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57E57D-F547-47A5-802B-0207BF9F4AEA}">
  <a:tblStyle styleId="{7957E57D-F547-47A5-802B-0207BF9F4A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6"/>
    <p:restoredTop sz="92876"/>
  </p:normalViewPr>
  <p:slideViewPr>
    <p:cSldViewPr snapToGrid="0" snapToObjects="1">
      <p:cViewPr varScale="1">
        <p:scale>
          <a:sx n="69" d="100"/>
          <a:sy n="69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5253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7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81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273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69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578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0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89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09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9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70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80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40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39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09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GB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Vulnerable Populations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Why people live in hazardous areas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02500" y="187775"/>
            <a:ext cx="8739000" cy="46742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800" b="1" u="sng" dirty="0">
                <a:latin typeface="Amatic SC"/>
                <a:ea typeface="Amatic SC"/>
                <a:cs typeface="Amatic SC"/>
                <a:sym typeface="Amatic SC"/>
              </a:rPr>
              <a:t>Analysis of </a:t>
            </a:r>
            <a:r>
              <a:rPr lang="en-GB" sz="2800" b="1" u="sng" dirty="0" smtClean="0">
                <a:latin typeface="Amatic SC"/>
                <a:ea typeface="Amatic SC"/>
                <a:cs typeface="Amatic SC"/>
                <a:sym typeface="Amatic SC"/>
              </a:rPr>
              <a:t>Risk</a:t>
            </a:r>
            <a:r>
              <a:rPr lang="en-GB" sz="2800" b="1" dirty="0" smtClean="0"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lang="en-GB" sz="2800" b="1" dirty="0"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800" b="1" dirty="0">
                <a:latin typeface="Amatic SC"/>
                <a:ea typeface="Amatic SC"/>
                <a:cs typeface="Amatic SC"/>
                <a:sym typeface="Amatic SC"/>
              </a:rPr>
              <a:t>R = H * Pop * </a:t>
            </a:r>
            <a:r>
              <a:rPr lang="en-GB" sz="2800" b="1" dirty="0" err="1">
                <a:latin typeface="Amatic SC"/>
                <a:ea typeface="Amatic SC"/>
                <a:cs typeface="Amatic SC"/>
                <a:sym typeface="Amatic SC"/>
              </a:rPr>
              <a:t>Vul</a:t>
            </a:r>
            <a:endParaRPr lang="en-GB" sz="2800" b="1" dirty="0"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endParaRPr sz="2800" b="1" dirty="0"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800" b="1" dirty="0">
                <a:latin typeface="Amatic SC"/>
                <a:ea typeface="Amatic SC"/>
                <a:cs typeface="Amatic SC"/>
                <a:sym typeface="Amatic SC"/>
              </a:rPr>
              <a:t>R = risk = number of expected human impacts (casualties</a:t>
            </a:r>
            <a:r>
              <a:rPr lang="en-GB" sz="2800" b="1" dirty="0" smtClean="0">
                <a:latin typeface="Amatic SC"/>
                <a:ea typeface="Amatic SC"/>
                <a:cs typeface="Amatic SC"/>
                <a:sym typeface="Amatic SC"/>
              </a:rPr>
              <a:t>) due to special groups at risk</a:t>
            </a:r>
            <a:endParaRPr lang="en-GB" sz="2800" b="1" dirty="0"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endParaRPr sz="2800" b="1" dirty="0"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800" b="1" dirty="0">
                <a:latin typeface="Amatic SC"/>
                <a:ea typeface="Amatic SC"/>
                <a:cs typeface="Amatic SC"/>
                <a:sym typeface="Amatic SC"/>
              </a:rPr>
              <a:t>H = Annual hazard occurrence probability</a:t>
            </a:r>
          </a:p>
          <a:p>
            <a:pPr lvl="0" rtl="0">
              <a:spcBef>
                <a:spcPts val="0"/>
              </a:spcBef>
              <a:buNone/>
            </a:pPr>
            <a:endParaRPr sz="2800" b="1" dirty="0">
              <a:latin typeface="Amatic SC"/>
              <a:ea typeface="Amatic SC"/>
              <a:cs typeface="Amatic SC"/>
              <a:sym typeface="Amatic S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800" b="1" dirty="0">
                <a:latin typeface="Amatic SC"/>
                <a:ea typeface="Amatic SC"/>
                <a:cs typeface="Amatic SC"/>
                <a:sym typeface="Amatic SC"/>
              </a:rPr>
              <a:t>Pop = Population living in a given exposed area</a:t>
            </a:r>
          </a:p>
          <a:p>
            <a:pPr lvl="0" rtl="0">
              <a:spcBef>
                <a:spcPts val="0"/>
              </a:spcBef>
              <a:buNone/>
            </a:pPr>
            <a:endParaRPr sz="2800" b="1" dirty="0">
              <a:latin typeface="Amatic SC"/>
              <a:ea typeface="Amatic SC"/>
              <a:cs typeface="Amatic SC"/>
              <a:sym typeface="Amatic SC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2800" b="1" dirty="0" err="1">
                <a:latin typeface="Amatic SC"/>
                <a:ea typeface="Amatic SC"/>
                <a:cs typeface="Amatic SC"/>
                <a:sym typeface="Amatic SC"/>
              </a:rPr>
              <a:t>Vul</a:t>
            </a:r>
            <a:r>
              <a:rPr lang="en-GB" sz="2800" b="1" dirty="0">
                <a:latin typeface="Amatic SC"/>
                <a:ea typeface="Amatic SC"/>
                <a:cs typeface="Amatic SC"/>
                <a:sym typeface="Amatic SC"/>
              </a:rPr>
              <a:t> = Vulnerability: depends on </a:t>
            </a:r>
            <a:r>
              <a:rPr lang="en-GB" sz="2800" b="1" dirty="0" smtClean="0">
                <a:latin typeface="Amatic SC"/>
                <a:ea typeface="Amatic SC"/>
                <a:cs typeface="Amatic SC"/>
                <a:sym typeface="Amatic SC"/>
              </a:rPr>
              <a:t>socio-economic </a:t>
            </a:r>
            <a:r>
              <a:rPr lang="en-GB" sz="2800" b="1" dirty="0">
                <a:latin typeface="Amatic SC"/>
                <a:ea typeface="Amatic SC"/>
                <a:cs typeface="Amatic SC"/>
                <a:sym typeface="Amatic SC"/>
              </a:rPr>
              <a:t>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00" y="311875"/>
            <a:ext cx="6927399" cy="38981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0" name="Shape 140"/>
          <p:cNvSpPr txBox="1"/>
          <p:nvPr/>
        </p:nvSpPr>
        <p:spPr>
          <a:xfrm>
            <a:off x="1108300" y="4302550"/>
            <a:ext cx="7376699" cy="67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>
                <a:solidFill>
                  <a:srgbClr val="FFFFFF"/>
                </a:solidFill>
              </a:rPr>
              <a:t>Describe the patterns of vulnerability to environmental disasters </a:t>
            </a:r>
            <a:r>
              <a:rPr lang="en-GB" sz="1800" i="1">
                <a:solidFill>
                  <a:srgbClr val="FFFFFF"/>
                </a:solidFill>
              </a:rPr>
              <a:t>[4]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16537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Stages in a disaster - 1</a:t>
            </a:r>
          </a:p>
        </p:txBody>
      </p:sp>
      <p:graphicFrame>
        <p:nvGraphicFramePr>
          <p:cNvPr id="146" name="Shape 146"/>
          <p:cNvGraphicFramePr/>
          <p:nvPr/>
        </p:nvGraphicFramePr>
        <p:xfrm>
          <a:off x="601325" y="902400"/>
          <a:ext cx="7239000" cy="2834550"/>
        </p:xfrm>
        <a:graphic>
          <a:graphicData uri="http://schemas.openxmlformats.org/drawingml/2006/table">
            <a:tbl>
              <a:tblPr>
                <a:noFill/>
                <a:tableStyleId>{7957E57D-F547-47A5-802B-0207BF9F4AEA}</a:tableStyleId>
              </a:tblPr>
              <a:tblGrid>
                <a:gridCol w="1312425"/>
                <a:gridCol w="5926575"/>
              </a:tblGrid>
              <a:tr h="381000">
                <a:tc gridSpan="2">
                  <a:txBody>
                    <a:bodyPr/>
                    <a:lstStyle/>
                    <a:p>
                      <a:pPr marL="457200" lvl="0" indent="-381000" algn="ctr" rtl="0">
                        <a:spcBef>
                          <a:spcPts val="0"/>
                        </a:spcBef>
                        <a:buSzPct val="100000"/>
                        <a:buAutoNum type="romanUcPeriod"/>
                      </a:pPr>
                      <a:r>
                        <a:rPr lang="en-GB" sz="2400" b="1"/>
                        <a:t>Preconditions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800"/>
                        <a:t>Phase 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“Lifestyle”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800"/>
                        <a:t>Routine conditions of living, in terms of risk assessment, preparation, social construction of vulnerability.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/>
                        <a:t>Phase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/>
                        <a:t>“Incubation Period”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/>
                        <a:t>Erosion of safety measures, complacency of safety measures, signs or problems ignored or overlooked.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800"/>
                        <a:t>“It will never happen to us!”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8547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Stages in a disaster - 2</a:t>
            </a:r>
          </a:p>
        </p:txBody>
      </p:sp>
      <p:graphicFrame>
        <p:nvGraphicFramePr>
          <p:cNvPr id="152" name="Shape 152"/>
          <p:cNvGraphicFramePr/>
          <p:nvPr/>
        </p:nvGraphicFramePr>
        <p:xfrm>
          <a:off x="391600" y="702650"/>
          <a:ext cx="8425275" cy="4251810"/>
        </p:xfrm>
        <a:graphic>
          <a:graphicData uri="http://schemas.openxmlformats.org/drawingml/2006/table">
            <a:tbl>
              <a:tblPr>
                <a:noFill/>
                <a:tableStyleId>{7957E57D-F547-47A5-802B-0207BF9F4AEA}</a:tableStyleId>
              </a:tblPr>
              <a:tblGrid>
                <a:gridCol w="1562350"/>
                <a:gridCol w="6862925"/>
              </a:tblGrid>
              <a:tr h="381000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II. The Disaster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Phase 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 b="1"/>
                        <a:t>“Triggering Event or Threshold” </a:t>
                      </a:r>
                    </a:p>
                    <a:p>
                      <a:pPr marL="457200" lvl="0" indent="-32385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500"/>
                        <a:t>Impending or onset of crisis.  Danger clear or immediate</a:t>
                      </a:r>
                    </a:p>
                    <a:p>
                      <a:pPr marL="457200" lvl="0" indent="-32385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500"/>
                        <a:t>Warnings possible, flight or evacuation a possibility... 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Phase 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 b="1"/>
                        <a:t>“Impact and collapse” </a:t>
                      </a:r>
                    </a:p>
                    <a:p>
                      <a:pPr marL="457200" lvl="0" indent="-32385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500"/>
                        <a:t>Death, destruction, injury.  </a:t>
                      </a:r>
                    </a:p>
                    <a:p>
                      <a:pPr marL="457200" lvl="0" indent="-32385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500"/>
                        <a:t>Political and security system collapse</a:t>
                      </a:r>
                    </a:p>
                    <a:p>
                      <a:pPr marL="457200" lvl="0" indent="-32385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500"/>
                        <a:t>Individual coping mechanisms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Phase 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 b="1"/>
                        <a:t>“Secondary and tertiary damage”</a:t>
                      </a:r>
                    </a:p>
                    <a:p>
                      <a:pPr marL="457200" lvl="0" indent="-32385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500"/>
                        <a:t>Exposure of survivors, post-impact hazards, delayed deaths.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Phase 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 b="1"/>
                        <a:t>“Outside emergency aid”</a:t>
                      </a:r>
                    </a:p>
                    <a:p>
                      <a:pPr marL="457200" lvl="0" indent="-32385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500"/>
                        <a:t>Rescue and recovery, evacuation, shelter provision, clearing dangerous debris/wreckage.</a:t>
                      </a:r>
                    </a:p>
                    <a:p>
                      <a:pPr marL="457200" lvl="0" indent="-32385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500"/>
                        <a:t>“Organised response” Unilateral, bilateral and multilateral efforts.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8547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Stages in a disaster - 3</a:t>
            </a:r>
          </a:p>
        </p:txBody>
      </p:sp>
      <p:graphicFrame>
        <p:nvGraphicFramePr>
          <p:cNvPr id="158" name="Shape 158"/>
          <p:cNvGraphicFramePr/>
          <p:nvPr/>
        </p:nvGraphicFramePr>
        <p:xfrm>
          <a:off x="391600" y="702650"/>
          <a:ext cx="8425275" cy="3840390"/>
        </p:xfrm>
        <a:graphic>
          <a:graphicData uri="http://schemas.openxmlformats.org/drawingml/2006/table">
            <a:tbl>
              <a:tblPr>
                <a:noFill/>
                <a:tableStyleId>{7957E57D-F547-47A5-802B-0207BF9F4AEA}</a:tableStyleId>
              </a:tblPr>
              <a:tblGrid>
                <a:gridCol w="1562350"/>
                <a:gridCol w="6862925"/>
              </a:tblGrid>
              <a:tr h="381000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2400" b="1"/>
                        <a:t>III. Recovery and Reconstruction</a:t>
                      </a: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Phase 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“Cleanup and ‘emergency communities’”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600"/>
                        <a:t>Relief and refugee camps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600"/>
                        <a:t>Emergency housing or relocation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600"/>
                        <a:t>Salvage and essential infrastructural work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600"/>
                        <a:t>Blame game!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600"/>
                        <a:t>Reconstruction debates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600"/>
                        <a:t>Commissions of inquiry via official means 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Phase 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/>
                        <a:t>“Reconstruction and restoration”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600"/>
                        <a:t>Reintegration of damaged community into wider society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600"/>
                        <a:t>Re-establishment of ‘everyday’ life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600"/>
                        <a:t>Continuing private and recurring communal grief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-GB" sz="1600"/>
                        <a:t>Disaster related development and mitigation.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Objectives - what you should retain...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726875"/>
            <a:ext cx="8520599" cy="196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 dirty="0"/>
              <a:t>Differentiating ‘Hazards’ - Behavioural versus </a:t>
            </a:r>
            <a:r>
              <a:rPr lang="en-GB" sz="2400" dirty="0" err="1"/>
              <a:t>S</a:t>
            </a:r>
            <a:r>
              <a:rPr lang="en-GB" sz="2400" dirty="0" err="1" smtClean="0"/>
              <a:t>tructuralist</a:t>
            </a:r>
            <a:r>
              <a:rPr lang="en-GB" sz="2400" dirty="0" smtClean="0"/>
              <a:t> </a:t>
            </a:r>
            <a:endParaRPr lang="en-GB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 dirty="0"/>
              <a:t>Why people live in hazardous regions?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 dirty="0"/>
              <a:t>Vulnerability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GB" sz="2400" dirty="0"/>
              <a:t>Risk and risk relationships.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800"/>
              <a:t>Hazard versus Disaster? (worth repeating!)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11700" y="1208875"/>
            <a:ext cx="8754300" cy="3159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000" b="1">
                <a:solidFill>
                  <a:srgbClr val="FF0000"/>
                </a:solidFill>
              </a:rPr>
              <a:t>Hazard: </a:t>
            </a:r>
            <a:r>
              <a:rPr lang="en-GB" sz="2000">
                <a:solidFill>
                  <a:srgbClr val="FF0000"/>
                </a:solidFill>
              </a:rPr>
              <a:t>a perceived natural event that threatens life, property, or both.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600" b="1">
              <a:solidFill>
                <a:srgbClr val="FF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000" b="1">
                <a:solidFill>
                  <a:srgbClr val="FF0000"/>
                </a:solidFill>
              </a:rPr>
              <a:t>Disaster: </a:t>
            </a:r>
            <a:r>
              <a:rPr lang="en-GB" sz="2000">
                <a:solidFill>
                  <a:srgbClr val="FF0000"/>
                </a:solidFill>
              </a:rPr>
              <a:t>the realisation of this hazard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600" b="1">
              <a:solidFill>
                <a:srgbClr val="FF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600" b="1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b="1"/>
              <a:t>Why is the term ‘environmental hazard’ more accurate than ‘natural hazard’?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b="1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b="1"/>
              <a:t>The term environmental hazard comes about when human populations live in a dangerous environments; therefore, exposing themselves to risk. 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200" b="1" u="sng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400" b="1" u="sng"/>
              <a:t>It isn’t nature’s fault!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8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227450"/>
            <a:ext cx="8520599" cy="5462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000"/>
              <a:t>Why do people often live in hazardous environments?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856575"/>
            <a:ext cx="3999899" cy="3521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dirty="0" smtClean="0"/>
              <a:t>BEHAVIOURAL: people put themselves at risk by living in hazardous areas</a:t>
            </a:r>
            <a:endParaRPr lang="en-GB" sz="1800"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788875" y="904475"/>
            <a:ext cx="3999899" cy="86417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dirty="0" smtClean="0"/>
              <a:t>STRUCTURALIST: </a:t>
            </a:r>
            <a:r>
              <a:rPr lang="en-GB" sz="1800" smtClean="0"/>
              <a:t>poor people don’t have a choice to live in better areas</a:t>
            </a:r>
            <a:endParaRPr lang="en-GB" sz="18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14" y="1768646"/>
            <a:ext cx="3371500" cy="25304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311696" y="4356298"/>
            <a:ext cx="3124499" cy="26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000" dirty="0">
                <a:highlight>
                  <a:srgbClr val="FFFFFF"/>
                </a:highlight>
              </a:rPr>
              <a:t>Bali </a:t>
            </a:r>
            <a:r>
              <a:rPr lang="en-GB" sz="1000" dirty="0" err="1">
                <a:highlight>
                  <a:srgbClr val="FFFFFF"/>
                </a:highlight>
              </a:rPr>
              <a:t>Kintamani</a:t>
            </a:r>
            <a:r>
              <a:rPr lang="en-GB" sz="1000" dirty="0">
                <a:highlight>
                  <a:srgbClr val="FFFFFF"/>
                </a:highlight>
              </a:rPr>
              <a:t> Volcano, Indonesia.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525" y="1774730"/>
            <a:ext cx="3999900" cy="255549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823525" y="4323074"/>
            <a:ext cx="3124499" cy="26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dirty="0" err="1">
                <a:solidFill>
                  <a:srgbClr val="333333"/>
                </a:solidFill>
                <a:highlight>
                  <a:srgbClr val="FFFFFF"/>
                </a:highlight>
              </a:rPr>
              <a:t>Bumba</a:t>
            </a:r>
            <a:r>
              <a:rPr lang="en-GB" sz="1000" dirty="0">
                <a:solidFill>
                  <a:srgbClr val="333333"/>
                </a:solidFill>
                <a:highlight>
                  <a:srgbClr val="FFFFFF"/>
                </a:highlight>
              </a:rPr>
              <a:t> Hill Favela, Rio de Janeiro</a:t>
            </a:r>
            <a:r>
              <a:rPr lang="en-GB" sz="12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034725" y="4559550"/>
            <a:ext cx="7145100" cy="352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3"/>
                </a:solidFill>
              </a:rPr>
              <a:t>What is the common link between these two ways of thinking?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Impacts of hazards often greater for poor populations.</a:t>
            </a:r>
            <a:endParaRPr lang="en-GB" dirty="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154025"/>
            <a:ext cx="3609975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311700" y="3690625"/>
            <a:ext cx="3124499" cy="26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>
                <a:highlight>
                  <a:srgbClr val="FFFFFF"/>
                </a:highlight>
              </a:rPr>
              <a:t>Ninth Ward, New Orleans.  Post ‘Katrina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200" y="1154025"/>
            <a:ext cx="42862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175225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Areas of High Risk: Resource </a:t>
            </a:r>
            <a:r>
              <a:rPr lang="en-GB" dirty="0"/>
              <a:t>or Hazard?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747925"/>
            <a:ext cx="3999899" cy="37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832400" y="863550"/>
            <a:ext cx="3999899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choice!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Cultural centre or family base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Cannot afford to live elsewhere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Political freedoms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based employment structure i.e. farming.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11700" y="856575"/>
            <a:ext cx="4369500" cy="385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/>
              <a:t>Free choice?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Locational benefits: climate, coastal region, access to trade and communication, associated recreational activities i.e. alpine environments and skiing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Agriculture: volcanic soil, conducive climate, floodplain soils.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Primary resources such as volcanic minerals, access to fishing grounds, abundant forests etc.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201350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Vulnerability</a:t>
            </a:r>
            <a:r>
              <a:rPr lang="en-GB" dirty="0" smtClean="0"/>
              <a:t>: how susceptible a population is to a natural hazard (within AND between countries)</a:t>
            </a:r>
            <a:endParaRPr lang="en-GB" dirty="0"/>
          </a:p>
        </p:txBody>
      </p:sp>
      <p:sp>
        <p:nvSpPr>
          <p:cNvPr id="116" name="Shape 116"/>
          <p:cNvSpPr txBox="1"/>
          <p:nvPr/>
        </p:nvSpPr>
        <p:spPr>
          <a:xfrm>
            <a:off x="0" y="1343608"/>
            <a:ext cx="9010996" cy="35023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/>
              <a:t>Population </a:t>
            </a:r>
            <a:r>
              <a:rPr lang="en-GB" sz="1600" b="1" dirty="0" smtClean="0"/>
              <a:t>density</a:t>
            </a:r>
            <a:r>
              <a:rPr lang="en-GB" sz="1600" dirty="0" smtClean="0"/>
              <a:t>:</a:t>
            </a:r>
          </a:p>
          <a:p>
            <a:pPr marL="127000" lvl="0" rtl="0">
              <a:spcBef>
                <a:spcPts val="0"/>
              </a:spcBef>
              <a:buSzPct val="100000"/>
            </a:pPr>
            <a:r>
              <a:rPr lang="en-GB" sz="1600" dirty="0" smtClean="0"/>
              <a:t>Growing </a:t>
            </a:r>
            <a:r>
              <a:rPr lang="en-GB" sz="1600" dirty="0"/>
              <a:t>population of </a:t>
            </a:r>
            <a:r>
              <a:rPr lang="en-GB" sz="1600" dirty="0" smtClean="0"/>
              <a:t>Mt. </a:t>
            </a:r>
            <a:r>
              <a:rPr lang="en-GB" sz="1600" dirty="0" err="1" smtClean="0"/>
              <a:t>Merapi</a:t>
            </a:r>
            <a:r>
              <a:rPr lang="en-GB" sz="1600" dirty="0" smtClean="0"/>
              <a:t> pushing them into </a:t>
            </a:r>
            <a:r>
              <a:rPr lang="en-GB" sz="1600" dirty="0"/>
              <a:t>riskier areas (-)</a:t>
            </a:r>
          </a:p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/>
              <a:t>Understanding of the area</a:t>
            </a:r>
            <a:r>
              <a:rPr lang="en-GB" sz="1600" dirty="0"/>
              <a:t>: </a:t>
            </a:r>
            <a:endParaRPr lang="en-GB" sz="1600" dirty="0" smtClean="0"/>
          </a:p>
          <a:p>
            <a:pPr marL="127000" lvl="0" rtl="0">
              <a:spcBef>
                <a:spcPts val="0"/>
              </a:spcBef>
              <a:buSzPct val="100000"/>
            </a:pPr>
            <a:r>
              <a:rPr lang="en-GB" sz="1600" dirty="0" smtClean="0"/>
              <a:t>Living </a:t>
            </a:r>
            <a:r>
              <a:rPr lang="en-GB" sz="1600" dirty="0"/>
              <a:t>memory and new arrivals - Mt St Helens </a:t>
            </a:r>
            <a:r>
              <a:rPr lang="en-GB" sz="1600" dirty="0" smtClean="0"/>
              <a:t>NO memory of recent eruptions </a:t>
            </a:r>
            <a:r>
              <a:rPr lang="en-GB" sz="1600" dirty="0" smtClean="0"/>
              <a:t>(-)</a:t>
            </a:r>
            <a:endParaRPr lang="en-GB" sz="1600" dirty="0"/>
          </a:p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/>
              <a:t>Public </a:t>
            </a:r>
            <a:r>
              <a:rPr lang="en-GB" sz="1600" b="1" dirty="0" smtClean="0"/>
              <a:t>education</a:t>
            </a:r>
            <a:r>
              <a:rPr lang="en-GB" sz="1600" dirty="0" smtClean="0"/>
              <a:t>: </a:t>
            </a:r>
          </a:p>
          <a:p>
            <a:pPr marL="127000" lvl="0" rtl="0">
              <a:spcBef>
                <a:spcPts val="0"/>
              </a:spcBef>
              <a:buSzPct val="100000"/>
            </a:pPr>
            <a:r>
              <a:rPr lang="en-GB" sz="1600" dirty="0" smtClean="0"/>
              <a:t>Knowledge </a:t>
            </a:r>
            <a:r>
              <a:rPr lang="en-GB" sz="1600" dirty="0"/>
              <a:t>of drill protocols and building codes - Japan (+)</a:t>
            </a:r>
          </a:p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/>
              <a:t>Awareness of hazards</a:t>
            </a:r>
            <a:r>
              <a:rPr lang="en-GB" sz="1600" dirty="0"/>
              <a:t>:	</a:t>
            </a:r>
            <a:endParaRPr lang="en-GB" sz="1600" dirty="0" smtClean="0"/>
          </a:p>
          <a:p>
            <a:pPr marL="127000" lvl="0" rtl="0">
              <a:spcBef>
                <a:spcPts val="0"/>
              </a:spcBef>
              <a:buSzPct val="100000"/>
            </a:pPr>
            <a:r>
              <a:rPr lang="en-GB" sz="1600" dirty="0" smtClean="0"/>
              <a:t>These </a:t>
            </a:r>
            <a:r>
              <a:rPr lang="en-GB" sz="1600" dirty="0"/>
              <a:t>are now global events e.g. 2004 ‘Boxing Day’ tsunami.</a:t>
            </a:r>
          </a:p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/>
              <a:t>Existence of early warning </a:t>
            </a:r>
            <a:r>
              <a:rPr lang="en-GB" sz="1600" b="1" dirty="0" smtClean="0"/>
              <a:t>systems</a:t>
            </a:r>
            <a:r>
              <a:rPr lang="en-GB" sz="1600" dirty="0" smtClean="0"/>
              <a:t>:</a:t>
            </a:r>
            <a:endParaRPr lang="en-GB" sz="1600" dirty="0"/>
          </a:p>
          <a:p>
            <a:pPr marL="127000" lvl="0" rtl="0">
              <a:spcBef>
                <a:spcPts val="0"/>
              </a:spcBef>
              <a:buSzPct val="100000"/>
            </a:pPr>
            <a:r>
              <a:rPr lang="en-GB" sz="1600" dirty="0" smtClean="0"/>
              <a:t>USA’s </a:t>
            </a:r>
            <a:r>
              <a:rPr lang="en-GB" sz="1600" dirty="0"/>
              <a:t>satellite and airborne detection and monitoring systems (+)</a:t>
            </a:r>
          </a:p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/>
              <a:t>Effectiveness of lines of communication</a:t>
            </a:r>
            <a:r>
              <a:rPr lang="en-GB" sz="1600" dirty="0"/>
              <a:t>: 				</a:t>
            </a:r>
          </a:p>
          <a:p>
            <a:pPr marL="127000" lvl="0" rtl="0">
              <a:spcBef>
                <a:spcPts val="0"/>
              </a:spcBef>
              <a:buSzPct val="100000"/>
            </a:pPr>
            <a:r>
              <a:rPr lang="en-GB" sz="1600" dirty="0" smtClean="0"/>
              <a:t>Japan’s </a:t>
            </a:r>
            <a:r>
              <a:rPr lang="en-GB" sz="1600" dirty="0"/>
              <a:t>media/text alerts (2011 EQ); China’s ability to mobilise military (2008 Sichuan </a:t>
            </a:r>
            <a:r>
              <a:rPr lang="en-GB" sz="1600" dirty="0" smtClean="0"/>
              <a:t>EQ</a:t>
            </a:r>
            <a:r>
              <a:rPr lang="en-GB" sz="1600" dirty="0" smtClean="0"/>
              <a:t>) (+)</a:t>
            </a:r>
            <a:endParaRPr lang="en-GB" sz="1600" dirty="0"/>
          </a:p>
          <a:p>
            <a:pPr lvl="0">
              <a:spcBef>
                <a:spcPts val="0"/>
              </a:spcBef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114300"/>
            <a:ext cx="8520599" cy="5726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Vulnerability!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11700" y="895739"/>
            <a:ext cx="8390399" cy="41850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/>
              <a:t>Availability and readiness of emergency personnel: 	</a:t>
            </a:r>
            <a:r>
              <a:rPr lang="en-GB" sz="1600" dirty="0" smtClean="0"/>
              <a:t>Cyclone </a:t>
            </a:r>
            <a:r>
              <a:rPr lang="en-GB" sz="1600" dirty="0" err="1"/>
              <a:t>Nargis</a:t>
            </a:r>
            <a:r>
              <a:rPr lang="en-GB" sz="1600" dirty="0"/>
              <a:t> (Burma, 2008) not enough (-); China’s military, 2008 and delayed but deployed US National Guard ‘Katrina 2005.</a:t>
            </a:r>
          </a:p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/>
              <a:t>Insurance cover:</a:t>
            </a:r>
            <a:r>
              <a:rPr lang="en-GB" sz="1600" dirty="0"/>
              <a:t> </a:t>
            </a:r>
            <a:r>
              <a:rPr lang="en-GB" sz="1600" dirty="0" smtClean="0"/>
              <a:t>Low </a:t>
            </a:r>
            <a:r>
              <a:rPr lang="en-GB" sz="1600" dirty="0"/>
              <a:t>incomes = poor recovery, inability to rebuild and protect for future events (-)</a:t>
            </a:r>
          </a:p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/>
              <a:t>Construction styles and building codes: </a:t>
            </a:r>
            <a:r>
              <a:rPr lang="en-GB" sz="1600" dirty="0" smtClean="0"/>
              <a:t>Compare </a:t>
            </a:r>
            <a:r>
              <a:rPr lang="en-GB" sz="1600" dirty="0"/>
              <a:t>the outcomes of Japan (2011) 9 on Richter Scale - </a:t>
            </a:r>
            <a:r>
              <a:rPr lang="en-GB" sz="1600" dirty="0" err="1"/>
              <a:t>approx</a:t>
            </a:r>
            <a:r>
              <a:rPr lang="en-GB" sz="1600" dirty="0"/>
              <a:t> 8,000 deaths.  Whereas the Pakistan Kashmir EQ (2005) 7.6 on Richter Scale, </a:t>
            </a:r>
            <a:r>
              <a:rPr lang="en-GB" sz="1600" dirty="0" err="1"/>
              <a:t>approx</a:t>
            </a:r>
            <a:r>
              <a:rPr lang="en-GB" sz="1600" dirty="0"/>
              <a:t> 87,000 deaths</a:t>
            </a:r>
          </a:p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 smtClean="0"/>
              <a:t>Political structural support: </a:t>
            </a:r>
            <a:r>
              <a:rPr lang="en-GB" sz="1600" dirty="0" smtClean="0"/>
              <a:t>The </a:t>
            </a:r>
            <a:r>
              <a:rPr lang="en-GB" sz="1600" dirty="0"/>
              <a:t>failure of the Burmese Government to seek international assistance was a clear precondition to those who starved or died from disease after Cyclone </a:t>
            </a:r>
            <a:r>
              <a:rPr lang="en-GB" sz="1600" dirty="0" err="1"/>
              <a:t>Nargis</a:t>
            </a:r>
            <a:r>
              <a:rPr lang="en-GB" sz="1600" dirty="0"/>
              <a:t> (+/-)</a:t>
            </a:r>
          </a:p>
          <a:p>
            <a:pPr lvl="0" rtl="0">
              <a:spcBef>
                <a:spcPts val="0"/>
              </a:spcBef>
              <a:buNone/>
            </a:pPr>
            <a:endParaRPr sz="600" dirty="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GB" sz="1600" b="1" dirty="0"/>
              <a:t>General cultural </a:t>
            </a:r>
            <a:r>
              <a:rPr lang="en-GB" sz="1600" b="1" dirty="0" smtClean="0"/>
              <a:t>factors</a:t>
            </a:r>
            <a:r>
              <a:rPr lang="en-GB" sz="1600" b="1" dirty="0" smtClean="0"/>
              <a:t>:</a:t>
            </a:r>
            <a:r>
              <a:rPr lang="en-GB" sz="1600" dirty="0"/>
              <a:t> </a:t>
            </a:r>
            <a:r>
              <a:rPr lang="en-GB" sz="1600" dirty="0" smtClean="0"/>
              <a:t>i</a:t>
            </a:r>
            <a:r>
              <a:rPr lang="en-GB" sz="1600" dirty="0" smtClean="0"/>
              <a:t>.e</a:t>
            </a:r>
            <a:r>
              <a:rPr lang="en-GB" sz="1600" dirty="0"/>
              <a:t>. trust in government or scientific expertise, social networks, the control or autonomy a community has; perceptions of threat level (+/-)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65500" y="277750"/>
            <a:ext cx="4045199" cy="2494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Risk and Risk Relationships</a:t>
            </a:r>
          </a:p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>
              <a:spcBef>
                <a:spcPts val="0"/>
              </a:spcBef>
              <a:buNone/>
            </a:pPr>
            <a:r>
              <a:rPr lang="en-GB" sz="3000"/>
              <a:t>Environmental Hazards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673025" y="277750"/>
            <a:ext cx="4394400" cy="4414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GB" sz="2000"/>
              <a:t>25 Million Km</a:t>
            </a:r>
            <a:r>
              <a:rPr lang="en-GB" sz="2000" baseline="30000"/>
              <a:t>2</a:t>
            </a:r>
            <a:r>
              <a:rPr lang="en-GB" sz="2000"/>
              <a:t>, 20% of Earth’s land area is highly exposed to natural hazards.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GB" sz="2000"/>
              <a:t>This equates to approximately 3.4 billion people are exposed to a range of Environmental Hazards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GB" sz="2000"/>
              <a:t>3.8 Million Km</a:t>
            </a:r>
            <a:r>
              <a:rPr lang="en-GB" sz="2000" baseline="30000"/>
              <a:t>2 </a:t>
            </a:r>
            <a:r>
              <a:rPr lang="en-GB" sz="2000"/>
              <a:t>= 790 million exposed to 2 or more hazards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GB" sz="2000"/>
              <a:t>0.5 Million Km</a:t>
            </a:r>
            <a:r>
              <a:rPr lang="en-GB" sz="2000" baseline="30000"/>
              <a:t>2 </a:t>
            </a:r>
            <a:r>
              <a:rPr lang="en-GB" sz="2000"/>
              <a:t>= 105 million exposed to 3 or more hazards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265500" y="2981124"/>
            <a:ext cx="4045199" cy="20879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GB"/>
              <a:t>Why can’t we avoid regular events, that claim hundreds of thousands of lives, billions of dollars in revenue and prevent and regress economic development in LEDCs?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747</Words>
  <Application>Microsoft Macintosh PowerPoint</Application>
  <PresentationFormat>On-screen Show (16:9)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Alfa Slab One</vt:lpstr>
      <vt:lpstr>Amatic SC</vt:lpstr>
      <vt:lpstr>Proxima Nova</vt:lpstr>
      <vt:lpstr>Times New Roman</vt:lpstr>
      <vt:lpstr>Arial</vt:lpstr>
      <vt:lpstr>Gameday</vt:lpstr>
      <vt:lpstr>Vulnerable Populations</vt:lpstr>
      <vt:lpstr>Objectives - what you should retain...</vt:lpstr>
      <vt:lpstr>Hazard versus Disaster? (worth repeating!)</vt:lpstr>
      <vt:lpstr>Why do people often live in hazardous environments?</vt:lpstr>
      <vt:lpstr>Impacts of hazards often greater for poor populations.</vt:lpstr>
      <vt:lpstr>Areas of High Risk: Resource or Hazard?</vt:lpstr>
      <vt:lpstr>Vulnerability: how susceptible a population is to a natural hazard (within AND between countries)</vt:lpstr>
      <vt:lpstr>Vulnerability!</vt:lpstr>
      <vt:lpstr>Risk and Risk Relationships  Environmental Hazards</vt:lpstr>
      <vt:lpstr>Analysis of Risk: R = H * Pop * Vul  R = risk = number of expected human impacts (casualties) due to special groups at risk  H = Annual hazard occurrence probability  Pop = Population living in a given exposed area  Vul = Vulnerability: depends on socio-economic context</vt:lpstr>
      <vt:lpstr>PowerPoint Presentation</vt:lpstr>
      <vt:lpstr>Stages in a disaster - 1</vt:lpstr>
      <vt:lpstr>Stages in a disaster - 2</vt:lpstr>
      <vt:lpstr>Stages in a disaster - 3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Vulnerable Populations</dc:title>
  <cp:lastModifiedBy>St. Pierre, Nicole</cp:lastModifiedBy>
  <cp:revision>6</cp:revision>
  <dcterms:modified xsi:type="dcterms:W3CDTF">2017-11-13T14:16:11Z</dcterms:modified>
</cp:coreProperties>
</file>