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3" r:id="rId2"/>
    <p:sldId id="281" r:id="rId3"/>
    <p:sldId id="285" r:id="rId4"/>
    <p:sldId id="269" r:id="rId5"/>
    <p:sldId id="286" r:id="rId6"/>
    <p:sldId id="270" r:id="rId7"/>
    <p:sldId id="271" r:id="rId8"/>
    <p:sldId id="287" r:id="rId9"/>
    <p:sldId id="291" r:id="rId10"/>
    <p:sldId id="289" r:id="rId11"/>
    <p:sldId id="288" r:id="rId12"/>
    <p:sldId id="292" r:id="rId13"/>
    <p:sldId id="268" r:id="rId14"/>
    <p:sldId id="290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5"/>
    <p:restoredTop sz="91429"/>
  </p:normalViewPr>
  <p:slideViewPr>
    <p:cSldViewPr>
      <p:cViewPr varScale="1">
        <p:scale>
          <a:sx n="45" d="100"/>
          <a:sy n="45" d="100"/>
        </p:scale>
        <p:origin x="9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</inkml:channelProperties>
      </inkml:inkSource>
      <inkml:timestamp xml:id="ts0" timeString="2013-09-03T13:04:36.7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77 0 512,'0'0'0,"-39"0"0,39 0 0,-38 0 0,38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7677C-87BC-400B-90F4-B26A685ABE16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8E9-A693-4BF7-B536-98590605D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8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57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76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F3C7-5146-4923-B951-E113F795F4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3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07E4-A85F-4AB3-8BA2-A6900C699A72}" type="datetimeFigureOut">
              <a:rPr lang="en-US" smtClean="0"/>
              <a:pPr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ustomXml" Target="../ink/ink1.xml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Mini-IA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5" y="3429000"/>
            <a:ext cx="82296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10: Leisure at an International Scale: Sport</a:t>
            </a:r>
          </a:p>
          <a:p>
            <a:r>
              <a:rPr lang="en-US" dirty="0"/>
              <a:t>​10d. Mini-IA Assignment: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>
                <a:solidFill>
                  <a:schemeClr val="accent1"/>
                </a:solidFill>
              </a:rPr>
              <a:t>a) Mini-IA Overview &amp; Grading Scheme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b) ​A Data Sheet &amp; Spearman's Rank Instructions﻿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c) Spearman's Rank PPT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 we have our Spearman’s Rank figure….But what does it mean? -1 0 +1 0.888 Your value will always be between -1 and +1 in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034"/>
            <a:ext cx="8478308" cy="635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4572000"/>
            <a:ext cx="7924800" cy="1706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CA" sz="3000" dirty="0" smtClean="0">
                <a:solidFill>
                  <a:srgbClr val="00B0F0"/>
                </a:solidFill>
              </a:rPr>
              <a:t>Remember: The closer to 1 the stronger the positive correlation, the closer to -1 the stronger the negative correlation</a:t>
            </a:r>
            <a:endParaRPr lang="en-CA" sz="3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00B0F0"/>
                </a:solidFill>
              </a:rPr>
              <a:t>8</a:t>
            </a:r>
            <a:r>
              <a:rPr lang="en-CA" dirty="0" smtClean="0">
                <a:solidFill>
                  <a:srgbClr val="00B0F0"/>
                </a:solidFill>
              </a:rPr>
              <a:t>) To be certain of result, we test the </a:t>
            </a:r>
            <a:r>
              <a:rPr lang="en-CA" u="sng" dirty="0" smtClean="0">
                <a:solidFill>
                  <a:srgbClr val="00B0F0"/>
                </a:solidFill>
              </a:rPr>
              <a:t>significance:</a:t>
            </a:r>
          </a:p>
          <a:p>
            <a:endParaRPr lang="en-CA" dirty="0"/>
          </a:p>
          <a:p>
            <a:r>
              <a:rPr lang="en-CA" dirty="0" smtClean="0"/>
              <a:t>Work out the ‘degrees of freedom</a:t>
            </a:r>
            <a:r>
              <a:rPr lang="en-CA" b="1" dirty="0" smtClean="0"/>
              <a:t>’ f = (n-2)</a:t>
            </a:r>
          </a:p>
          <a:p>
            <a:pPr marL="0" indent="0">
              <a:buNone/>
            </a:pPr>
            <a:r>
              <a:rPr lang="en-CA" dirty="0" smtClean="0"/>
              <a:t>(the number of pairs in your sample minus 2)</a:t>
            </a:r>
          </a:p>
          <a:p>
            <a:pPr marL="0" indent="0">
              <a:buNone/>
            </a:pPr>
            <a:r>
              <a:rPr lang="en-CA" dirty="0" smtClean="0"/>
              <a:t>And compare with </a:t>
            </a:r>
            <a:r>
              <a:rPr lang="en-CA" dirty="0" err="1" smtClean="0"/>
              <a:t>r</a:t>
            </a:r>
            <a:r>
              <a:rPr lang="en-CA" baseline="-25000" dirty="0" err="1" smtClean="0"/>
              <a:t>s</a:t>
            </a:r>
            <a:r>
              <a:rPr lang="en-CA" dirty="0" smtClean="0"/>
              <a:t> on table or graph….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Plot your result on EITHER the </a:t>
            </a:r>
            <a:r>
              <a:rPr lang="en-CA" dirty="0" smtClean="0">
                <a:solidFill>
                  <a:srgbClr val="00B0F0"/>
                </a:solidFill>
              </a:rPr>
              <a:t>2c) Significance table </a:t>
            </a:r>
            <a:r>
              <a:rPr lang="en-CA" dirty="0" smtClean="0"/>
              <a:t>or</a:t>
            </a:r>
            <a:r>
              <a:rPr lang="en-CA" dirty="0" smtClean="0">
                <a:solidFill>
                  <a:srgbClr val="00B0F0"/>
                </a:solidFill>
              </a:rPr>
              <a:t> the inset graph from website </a:t>
            </a:r>
            <a:r>
              <a:rPr lang="en-CA" dirty="0" smtClean="0"/>
              <a:t>to determine how significant your result is…</a:t>
            </a:r>
          </a:p>
          <a:p>
            <a:pPr marL="0" indent="0">
              <a:buNone/>
            </a:pPr>
            <a:r>
              <a:rPr lang="en-CA" i="1" dirty="0" smtClean="0"/>
              <a:t>(</a:t>
            </a:r>
            <a:r>
              <a:rPr lang="en-CA" i="1" dirty="0" err="1" smtClean="0"/>
              <a:t>ie</a:t>
            </a:r>
            <a:r>
              <a:rPr lang="en-CA" i="1" dirty="0" smtClean="0"/>
              <a:t>: considers your result in relation to how much data you had to test from – sample size)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HOWEVER: We must be certain this result is accurate and CAN BE REPEATED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probability of the relationship you have found being a chance event is ___ in 100 </a:t>
            </a:r>
            <a:endParaRPr lang="en-US" sz="3000" dirty="0"/>
          </a:p>
        </p:txBody>
      </p:sp>
      <p:pic>
        <p:nvPicPr>
          <p:cNvPr id="1026" name="Picture 2" descr="http://geographyfieldwork.com/SpearmansRank8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752" y="1524000"/>
            <a:ext cx="661049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Spearmans</a:t>
            </a:r>
            <a:r>
              <a:rPr lang="en-US" sz="3200" dirty="0" smtClean="0"/>
              <a:t> rank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Gives you a value of significance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we reject the </a:t>
            </a:r>
            <a:r>
              <a:rPr lang="en-CA" b="1" dirty="0" smtClean="0"/>
              <a:t>null hypothesis? </a:t>
            </a:r>
            <a:r>
              <a:rPr lang="en-CA" b="1" i="1" dirty="0" smtClean="0"/>
              <a:t>Is there a strong positive or negative correlation?</a:t>
            </a:r>
          </a:p>
          <a:p>
            <a:endParaRPr lang="en-CA" b="1" i="1" dirty="0"/>
          </a:p>
          <a:p>
            <a:r>
              <a:rPr lang="en-CA" b="1" i="1" dirty="0" smtClean="0"/>
              <a:t>Describe your </a:t>
            </a:r>
            <a:r>
              <a:rPr lang="en-CA" b="1" i="1" dirty="0" smtClean="0"/>
              <a:t>conclusions (answer to your fieldwork question) based on your analysis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03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would you MEASURE f</a:t>
            </a:r>
            <a:r>
              <a:rPr lang="en-US" sz="3000" dirty="0" smtClean="0"/>
              <a:t>actors </a:t>
            </a:r>
            <a:r>
              <a:rPr lang="en-US" sz="3000" dirty="0" smtClean="0"/>
              <a:t>that may affect success in </a:t>
            </a:r>
            <a:r>
              <a:rPr lang="en-US" sz="3000" dirty="0" smtClean="0"/>
              <a:t>sport?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physical/biological makeup </a:t>
            </a:r>
            <a:r>
              <a:rPr lang="en-US" dirty="0" smtClean="0"/>
              <a:t>(race, age, gender, etc.)</a:t>
            </a:r>
          </a:p>
          <a:p>
            <a:r>
              <a:rPr lang="en-US" dirty="0">
                <a:solidFill>
                  <a:schemeClr val="accent6"/>
                </a:solidFill>
              </a:rPr>
              <a:t>w</a:t>
            </a:r>
            <a:r>
              <a:rPr lang="en-US" dirty="0" smtClean="0">
                <a:solidFill>
                  <a:schemeClr val="accent6"/>
                </a:solidFill>
              </a:rPr>
              <a:t>ealth </a:t>
            </a:r>
            <a:r>
              <a:rPr lang="en-US" dirty="0" smtClean="0"/>
              <a:t>(GDP, government investment, median income, etc.)</a:t>
            </a:r>
          </a:p>
          <a:p>
            <a:r>
              <a:rPr lang="en-US" dirty="0">
                <a:solidFill>
                  <a:srgbClr val="7030A0"/>
                </a:solidFill>
              </a:rPr>
              <a:t>c</a:t>
            </a:r>
            <a:r>
              <a:rPr lang="en-US" dirty="0" smtClean="0">
                <a:solidFill>
                  <a:srgbClr val="7030A0"/>
                </a:solidFill>
              </a:rPr>
              <a:t>ulture</a:t>
            </a:r>
            <a:r>
              <a:rPr lang="en-US" dirty="0" smtClean="0"/>
              <a:t> (mean years of schooling, happiness index, social progress index, number of superstars)</a:t>
            </a:r>
          </a:p>
          <a:p>
            <a:r>
              <a:rPr lang="en-US" dirty="0">
                <a:solidFill>
                  <a:schemeClr val="accent3"/>
                </a:solidFill>
              </a:rPr>
              <a:t>g</a:t>
            </a:r>
            <a:r>
              <a:rPr lang="en-US" dirty="0" smtClean="0">
                <a:solidFill>
                  <a:schemeClr val="accent3"/>
                </a:solidFill>
              </a:rPr>
              <a:t>eography</a:t>
            </a:r>
            <a:r>
              <a:rPr lang="en-US" dirty="0" smtClean="0"/>
              <a:t> (number of </a:t>
            </a:r>
            <a:r>
              <a:rPr lang="en-US" dirty="0" err="1" smtClean="0"/>
              <a:t>mtns</a:t>
            </a:r>
            <a:r>
              <a:rPr lang="en-US" dirty="0" smtClean="0"/>
              <a:t>, elevation/relief, population density)</a:t>
            </a:r>
          </a:p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olitics</a:t>
            </a:r>
            <a:r>
              <a:rPr lang="en-US" dirty="0" smtClean="0"/>
              <a:t> (government investment, level of democracy, freedom of the press)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5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Does One Indicator Affect Success More Than the Other?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How would you find out??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STATISTICS!!!</a:t>
            </a: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YAAAAAAAAY!</a:t>
            </a:r>
            <a:endParaRPr lang="en-CA" dirty="0"/>
          </a:p>
        </p:txBody>
      </p:sp>
      <p:pic>
        <p:nvPicPr>
          <p:cNvPr id="1026" name="Picture 2" descr="Image result for statistics y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33" y="4867031"/>
            <a:ext cx="2981325" cy="1533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67" y="3913465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s://s-media-cache-ak0.pinimg.com/236x/54/89/a4/5489a45c47c48fa661cc09f5081076b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096" y="2310297"/>
            <a:ext cx="2247900" cy="1733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197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4968240" cy="335280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685800"/>
            <a:ext cx="4505284" cy="4267200"/>
          </a:xfrm>
          <a:prstGeom prst="rect">
            <a:avLst/>
          </a:prstGeom>
          <a:noFill/>
        </p:spPr>
      </p:pic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22020" y="4641273"/>
            <a:ext cx="31242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Negative correlation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As one set of data increases, the other decreases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096000" y="1143000"/>
            <a:ext cx="2057400" cy="3276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600200" y="1219200"/>
            <a:ext cx="2133600" cy="2209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477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27573" y="4785880"/>
            <a:ext cx="374653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Positive correlation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As one set of data increases,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other also increases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4433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scatter graph shows us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relationship between two sets of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2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Open the </a:t>
            </a:r>
            <a:r>
              <a:rPr lang="en-CA" dirty="0" smtClean="0">
                <a:solidFill>
                  <a:srgbClr val="FF0000"/>
                </a:solidFill>
              </a:rPr>
              <a:t>Student Sheet</a:t>
            </a:r>
            <a:r>
              <a:rPr lang="en-CA" dirty="0" smtClean="0"/>
              <a:t> to begin the journey…..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 smtClean="0"/>
              <a:t>Top of the spreadsheet you will see variables for different factors potentially influencing sport (Olympics) in countries around the world.</a:t>
            </a:r>
            <a:endParaRPr lang="en-CA" sz="2800" dirty="0"/>
          </a:p>
          <a:p>
            <a:endParaRPr lang="en-CA" sz="2800" dirty="0" smtClean="0"/>
          </a:p>
          <a:p>
            <a:r>
              <a:rPr lang="en-CA" sz="2800" dirty="0" smtClean="0"/>
              <a:t>To analyze this data (‘analysis section’) you will choose two variables to graph them to visually show data and describe pattern/trend</a:t>
            </a:r>
          </a:p>
          <a:p>
            <a:pPr marL="0" indent="0">
              <a:buNone/>
            </a:pPr>
            <a:endParaRPr lang="en-CA" sz="2800" dirty="0"/>
          </a:p>
          <a:p>
            <a:r>
              <a:rPr lang="en-CA" sz="2800" dirty="0" smtClean="0"/>
              <a:t>THEN we will test, statistically, whether there is indeed a correlation, that can be extrapolated worldwide.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86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dirty="0" smtClean="0">
                <a:latin typeface="Comic Sans MS" pitchFamily="66" charset="0"/>
                <a:ea typeface="SimSun" pitchFamily="2" charset="-122"/>
                <a:cs typeface="Times New Roman" pitchFamily="18" charset="0"/>
              </a:rPr>
              <a:t>What is the relationship between success in sports and </a:t>
            </a:r>
            <a:r>
              <a:rPr lang="is-IS" altLang="zh-CN" dirty="0" smtClean="0">
                <a:latin typeface="Comic Sans MS" pitchFamily="66" charset="0"/>
                <a:ea typeface="SimSun" pitchFamily="2" charset="-122"/>
                <a:cs typeface="Times New Roman" pitchFamily="18" charset="0"/>
              </a:rPr>
              <a:t>…</a:t>
            </a:r>
            <a:r>
              <a:rPr lang="en-US" altLang="zh-CN" dirty="0" smtClean="0">
                <a:latin typeface="Comic Sans MS" pitchFamily="66" charset="0"/>
                <a:ea typeface="SimSun" pitchFamily="2" charset="-122"/>
                <a:cs typeface="Times New Roman" pitchFamily="18" charset="0"/>
              </a:rPr>
              <a:t>?</a:t>
            </a:r>
            <a:br>
              <a:rPr lang="en-US" altLang="zh-CN" dirty="0" smtClean="0">
                <a:latin typeface="Comic Sans MS" pitchFamily="66" charset="0"/>
                <a:ea typeface="SimSun" pitchFamily="2" charset="-122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en-US" altLang="zh-CN" b="1" dirty="0">
                <a:latin typeface="Comic Sans MS" pitchFamily="66" charset="0"/>
                <a:ea typeface="SimSun" pitchFamily="2" charset="-122"/>
                <a:cs typeface="Times New Roman" pitchFamily="18" charset="0"/>
              </a:rPr>
              <a:t>To draw a scatter graph in excel: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dirty="0">
                <a:latin typeface="Arial" pitchFamily="34" charset="0"/>
                <a:cs typeface="Arial" pitchFamily="34" charset="0"/>
              </a:rPr>
            </a:br>
            <a:endParaRPr lang="en-US" dirty="0" smtClean="0"/>
          </a:p>
          <a:p>
            <a:pPr>
              <a:buNone/>
            </a:pPr>
            <a:r>
              <a:rPr lang="en-US" sz="4000" dirty="0" smtClean="0"/>
              <a:t>1. Highlight the columns of data you are interested in – use Ctrl if the columns are not next to each other</a:t>
            </a:r>
          </a:p>
          <a:p>
            <a:pPr>
              <a:buNone/>
            </a:pPr>
            <a:r>
              <a:rPr lang="en-US" sz="4000" dirty="0" smtClean="0"/>
              <a:t>2.  Click on the graph buttons – choose XY scatter with no line or curve</a:t>
            </a:r>
          </a:p>
          <a:p>
            <a:pPr>
              <a:buNone/>
            </a:pPr>
            <a:r>
              <a:rPr lang="en-US" sz="4000" dirty="0" smtClean="0"/>
              <a:t>3.  Add axis labels, the first column is along the X axis</a:t>
            </a:r>
          </a:p>
          <a:p>
            <a:pPr>
              <a:buNone/>
            </a:pPr>
            <a:r>
              <a:rPr lang="en-US" sz="4000" dirty="0" smtClean="0"/>
              <a:t>4. Draw the graph, add a </a:t>
            </a:r>
            <a:r>
              <a:rPr lang="en-US" sz="4000" b="1" dirty="0" smtClean="0"/>
              <a:t>trend line</a:t>
            </a:r>
            <a:r>
              <a:rPr lang="en-US" sz="4000" dirty="0" smtClean="0"/>
              <a:t> by clicking on the data points and right click with the mouse button.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b="1" dirty="0" smtClean="0"/>
              <a:t>How to use a scatter graph</a:t>
            </a:r>
            <a:endParaRPr lang="en-US" sz="4000" dirty="0" smtClean="0"/>
          </a:p>
          <a:p>
            <a:pPr lvl="0">
              <a:buNone/>
            </a:pPr>
            <a:r>
              <a:rPr lang="en-US" sz="5800" b="1" dirty="0" smtClean="0">
                <a:solidFill>
                  <a:schemeClr val="accent3">
                    <a:lumMod val="50000"/>
                  </a:schemeClr>
                </a:solidFill>
              </a:rPr>
              <a:t>Does the line of best fit show a negative or positive correlation?</a:t>
            </a:r>
          </a:p>
          <a:p>
            <a:pPr lvl="0">
              <a:buNone/>
            </a:pPr>
            <a:r>
              <a:rPr lang="en-US" sz="5800" b="1" dirty="0" smtClean="0">
                <a:solidFill>
                  <a:schemeClr val="accent3">
                    <a:lumMod val="50000"/>
                  </a:schemeClr>
                </a:solidFill>
              </a:rPr>
              <a:t>Is the correlation strong or not?</a:t>
            </a:r>
          </a:p>
          <a:p>
            <a:pPr lvl="0">
              <a:buNone/>
            </a:pPr>
            <a:r>
              <a:rPr lang="en-US" sz="5800" b="1" dirty="0" smtClean="0">
                <a:solidFill>
                  <a:schemeClr val="accent3">
                    <a:lumMod val="50000"/>
                  </a:schemeClr>
                </a:solidFill>
              </a:rPr>
              <a:t>Try to explain the pattern using your knowledge of geographic theory.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strong is my correlation……….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Spearmans</a:t>
            </a:r>
            <a:r>
              <a:rPr lang="en-US" dirty="0" smtClean="0"/>
              <a:t> rank is a statistical measure to show the </a:t>
            </a:r>
            <a:r>
              <a:rPr lang="en-US" b="1" dirty="0" smtClean="0"/>
              <a:t>STRENGTH</a:t>
            </a:r>
            <a:r>
              <a:rPr lang="en-US" dirty="0" smtClean="0"/>
              <a:t> of a relationship between two variables (copy formula below into your notes)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The closer R is to +1 or -1 the </a:t>
            </a:r>
            <a:r>
              <a:rPr lang="en-US" b="1" dirty="0"/>
              <a:t>stronger</a:t>
            </a:r>
            <a:r>
              <a:rPr lang="en-US" dirty="0"/>
              <a:t> the likely correlation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429000"/>
            <a:ext cx="6562169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6263236" y="1441167"/>
              <a:ext cx="28080" cy="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2808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IN YOUR ‘ANALYSIS SECTION’ of IA:</a:t>
            </a:r>
          </a:p>
          <a:p>
            <a:pPr marL="514350" indent="-514350">
              <a:buAutoNum type="arabicParenR"/>
            </a:pPr>
            <a:r>
              <a:rPr lang="en-CA" dirty="0" smtClean="0">
                <a:solidFill>
                  <a:srgbClr val="00B0F0"/>
                </a:solidFill>
              </a:rPr>
              <a:t>Declare </a:t>
            </a:r>
            <a:r>
              <a:rPr lang="en-CA" dirty="0" smtClean="0">
                <a:solidFill>
                  <a:srgbClr val="00B0F0"/>
                </a:solidFill>
              </a:rPr>
              <a:t>your hypothesis and the null hypothesis</a:t>
            </a:r>
          </a:p>
          <a:p>
            <a:pPr marL="0" indent="0">
              <a:buNone/>
            </a:pPr>
            <a:r>
              <a:rPr lang="en-CA" dirty="0" smtClean="0"/>
              <a:t>“there is no significant relationship between birth rate and life expectancy”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2) What other factors may influence your data?</a:t>
            </a:r>
          </a:p>
          <a:p>
            <a:pPr marL="0" indent="0">
              <a:buNone/>
            </a:pPr>
            <a:r>
              <a:rPr lang="en-CA" dirty="0" smtClean="0"/>
              <a:t>You should write these down next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3) RANK the data sets (set up for you in excel) </a:t>
            </a:r>
          </a:p>
          <a:p>
            <a:pPr marL="0" indent="0">
              <a:buNone/>
            </a:pPr>
            <a:r>
              <a:rPr lang="en-CA" dirty="0" smtClean="0"/>
              <a:t>give the highest values 1 and the lowest a 10 (or whatever number you are working with)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4) Record the d (difference) between the ranked data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5) Square the d for each data point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6) Copy full table into your notes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83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7) Calculate </a:t>
            </a:r>
            <a:r>
              <a:rPr lang="en-CA" dirty="0">
                <a:solidFill>
                  <a:srgbClr val="00B0F0"/>
                </a:solidFill>
              </a:rPr>
              <a:t>the </a:t>
            </a:r>
            <a:r>
              <a:rPr lang="en-CA" dirty="0" err="1" smtClean="0">
                <a:solidFill>
                  <a:srgbClr val="00B0F0"/>
                </a:solidFill>
              </a:rPr>
              <a:t>r</a:t>
            </a:r>
            <a:r>
              <a:rPr lang="en-CA" baseline="-25000" dirty="0" err="1" smtClean="0">
                <a:solidFill>
                  <a:srgbClr val="00B0F0"/>
                </a:solidFill>
              </a:rPr>
              <a:t>s</a:t>
            </a:r>
            <a:r>
              <a:rPr lang="en-CA" dirty="0" smtClean="0">
                <a:solidFill>
                  <a:srgbClr val="00B0F0"/>
                </a:solidFill>
              </a:rPr>
              <a:t> </a:t>
            </a:r>
            <a:r>
              <a:rPr lang="en-CA" dirty="0">
                <a:solidFill>
                  <a:srgbClr val="00B0F0"/>
                </a:solidFill>
              </a:rPr>
              <a:t>(rho) using the </a:t>
            </a:r>
            <a:r>
              <a:rPr lang="en-CA" dirty="0" smtClean="0">
                <a:solidFill>
                  <a:srgbClr val="00B0F0"/>
                </a:solidFill>
              </a:rPr>
              <a:t>equation:</a:t>
            </a:r>
            <a:r>
              <a:rPr lang="en-CA" dirty="0">
                <a:solidFill>
                  <a:srgbClr val="00B0F0"/>
                </a:solidFill>
              </a:rPr>
              <a:t/>
            </a:r>
            <a:br>
              <a:rPr lang="en-CA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78" y="3352800"/>
            <a:ext cx="8229600" cy="3230563"/>
          </a:xfrm>
        </p:spPr>
        <p:txBody>
          <a:bodyPr/>
          <a:lstStyle/>
          <a:p>
            <a:r>
              <a:rPr lang="en-US" dirty="0" smtClean="0"/>
              <a:t>First; SUM the differences</a:t>
            </a:r>
          </a:p>
          <a:p>
            <a:r>
              <a:rPr lang="en-US" dirty="0" smtClean="0"/>
              <a:t>Then; </a:t>
            </a:r>
            <a:r>
              <a:rPr lang="en-US" dirty="0" smtClean="0"/>
              <a:t>MULTIPLY </a:t>
            </a:r>
            <a:r>
              <a:rPr lang="en-US" dirty="0" smtClean="0"/>
              <a:t>the SUM by 6</a:t>
            </a:r>
          </a:p>
          <a:p>
            <a:r>
              <a:rPr lang="en-US" dirty="0" smtClean="0"/>
              <a:t>CUBE the N then minus N </a:t>
            </a:r>
          </a:p>
          <a:p>
            <a:r>
              <a:rPr lang="en-US" dirty="0" smtClean="0"/>
              <a:t>DIVIDE top and bottom</a:t>
            </a:r>
          </a:p>
          <a:p>
            <a:r>
              <a:rPr lang="en-US" dirty="0" smtClean="0"/>
              <a:t>SUBTRACT answer from 1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915" y="1447800"/>
            <a:ext cx="6562169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0" y="2362200"/>
            <a:ext cx="1905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( </a:t>
            </a:r>
            <a:r>
              <a:rPr lang="en-US" sz="2600" b="1" dirty="0" err="1" smtClean="0"/>
              <a:t>r</a:t>
            </a:r>
            <a:r>
              <a:rPr lang="en-US" sz="2600" b="1" baseline="-25000" dirty="0" err="1" smtClean="0"/>
              <a:t>s</a:t>
            </a:r>
            <a:r>
              <a:rPr lang="en-US" sz="2600" b="1" baseline="-25000" dirty="0" smtClean="0"/>
              <a:t> </a:t>
            </a:r>
            <a:r>
              <a:rPr lang="en-US" sz="2600" b="1" dirty="0" smtClean="0"/>
              <a:t>)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2073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598</Words>
  <Application>Microsoft Macintosh PowerPoint</Application>
  <PresentationFormat>On-screen Show (4:3)</PresentationFormat>
  <Paragraphs>88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Comic Sans MS</vt:lpstr>
      <vt:lpstr>SimSun</vt:lpstr>
      <vt:lpstr>Times New Roman</vt:lpstr>
      <vt:lpstr>宋体</vt:lpstr>
      <vt:lpstr>Arial</vt:lpstr>
      <vt:lpstr>Office Theme</vt:lpstr>
      <vt:lpstr>Mini-IA Overview</vt:lpstr>
      <vt:lpstr>How would you MEASURE factors that may affect success in sport?</vt:lpstr>
      <vt:lpstr>Does One Indicator Affect Success More Than the Other?</vt:lpstr>
      <vt:lpstr>A scatter graph shows us the relationship between two sets of data.</vt:lpstr>
      <vt:lpstr>Open the Student Sheet to begin the journey…..</vt:lpstr>
      <vt:lpstr>What is the relationship between success in sports and …? </vt:lpstr>
      <vt:lpstr>How strong is my correlation……….</vt:lpstr>
      <vt:lpstr>PowerPoint Presentation</vt:lpstr>
      <vt:lpstr>7) Calculate the rs (rho) using the equation: </vt:lpstr>
      <vt:lpstr>Remember: The closer to 1 the stronger the positive correlation, the closer to -1 the stronger the negative correlation</vt:lpstr>
      <vt:lpstr>HOWEVER: We must be certain this result is accurate and CAN BE REPEATED</vt:lpstr>
      <vt:lpstr>The probability of the relationship you have found being a chance event is ___ in 100 </vt:lpstr>
      <vt:lpstr>Spearmans rank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introduce population vocabulary</dc:title>
  <dc:creator>julies</dc:creator>
  <cp:lastModifiedBy>St. Pierre, Nicole</cp:lastModifiedBy>
  <cp:revision>85</cp:revision>
  <dcterms:created xsi:type="dcterms:W3CDTF">2010-08-25T16:23:07Z</dcterms:created>
  <dcterms:modified xsi:type="dcterms:W3CDTF">2017-03-30T06:48:11Z</dcterms:modified>
</cp:coreProperties>
</file>