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056C-9AC6-4881-83B6-580D47EFF18B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5A3D8-C49A-444C-9C40-31A1CE2B5A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07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E7F83-F5A2-4A1E-8D56-CDFA626F3A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4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E9B3C-E455-42DA-A778-C423C93C75FB}" type="datetimeFigureOut">
              <a:rPr lang="en-GB" smtClean="0"/>
              <a:pPr/>
              <a:t>26/04/2016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F7C01-2890-40C0-BA10-203778B0CB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22400" y="925513"/>
            <a:ext cx="7380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2800" dirty="0"/>
          </a:p>
        </p:txBody>
      </p:sp>
      <p:sp>
        <p:nvSpPr>
          <p:cNvPr id="5" name="Litebulb"/>
          <p:cNvSpPr>
            <a:spLocks noEditPoints="1" noChangeArrowheads="1"/>
          </p:cNvSpPr>
          <p:nvPr/>
        </p:nvSpPr>
        <p:spPr bwMode="auto">
          <a:xfrm>
            <a:off x="395536" y="764704"/>
            <a:ext cx="638175" cy="8699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4497" y="98425"/>
            <a:ext cx="84582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800" u="sng" dirty="0" smtClean="0"/>
              <a:t>Aim: To judge positives and negatives of Nuclear Power </a:t>
            </a:r>
            <a:endParaRPr lang="en-US" sz="2800" u="sng" dirty="0"/>
          </a:p>
        </p:txBody>
      </p:sp>
      <p:sp>
        <p:nvSpPr>
          <p:cNvPr id="41" name="Text Box 41"/>
          <p:cNvSpPr txBox="1">
            <a:spLocks noChangeArrowheads="1"/>
          </p:cNvSpPr>
          <p:nvPr/>
        </p:nvSpPr>
        <p:spPr bwMode="auto">
          <a:xfrm>
            <a:off x="1475656" y="4914900"/>
            <a:ext cx="746196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000066"/>
                </a:solidFill>
              </a:rPr>
              <a:t>Question:</a:t>
            </a:r>
            <a:endParaRPr lang="en-GB" sz="28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GB" sz="2800" dirty="0">
                <a:solidFill>
                  <a:srgbClr val="000066"/>
                </a:solidFill>
              </a:rPr>
              <a:t> </a:t>
            </a:r>
            <a:r>
              <a:rPr lang="en-GB" sz="2800" dirty="0" smtClean="0">
                <a:solidFill>
                  <a:srgbClr val="000066"/>
                </a:solidFill>
              </a:rPr>
              <a:t>The government plans to build a nuclear 	power station 2 miles from where you live?</a:t>
            </a:r>
          </a:p>
          <a:p>
            <a:pPr lvl="1"/>
            <a:r>
              <a:rPr lang="en-GB" sz="2800" dirty="0" smtClean="0">
                <a:solidFill>
                  <a:srgbClr val="000066"/>
                </a:solidFill>
              </a:rPr>
              <a:t>	What would you want to know? Make a list.</a:t>
            </a:r>
            <a:endParaRPr lang="en-GB" sz="2800" dirty="0">
              <a:solidFill>
                <a:srgbClr val="000066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5157192"/>
            <a:ext cx="1563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sym typeface="Wingdings"/>
              </a:rPr>
              <a:t></a:t>
            </a:r>
            <a:endParaRPr lang="en-GB" sz="8000" dirty="0">
              <a:solidFill>
                <a:srgbClr val="00206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4952861" cy="340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nergy on Grand Bahama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Electricity demand in the Bahamas is growing by some 5 per cent a year, BEC says.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5 % growth represents 13 megawatts at a cost of $1.5 million per megawatt - about $20 million a year, or $200 million over 10 years.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Cost of generating electricity accounts for about one twelfth of Bahamas total gross domestic product (over $700 million in 2006 alone)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1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1"/>
          <p:cNvSpPr txBox="1">
            <a:spLocks noChangeArrowheads="1"/>
          </p:cNvSpPr>
          <p:nvPr/>
        </p:nvSpPr>
        <p:spPr bwMode="auto">
          <a:xfrm>
            <a:off x="35496" y="1340768"/>
            <a:ext cx="74619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GB" sz="2400" dirty="0">
                <a:solidFill>
                  <a:srgbClr val="000066"/>
                </a:solidFill>
              </a:rPr>
              <a:t> </a:t>
            </a:r>
            <a:r>
              <a:rPr lang="en-GB" sz="2400" dirty="0" smtClean="0">
                <a:solidFill>
                  <a:srgbClr val="000066"/>
                </a:solidFill>
              </a:rPr>
              <a:t>Fact</a:t>
            </a:r>
            <a:endParaRPr lang="en-GB" sz="2400" dirty="0">
              <a:solidFill>
                <a:srgbClr val="00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73248" y="-270703"/>
            <a:ext cx="1563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sym typeface="Wingdings"/>
              </a:rPr>
              <a:t></a:t>
            </a:r>
            <a:endParaRPr lang="en-GB" sz="8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3204" y="1743853"/>
            <a:ext cx="6870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 statement about reality; about what is true or what exists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73204" y="2662461"/>
            <a:ext cx="669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Statements of fact should be supported by evidence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9" name="Text Box 41"/>
          <p:cNvSpPr txBox="1">
            <a:spLocks noChangeArrowheads="1"/>
          </p:cNvSpPr>
          <p:nvPr/>
        </p:nvSpPr>
        <p:spPr bwMode="auto">
          <a:xfrm>
            <a:off x="35496" y="3995772"/>
            <a:ext cx="7461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66"/>
                </a:solidFill>
              </a:rPr>
              <a:t> Opinion</a:t>
            </a:r>
            <a:endParaRPr lang="en-GB" sz="2400" dirty="0">
              <a:solidFill>
                <a:srgbClr val="00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9094" y="3995772"/>
            <a:ext cx="6551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A statement about an individual’s beliefs, feelings or personal judgement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3246075"/>
            <a:ext cx="669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Statements of fact can be independently checked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3528" y="188640"/>
            <a:ext cx="4679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000066"/>
                </a:solidFill>
              </a:rPr>
              <a:t>What do the following terms mean?</a:t>
            </a: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35496" y="5046275"/>
            <a:ext cx="7461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66"/>
                </a:solidFill>
              </a:rPr>
              <a:t> Valid</a:t>
            </a:r>
            <a:endParaRPr lang="en-GB" sz="2400" dirty="0">
              <a:solidFill>
                <a:srgbClr val="00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9094" y="5046275"/>
            <a:ext cx="6551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Sound, defensible, well-grounded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744" y="5622339"/>
            <a:ext cx="6551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The more facts there are to support an opinion, the more </a:t>
            </a:r>
            <a:r>
              <a:rPr lang="en-GB" sz="2400" i="1" dirty="0" smtClean="0">
                <a:solidFill>
                  <a:srgbClr val="FF0000"/>
                </a:solidFill>
              </a:rPr>
              <a:t>valid</a:t>
            </a:r>
            <a:r>
              <a:rPr lang="en-GB" sz="2400" dirty="0" smtClean="0">
                <a:solidFill>
                  <a:srgbClr val="FF0000"/>
                </a:solidFill>
              </a:rPr>
              <a:t> it may be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6" name="Text Box 41"/>
          <p:cNvSpPr txBox="1">
            <a:spLocks noChangeArrowheads="1"/>
          </p:cNvSpPr>
          <p:nvPr/>
        </p:nvSpPr>
        <p:spPr bwMode="auto">
          <a:xfrm>
            <a:off x="35496" y="764704"/>
            <a:ext cx="7461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66"/>
                </a:solidFill>
              </a:rPr>
              <a:t> Literature</a:t>
            </a:r>
            <a:endParaRPr lang="en-GB" sz="2400" dirty="0">
              <a:solidFill>
                <a:srgbClr val="00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9094" y="764704"/>
            <a:ext cx="6551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Books, magazines, journals, websites, pamphlets, leaflets, etc..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ulius_Hibbert2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7F27"/>
              </a:clrFrom>
              <a:clrTo>
                <a:srgbClr val="FF7F2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19672" y="4725144"/>
            <a:ext cx="1988159" cy="195904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4499992" y="188640"/>
            <a:ext cx="4104456" cy="5400600"/>
          </a:xfrm>
          <a:prstGeom prst="wedgeRoundRectCallout">
            <a:avLst>
              <a:gd name="adj1" fmla="val -85953"/>
              <a:gd name="adj2" fmla="val 523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Parents who don’t vaccinate their children are irresponsible.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Vaccines protect against diseases which can cause some very serious damage.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In twenty years of medical practice,  I’ve vaccinated thousands of children: less than 0.5% of these had even a mild reaction to these.</a:t>
            </a:r>
          </a:p>
          <a:p>
            <a:pPr algn="r"/>
            <a:r>
              <a:rPr lang="en-GB" sz="2400" dirty="0" smtClean="0">
                <a:solidFill>
                  <a:schemeClr val="tx1"/>
                </a:solidFill>
              </a:rPr>
              <a:t>Dr J. </a:t>
            </a:r>
            <a:r>
              <a:rPr lang="en-GB" sz="2400" dirty="0" err="1" smtClean="0">
                <a:solidFill>
                  <a:schemeClr val="tx1"/>
                </a:solidFill>
              </a:rPr>
              <a:t>Hibbert</a:t>
            </a:r>
            <a:r>
              <a:rPr lang="en-GB" sz="2400" dirty="0" smtClean="0">
                <a:solidFill>
                  <a:schemeClr val="tx1"/>
                </a:solidFill>
              </a:rPr>
              <a:t> 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404664"/>
            <a:ext cx="3491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Who is stating an opinion?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580526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Are the two statements equally valid?</a:t>
            </a:r>
            <a:endParaRPr lang="en-GB" sz="2400" dirty="0"/>
          </a:p>
        </p:txBody>
      </p:sp>
      <p:pic>
        <p:nvPicPr>
          <p:cNvPr id="10" name="Picture 9" descr="Ned_Flanders2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7F27"/>
              </a:clrFrom>
              <a:clrTo>
                <a:srgbClr val="FF7F2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2536" y="3573016"/>
            <a:ext cx="2023810" cy="2200000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611560" y="1052736"/>
            <a:ext cx="3600400" cy="2304256"/>
          </a:xfrm>
          <a:prstGeom prst="wedgeRoundRectCallout">
            <a:avLst>
              <a:gd name="adj1" fmla="val -32164"/>
              <a:gd name="adj2" fmla="val 722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I don’t like the idea of vaccines – I think they’re unnatural.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It’s better to avoid them.</a:t>
            </a:r>
          </a:p>
          <a:p>
            <a:pPr algn="r"/>
            <a:r>
              <a:rPr lang="en-GB" sz="2400" dirty="0" smtClean="0">
                <a:solidFill>
                  <a:schemeClr val="tx1"/>
                </a:solidFill>
              </a:rPr>
              <a:t>Mr N. Flanders 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60232" y="-99392"/>
            <a:ext cx="1563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smtClean="0">
                <a:solidFill>
                  <a:srgbClr val="002060"/>
                </a:solidFill>
                <a:sym typeface="Wingdings"/>
              </a:rPr>
              <a:t></a:t>
            </a:r>
            <a:endParaRPr lang="en-GB" sz="8000" dirty="0">
              <a:solidFill>
                <a:srgbClr val="002060"/>
              </a:solidFill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0" y="1020870"/>
            <a:ext cx="74619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66"/>
                </a:solidFill>
              </a:rPr>
              <a:t> </a:t>
            </a:r>
            <a:r>
              <a:rPr lang="en-GB" sz="2400" dirty="0">
                <a:solidFill>
                  <a:srgbClr val="000066"/>
                </a:solidFill>
              </a:rPr>
              <a:t>R</a:t>
            </a:r>
            <a:r>
              <a:rPr lang="en-GB" sz="2400" dirty="0" smtClean="0">
                <a:solidFill>
                  <a:srgbClr val="000066"/>
                </a:solidFill>
              </a:rPr>
              <a:t>ead the summary of nuclear pros and cons</a:t>
            </a:r>
            <a:endParaRPr lang="en-GB" sz="2400" dirty="0">
              <a:solidFill>
                <a:srgbClr val="000066"/>
              </a:solidFill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755576" y="4568202"/>
            <a:ext cx="41496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66"/>
                </a:solidFill>
              </a:rPr>
              <a:t>  </a:t>
            </a:r>
            <a:r>
              <a:rPr lang="en-GB" sz="2400" dirty="0" smtClean="0">
                <a:solidFill>
                  <a:srgbClr val="000066"/>
                </a:solidFill>
              </a:rPr>
              <a:t>Using the information from your notes (for and against nuclear)… answer the following question.</a:t>
            </a:r>
            <a:endParaRPr lang="en-GB" sz="2400" dirty="0">
              <a:solidFill>
                <a:srgbClr val="000066"/>
              </a:solidFill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962457" y="1685780"/>
            <a:ext cx="33575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66"/>
                </a:solidFill>
              </a:rPr>
              <a:t>  </a:t>
            </a:r>
            <a:r>
              <a:rPr lang="en-GB" sz="2400" dirty="0" smtClean="0">
                <a:solidFill>
                  <a:srgbClr val="000066"/>
                </a:solidFill>
              </a:rPr>
              <a:t>Summarize a </a:t>
            </a:r>
            <a:r>
              <a:rPr lang="en-GB" sz="2400" dirty="0" smtClean="0">
                <a:solidFill>
                  <a:srgbClr val="000066"/>
                </a:solidFill>
              </a:rPr>
              <a:t>list of at </a:t>
            </a:r>
            <a:r>
              <a:rPr lang="en-GB" sz="2400" dirty="0" smtClean="0">
                <a:solidFill>
                  <a:srgbClr val="000066"/>
                </a:solidFill>
              </a:rPr>
              <a:t>least three points </a:t>
            </a:r>
            <a:r>
              <a:rPr lang="en-GB" sz="2400" i="1" dirty="0" smtClean="0">
                <a:solidFill>
                  <a:srgbClr val="000066"/>
                </a:solidFill>
              </a:rPr>
              <a:t>in  favour </a:t>
            </a:r>
            <a:r>
              <a:rPr lang="en-GB" sz="2400" dirty="0" smtClean="0">
                <a:solidFill>
                  <a:srgbClr val="000066"/>
                </a:solidFill>
              </a:rPr>
              <a:t>of 	nuclear power...</a:t>
            </a:r>
            <a:endParaRPr lang="en-GB" sz="2400" dirty="0">
              <a:solidFill>
                <a:srgbClr val="000066"/>
              </a:solidFill>
            </a:endParaRPr>
          </a:p>
        </p:txBody>
      </p:sp>
      <p:sp>
        <p:nvSpPr>
          <p:cNvPr id="12" name="Text Box 41"/>
          <p:cNvSpPr txBox="1">
            <a:spLocks noChangeArrowheads="1"/>
          </p:cNvSpPr>
          <p:nvPr/>
        </p:nvSpPr>
        <p:spPr bwMode="auto">
          <a:xfrm>
            <a:off x="4319970" y="2996952"/>
            <a:ext cx="41496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66"/>
                </a:solidFill>
              </a:rPr>
              <a:t>  ... and at least three 	points </a:t>
            </a:r>
            <a:r>
              <a:rPr lang="en-GB" sz="2400" i="1" dirty="0" smtClean="0">
                <a:solidFill>
                  <a:srgbClr val="000066"/>
                </a:solidFill>
              </a:rPr>
              <a:t>against</a:t>
            </a:r>
            <a:r>
              <a:rPr lang="en-GB" sz="2400" dirty="0" smtClean="0">
                <a:solidFill>
                  <a:srgbClr val="000066"/>
                </a:solidFill>
              </a:rPr>
              <a:t> nuclear 	power</a:t>
            </a:r>
            <a:endParaRPr lang="en-GB" sz="2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38987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Is nuclear power an option for Grand </a:t>
            </a:r>
            <a:r>
              <a:rPr lang="en-US" dirty="0" err="1" smtClean="0"/>
              <a:t>Bahama</a:t>
            </a:r>
            <a:r>
              <a:rPr lang="en-US" dirty="0" smtClean="0"/>
              <a:t>?  Explain your view…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4" y="260648"/>
            <a:ext cx="4536504" cy="65973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Where should we put a nuclear power station?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Coast</a:t>
            </a:r>
          </a:p>
          <a:p>
            <a:pPr>
              <a:buNone/>
            </a:pPr>
            <a:r>
              <a:rPr lang="en-US" dirty="0" smtClean="0"/>
              <a:t>Cooling water can easily extracted from the sea – cheaper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Firm geology </a:t>
            </a:r>
            <a:r>
              <a:rPr lang="en-US" b="1" dirty="0" err="1" smtClean="0"/>
              <a:t>eg</a:t>
            </a:r>
            <a:r>
              <a:rPr lang="en-US" b="1" dirty="0" smtClean="0"/>
              <a:t>. Granite</a:t>
            </a:r>
          </a:p>
          <a:p>
            <a:pPr>
              <a:buNone/>
            </a:pPr>
            <a:r>
              <a:rPr lang="en-US" dirty="0" smtClean="0"/>
              <a:t>Reduces risk of damage from earthquake and can support big industrial building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Large area of low lying land</a:t>
            </a:r>
          </a:p>
          <a:p>
            <a:pPr>
              <a:buNone/>
            </a:pPr>
            <a:r>
              <a:rPr lang="en-US" dirty="0" smtClean="0"/>
              <a:t>Needed for a large factory – cheaper to build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Low value land</a:t>
            </a:r>
          </a:p>
          <a:p>
            <a:pPr>
              <a:buNone/>
            </a:pPr>
            <a:r>
              <a:rPr lang="en-US" dirty="0" smtClean="0"/>
              <a:t>Cheaper to build 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Away from towns</a:t>
            </a:r>
          </a:p>
          <a:p>
            <a:pPr>
              <a:buNone/>
            </a:pPr>
            <a:r>
              <a:rPr lang="en-US" dirty="0" smtClean="0"/>
              <a:t>So people are not worried about medical effects of radiation or visual/air/noise pollution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Near transport routes (port, road and rail)</a:t>
            </a:r>
          </a:p>
          <a:p>
            <a:pPr>
              <a:buNone/>
            </a:pPr>
            <a:r>
              <a:rPr lang="en-US" dirty="0" smtClean="0"/>
              <a:t>So raw materials and waste can be transported cheaply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commercialrealtygrandbahama.com/images/commercial/baham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414591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374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PowerPoint Presentation</vt:lpstr>
      <vt:lpstr>Energy on Grand Bahama</vt:lpstr>
      <vt:lpstr>PowerPoint Presentation</vt:lpstr>
      <vt:lpstr>PowerPoint Presentation</vt:lpstr>
      <vt:lpstr>PowerPoint Presentation</vt:lpstr>
      <vt:lpstr>Is nuclear power an option for Grand Bahama?  Explain your view…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Nicole St Pierre</cp:lastModifiedBy>
  <cp:revision>21</cp:revision>
  <dcterms:created xsi:type="dcterms:W3CDTF">2011-08-06T14:43:28Z</dcterms:created>
  <dcterms:modified xsi:type="dcterms:W3CDTF">2016-04-26T19:23:15Z</dcterms:modified>
</cp:coreProperties>
</file>