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9" r:id="rId6"/>
    <p:sldId id="264" r:id="rId7"/>
    <p:sldId id="268" r:id="rId8"/>
    <p:sldId id="267"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262" y="2404534"/>
            <a:ext cx="8753741" cy="1646302"/>
          </a:xfrm>
        </p:spPr>
        <p:txBody>
          <a:bodyPr/>
          <a:lstStyle/>
          <a:p>
            <a:r>
              <a:rPr lang="en-US" dirty="0" smtClean="0"/>
              <a:t>Ethnic Segregation</a:t>
            </a:r>
            <a:endParaRPr lang="en-US" dirty="0"/>
          </a:p>
        </p:txBody>
      </p:sp>
    </p:spTree>
    <p:extLst>
      <p:ext uri="{BB962C8B-B14F-4D97-AF65-F5344CB8AC3E}">
        <p14:creationId xmlns:p14="http://schemas.microsoft.com/office/powerpoint/2010/main" val="40911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62" y="269031"/>
            <a:ext cx="8596668" cy="1320800"/>
          </a:xfrm>
        </p:spPr>
        <p:txBody>
          <a:bodyPr/>
          <a:lstStyle/>
          <a:p>
            <a:r>
              <a:rPr lang="en-US" dirty="0" smtClean="0"/>
              <a:t>Review:</a:t>
            </a:r>
            <a:br>
              <a:rPr lang="en-US" dirty="0" smtClean="0"/>
            </a:br>
            <a:r>
              <a:rPr lang="en-US" dirty="0" smtClean="0"/>
              <a:t>Identify CBD</a:t>
            </a:r>
            <a:endParaRPr lang="en-US" dirty="0"/>
          </a:p>
        </p:txBody>
      </p:sp>
      <p:sp>
        <p:nvSpPr>
          <p:cNvPr id="3" name="Content Placeholder 2"/>
          <p:cNvSpPr>
            <a:spLocks noGrp="1"/>
          </p:cNvSpPr>
          <p:nvPr>
            <p:ph idx="1"/>
          </p:nvPr>
        </p:nvSpPr>
        <p:spPr/>
        <p:txBody>
          <a:bodyPr/>
          <a:lstStyle/>
          <a:p>
            <a:r>
              <a:rPr lang="en-US" dirty="0" smtClean="0"/>
              <a:t>Guangzhou, China</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2145" y="579549"/>
            <a:ext cx="8185969" cy="5753459"/>
          </a:xfrm>
          <a:prstGeom prst="rect">
            <a:avLst/>
          </a:prstGeom>
        </p:spPr>
      </p:pic>
    </p:spTree>
    <p:extLst>
      <p:ext uri="{BB962C8B-B14F-4D97-AF65-F5344CB8AC3E}">
        <p14:creationId xmlns:p14="http://schemas.microsoft.com/office/powerpoint/2010/main" val="4112403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New York</a:t>
            </a:r>
            <a:endParaRPr lang="en-US" dirty="0"/>
          </a:p>
        </p:txBody>
      </p:sp>
      <p:pic>
        <p:nvPicPr>
          <p:cNvPr id="2050" name="Picture 2" descr="http://4.bp.blogspot.com/-KR6395dwp1Q/TuXs_5b5pcI/AAAAAAAACxU/lbiOo3pTVx0/s1600/road-map-of-new-york-city.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228600"/>
            <a:ext cx="7620000" cy="621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91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Nassau</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6673" y="1752600"/>
            <a:ext cx="7772400" cy="334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0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97" y="250423"/>
            <a:ext cx="8596668" cy="1320800"/>
          </a:xfrm>
        </p:spPr>
        <p:txBody>
          <a:bodyPr/>
          <a:lstStyle/>
          <a:p>
            <a:r>
              <a:rPr lang="en-CA" dirty="0" smtClean="0"/>
              <a:t>What is </a:t>
            </a:r>
            <a:r>
              <a:rPr lang="en-CA" u="sng" dirty="0" smtClean="0"/>
              <a:t>ethnicity??</a:t>
            </a:r>
            <a:endParaRPr lang="en-CA" dirty="0"/>
          </a:p>
        </p:txBody>
      </p:sp>
      <p:sp>
        <p:nvSpPr>
          <p:cNvPr id="3" name="Content Placeholder 2"/>
          <p:cNvSpPr>
            <a:spLocks noGrp="1"/>
          </p:cNvSpPr>
          <p:nvPr>
            <p:ph idx="1"/>
          </p:nvPr>
        </p:nvSpPr>
        <p:spPr>
          <a:xfrm>
            <a:off x="270457" y="1262130"/>
            <a:ext cx="11449318" cy="4984123"/>
          </a:xfrm>
        </p:spPr>
        <p:txBody>
          <a:bodyPr>
            <a:noAutofit/>
          </a:bodyPr>
          <a:lstStyle/>
          <a:p>
            <a:r>
              <a:rPr lang="en-CA" sz="2600" dirty="0"/>
              <a:t>Ethnic groups are those human groups that entertain a subjective belief in their common descent because of similarities of physical type or of customs or both, or because of memories of colonization and migration, regardless of blood ties. </a:t>
            </a:r>
            <a:r>
              <a:rPr lang="en-CA" sz="2600" dirty="0" smtClean="0"/>
              <a:t> (Weber, 1922)</a:t>
            </a:r>
          </a:p>
          <a:p>
            <a:endParaRPr lang="en-CA" sz="2600" dirty="0"/>
          </a:p>
          <a:p>
            <a:r>
              <a:rPr lang="en-CA" sz="2600" dirty="0"/>
              <a:t>A multi-dimensional concept that encompasses different aspects of </a:t>
            </a:r>
            <a:r>
              <a:rPr lang="en-CA" sz="2600" dirty="0" smtClean="0"/>
              <a:t>identity such as Kinship </a:t>
            </a:r>
            <a:r>
              <a:rPr lang="en-CA" sz="2600" dirty="0"/>
              <a:t>• Religion • Language • Culture • </a:t>
            </a:r>
            <a:r>
              <a:rPr lang="en-CA" sz="2600" dirty="0" smtClean="0"/>
              <a:t>Shared </a:t>
            </a:r>
            <a:r>
              <a:rPr lang="en-CA" sz="2600" dirty="0"/>
              <a:t>territory • Nationality • Physical </a:t>
            </a:r>
            <a:r>
              <a:rPr lang="en-CA" sz="2600" dirty="0" smtClean="0"/>
              <a:t>appearance  (Bulmer, 1996)</a:t>
            </a:r>
          </a:p>
          <a:p>
            <a:endParaRPr lang="en-CA" sz="2600" dirty="0"/>
          </a:p>
          <a:p>
            <a:r>
              <a:rPr lang="en-CA" sz="2600" dirty="0"/>
              <a:t>Group’s affinity is defined in opposition to other groups perceived as ‘different’ and with whom contact is </a:t>
            </a:r>
            <a:r>
              <a:rPr lang="en-CA" sz="2600" dirty="0" smtClean="0"/>
              <a:t>required	(Erikson, 2002)</a:t>
            </a:r>
            <a:endParaRPr lang="en-CA" sz="2600" dirty="0"/>
          </a:p>
        </p:txBody>
      </p:sp>
    </p:spTree>
    <p:extLst>
      <p:ext uri="{BB962C8B-B14F-4D97-AF65-F5344CB8AC3E}">
        <p14:creationId xmlns:p14="http://schemas.microsoft.com/office/powerpoint/2010/main" val="5491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46841"/>
            <a:ext cx="11397803" cy="1583559"/>
          </a:xfrm>
        </p:spPr>
        <p:txBody>
          <a:bodyPr>
            <a:normAutofit fontScale="90000"/>
          </a:bodyPr>
          <a:lstStyle/>
          <a:p>
            <a:r>
              <a:rPr lang="en-US" sz="2700" dirty="0" smtClean="0"/>
              <a:t>“Ethnic Segregation”</a:t>
            </a:r>
            <a:br>
              <a:rPr lang="en-US" sz="2700" dirty="0" smtClean="0"/>
            </a:br>
            <a:r>
              <a:rPr lang="en-US" sz="2700" dirty="0" smtClean="0">
                <a:solidFill>
                  <a:schemeClr val="tx1"/>
                </a:solidFill>
              </a:rPr>
              <a:t>Often in HICs immigrants or minority people are </a:t>
            </a:r>
            <a:r>
              <a:rPr lang="en-US" sz="2700" u="sng" dirty="0" smtClean="0">
                <a:solidFill>
                  <a:schemeClr val="tx1"/>
                </a:solidFill>
              </a:rPr>
              <a:t>concentrated</a:t>
            </a:r>
            <a:r>
              <a:rPr lang="en-US" sz="2700" dirty="0" smtClean="0">
                <a:solidFill>
                  <a:schemeClr val="tx1"/>
                </a:solidFill>
              </a:rPr>
              <a:t> in certain areas of the city, based on their ethnicity.  Small communities based on shared heritage and culture form, often in poor and cheap areas of the inner city. </a:t>
            </a:r>
            <a:r>
              <a:rPr lang="en-US" u="sng" dirty="0"/>
              <a:t/>
            </a:r>
            <a:br>
              <a:rPr lang="en-US" u="sng" dirty="0"/>
            </a:br>
            <a:endParaRPr lang="en-US" u="sng" dirty="0"/>
          </a:p>
        </p:txBody>
      </p:sp>
      <p:sp>
        <p:nvSpPr>
          <p:cNvPr id="3" name="Content Placeholder 2"/>
          <p:cNvSpPr>
            <a:spLocks noGrp="1"/>
          </p:cNvSpPr>
          <p:nvPr>
            <p:ph idx="1"/>
          </p:nvPr>
        </p:nvSpPr>
        <p:spPr>
          <a:xfrm>
            <a:off x="387976" y="2550017"/>
            <a:ext cx="2610192" cy="792273"/>
          </a:xfrm>
        </p:spPr>
        <p:txBody>
          <a:bodyPr>
            <a:noAutofit/>
          </a:bodyPr>
          <a:lstStyle/>
          <a:p>
            <a:r>
              <a:rPr lang="en-US" sz="2400" dirty="0" smtClean="0"/>
              <a:t>“Chinatown”</a:t>
            </a:r>
            <a:endParaRPr lang="en-US" sz="2400" dirty="0"/>
          </a:p>
        </p:txBody>
      </p:sp>
      <p:pic>
        <p:nvPicPr>
          <p:cNvPr id="4" name="Picture 3"/>
          <p:cNvPicPr>
            <a:picLocks noChangeAspect="1"/>
          </p:cNvPicPr>
          <p:nvPr/>
        </p:nvPicPr>
        <p:blipFill>
          <a:blip r:embed="rId2"/>
          <a:stretch>
            <a:fillRect/>
          </a:stretch>
        </p:blipFill>
        <p:spPr>
          <a:xfrm>
            <a:off x="8358388" y="2098575"/>
            <a:ext cx="3438123" cy="2487430"/>
          </a:xfrm>
          <a:prstGeom prst="rect">
            <a:avLst/>
          </a:prstGeom>
        </p:spPr>
      </p:pic>
      <p:pic>
        <p:nvPicPr>
          <p:cNvPr id="5" name="Picture 4"/>
          <p:cNvPicPr>
            <a:picLocks noChangeAspect="1"/>
          </p:cNvPicPr>
          <p:nvPr/>
        </p:nvPicPr>
        <p:blipFill>
          <a:blip r:embed="rId3"/>
          <a:stretch>
            <a:fillRect/>
          </a:stretch>
        </p:blipFill>
        <p:spPr>
          <a:xfrm>
            <a:off x="3236085" y="2098575"/>
            <a:ext cx="2628900" cy="1743075"/>
          </a:xfrm>
          <a:prstGeom prst="rect">
            <a:avLst/>
          </a:prstGeom>
        </p:spPr>
      </p:pic>
      <p:pic>
        <p:nvPicPr>
          <p:cNvPr id="6" name="Picture 5"/>
          <p:cNvPicPr>
            <a:picLocks noChangeAspect="1"/>
          </p:cNvPicPr>
          <p:nvPr/>
        </p:nvPicPr>
        <p:blipFill>
          <a:blip r:embed="rId4"/>
          <a:stretch>
            <a:fillRect/>
          </a:stretch>
        </p:blipFill>
        <p:spPr>
          <a:xfrm>
            <a:off x="8215782" y="4754180"/>
            <a:ext cx="2457450" cy="1857375"/>
          </a:xfrm>
          <a:prstGeom prst="rect">
            <a:avLst/>
          </a:prstGeom>
        </p:spPr>
      </p:pic>
      <p:pic>
        <p:nvPicPr>
          <p:cNvPr id="7" name="Picture 6"/>
          <p:cNvPicPr>
            <a:picLocks noChangeAspect="1"/>
          </p:cNvPicPr>
          <p:nvPr/>
        </p:nvPicPr>
        <p:blipFill>
          <a:blip r:embed="rId5"/>
          <a:stretch>
            <a:fillRect/>
          </a:stretch>
        </p:blipFill>
        <p:spPr>
          <a:xfrm>
            <a:off x="6187761" y="1947025"/>
            <a:ext cx="1847850" cy="2466975"/>
          </a:xfrm>
          <a:prstGeom prst="rect">
            <a:avLst/>
          </a:prstGeom>
        </p:spPr>
      </p:pic>
      <p:pic>
        <p:nvPicPr>
          <p:cNvPr id="8" name="Picture 7"/>
          <p:cNvPicPr>
            <a:picLocks noChangeAspect="1"/>
          </p:cNvPicPr>
          <p:nvPr/>
        </p:nvPicPr>
        <p:blipFill>
          <a:blip r:embed="rId6"/>
          <a:stretch>
            <a:fillRect/>
          </a:stretch>
        </p:blipFill>
        <p:spPr>
          <a:xfrm>
            <a:off x="4992374" y="4582175"/>
            <a:ext cx="2963732" cy="1972229"/>
          </a:xfrm>
          <a:prstGeom prst="rect">
            <a:avLst/>
          </a:prstGeom>
        </p:spPr>
      </p:pic>
      <p:pic>
        <p:nvPicPr>
          <p:cNvPr id="9" name="Picture 8"/>
          <p:cNvPicPr>
            <a:picLocks noChangeAspect="1"/>
          </p:cNvPicPr>
          <p:nvPr/>
        </p:nvPicPr>
        <p:blipFill>
          <a:blip r:embed="rId7"/>
          <a:stretch>
            <a:fillRect/>
          </a:stretch>
        </p:blipFill>
        <p:spPr>
          <a:xfrm>
            <a:off x="387976" y="3440443"/>
            <a:ext cx="1447800" cy="1714500"/>
          </a:xfrm>
          <a:prstGeom prst="rect">
            <a:avLst/>
          </a:prstGeom>
        </p:spPr>
      </p:pic>
      <p:pic>
        <p:nvPicPr>
          <p:cNvPr id="10" name="Picture 9"/>
          <p:cNvPicPr>
            <a:picLocks noChangeAspect="1"/>
          </p:cNvPicPr>
          <p:nvPr/>
        </p:nvPicPr>
        <p:blipFill>
          <a:blip r:embed="rId8"/>
          <a:stretch>
            <a:fillRect/>
          </a:stretch>
        </p:blipFill>
        <p:spPr>
          <a:xfrm>
            <a:off x="2143861" y="4582175"/>
            <a:ext cx="2609850" cy="1752600"/>
          </a:xfrm>
          <a:prstGeom prst="rect">
            <a:avLst/>
          </a:prstGeom>
        </p:spPr>
      </p:pic>
    </p:spTree>
    <p:extLst>
      <p:ext uri="{BB962C8B-B14F-4D97-AF65-F5344CB8AC3E}">
        <p14:creationId xmlns:p14="http://schemas.microsoft.com/office/powerpoint/2010/main" val="16877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96" y="297019"/>
            <a:ext cx="8596668" cy="1320800"/>
          </a:xfrm>
        </p:spPr>
        <p:txBody>
          <a:bodyPr/>
          <a:lstStyle/>
          <a:p>
            <a:r>
              <a:rPr lang="en-CA" dirty="0" smtClean="0"/>
              <a:t>Harlem</a:t>
            </a:r>
            <a:endParaRPr lang="en-CA" dirty="0"/>
          </a:p>
        </p:txBody>
      </p:sp>
      <p:pic>
        <p:nvPicPr>
          <p:cNvPr id="6" name="Picture 5"/>
          <p:cNvPicPr>
            <a:picLocks noChangeAspect="1"/>
          </p:cNvPicPr>
          <p:nvPr/>
        </p:nvPicPr>
        <p:blipFill>
          <a:blip r:embed="rId2"/>
          <a:stretch>
            <a:fillRect/>
          </a:stretch>
        </p:blipFill>
        <p:spPr>
          <a:xfrm>
            <a:off x="3615605" y="93819"/>
            <a:ext cx="4476750" cy="304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7925" y="39854"/>
            <a:ext cx="4299459" cy="506236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10" y="1541440"/>
            <a:ext cx="4232320" cy="423232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3933" y="3791187"/>
            <a:ext cx="5257394" cy="3066813"/>
          </a:xfrm>
          <a:prstGeom prst="rect">
            <a:avLst/>
          </a:prstGeom>
        </p:spPr>
      </p:pic>
      <p:pic>
        <p:nvPicPr>
          <p:cNvPr id="1030" name="Picture 6" descr="http://wirednewyork.com/harlem/images/harlem_lenox_15may0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2160" y="3398984"/>
            <a:ext cx="4131401" cy="309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81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over p.157-158</a:t>
            </a:r>
            <a:br>
              <a:rPr lang="en-US" dirty="0" smtClean="0"/>
            </a:br>
            <a:r>
              <a:rPr lang="en-US" dirty="0" smtClean="0"/>
              <a:t>(Including Figure 6.18)</a:t>
            </a:r>
            <a:endParaRPr lang="en-US" dirty="0"/>
          </a:p>
        </p:txBody>
      </p:sp>
      <p:sp>
        <p:nvSpPr>
          <p:cNvPr id="3" name="Content Placeholder 2"/>
          <p:cNvSpPr>
            <a:spLocks noGrp="1"/>
          </p:cNvSpPr>
          <p:nvPr>
            <p:ph idx="1"/>
          </p:nvPr>
        </p:nvSpPr>
        <p:spPr>
          <a:xfrm>
            <a:off x="677334" y="2160589"/>
            <a:ext cx="11004914" cy="3880773"/>
          </a:xfrm>
        </p:spPr>
        <p:txBody>
          <a:bodyPr>
            <a:normAutofit/>
          </a:bodyPr>
          <a:lstStyle/>
          <a:p>
            <a:r>
              <a:rPr lang="en-US" sz="2200" dirty="0" smtClean="0"/>
              <a:t>Make a table with two columns:</a:t>
            </a:r>
          </a:p>
          <a:p>
            <a:pPr marL="0" indent="0" algn="ctr">
              <a:buNone/>
            </a:pPr>
            <a:r>
              <a:rPr lang="en-US" sz="2200" u="sng" dirty="0" smtClean="0"/>
              <a:t>Title: </a:t>
            </a:r>
            <a:r>
              <a:rPr lang="en-US" sz="2200" dirty="0" smtClean="0"/>
              <a:t>Factors Encouraging Ethnic Segregation</a:t>
            </a:r>
          </a:p>
          <a:p>
            <a:pPr marL="0" indent="0">
              <a:buNone/>
            </a:pPr>
            <a:r>
              <a:rPr lang="en-US" sz="2200" u="sng" dirty="0" smtClean="0"/>
              <a:t>First Column Title: </a:t>
            </a:r>
            <a:r>
              <a:rPr lang="en-US" sz="2200" dirty="0" smtClean="0"/>
              <a:t>Internal Factors 		</a:t>
            </a:r>
            <a:r>
              <a:rPr lang="en-US" sz="2200" dirty="0"/>
              <a:t> </a:t>
            </a:r>
            <a:r>
              <a:rPr lang="en-US" sz="2200" dirty="0" smtClean="0"/>
              <a:t>    </a:t>
            </a:r>
            <a:r>
              <a:rPr lang="en-US" sz="2200" u="sng" dirty="0" smtClean="0"/>
              <a:t>Second Column: </a:t>
            </a:r>
            <a:r>
              <a:rPr lang="en-US" sz="2200" dirty="0" smtClean="0"/>
              <a:t>External Factors</a:t>
            </a:r>
          </a:p>
          <a:p>
            <a:pPr marL="0" indent="0">
              <a:buNone/>
            </a:pPr>
            <a:r>
              <a:rPr lang="en-US" sz="2200" dirty="0" smtClean="0"/>
              <a:t>(why migrants/minorities want?)                 (why other people want?)</a:t>
            </a:r>
          </a:p>
          <a:p>
            <a:pPr marL="0" indent="0">
              <a:buNone/>
            </a:pPr>
            <a:endParaRPr lang="en-US" sz="2200" dirty="0"/>
          </a:p>
          <a:p>
            <a:pPr marL="0" indent="0">
              <a:buNone/>
            </a:pPr>
            <a:endParaRPr lang="en-US" sz="2200" dirty="0" smtClean="0"/>
          </a:p>
          <a:p>
            <a:r>
              <a:rPr lang="en-US" sz="2200" dirty="0" smtClean="0"/>
              <a:t>Choose the 4 most important factors for each column and copy into your book</a:t>
            </a:r>
            <a:endParaRPr lang="en-US" sz="2200" dirty="0"/>
          </a:p>
        </p:txBody>
      </p:sp>
    </p:spTree>
    <p:extLst>
      <p:ext uri="{BB962C8B-B14F-4D97-AF65-F5344CB8AC3E}">
        <p14:creationId xmlns:p14="http://schemas.microsoft.com/office/powerpoint/2010/main" val="35564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 y="609599"/>
            <a:ext cx="9664261" cy="5239407"/>
          </a:xfrm>
        </p:spPr>
        <p:txBody>
          <a:bodyPr>
            <a:normAutofit/>
          </a:bodyPr>
          <a:lstStyle/>
          <a:p>
            <a:r>
              <a:rPr lang="en-US" dirty="0" smtClean="0"/>
              <a:t>Make two columns IN YOUR NOTEBOOK: </a:t>
            </a:r>
            <a:br>
              <a:rPr lang="en-US" dirty="0" smtClean="0"/>
            </a:br>
            <a:r>
              <a:rPr lang="en-US" dirty="0" smtClean="0"/>
              <a:t>‘positives &amp; negatives’</a:t>
            </a:r>
            <a:br>
              <a:rPr lang="en-US" dirty="0" smtClean="0"/>
            </a:br>
            <a:r>
              <a:rPr lang="en-US" dirty="0"/>
              <a:t/>
            </a:r>
            <a:br>
              <a:rPr lang="en-US" dirty="0"/>
            </a:br>
            <a:r>
              <a:rPr lang="en-US" dirty="0" smtClean="0"/>
              <a:t>Cut &amp; Paste the factors given to you under either column in your book. </a:t>
            </a:r>
            <a:br>
              <a:rPr lang="en-US" dirty="0" smtClean="0"/>
            </a:br>
            <a:r>
              <a:rPr lang="en-US" dirty="0"/>
              <a:t/>
            </a:r>
            <a:br>
              <a:rPr lang="en-US" dirty="0"/>
            </a:br>
            <a:r>
              <a:rPr lang="en-US" dirty="0" smtClean="0"/>
              <a:t>Add one more factor of your own to each column.</a:t>
            </a:r>
            <a:br>
              <a:rPr lang="en-US" dirty="0" smtClean="0"/>
            </a:br>
            <a:endParaRPr lang="en-US" dirty="0"/>
          </a:p>
        </p:txBody>
      </p:sp>
    </p:spTree>
    <p:extLst>
      <p:ext uri="{BB962C8B-B14F-4D97-AF65-F5344CB8AC3E}">
        <p14:creationId xmlns:p14="http://schemas.microsoft.com/office/powerpoint/2010/main" val="192814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98</TotalTime>
  <Words>148</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Ethnic Segregation</vt:lpstr>
      <vt:lpstr>Review: Identify CBD</vt:lpstr>
      <vt:lpstr>PowerPoint Presentation</vt:lpstr>
      <vt:lpstr>PowerPoint Presentation</vt:lpstr>
      <vt:lpstr>What is ethnicity??</vt:lpstr>
      <vt:lpstr>“Ethnic Segregation” Often in HICs immigrants or minority people are concentrated in certain areas of the city, based on their ethnicity.  Small communities based on shared heritage and culture form, often in poor and cheap areas of the inner city.  </vt:lpstr>
      <vt:lpstr>Harlem</vt:lpstr>
      <vt:lpstr>Read over p.157-158 (Including Figure 6.18)</vt:lpstr>
      <vt:lpstr>Make two columns IN YOUR NOTEBOOK:  ‘positives &amp; negatives’  Cut &amp; Paste the factors given to you under either column in your book.   Add one more factor of your own to each column.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St Pierre</dc:creator>
  <cp:lastModifiedBy>Nicole St.Pierre</cp:lastModifiedBy>
  <cp:revision>20</cp:revision>
  <dcterms:created xsi:type="dcterms:W3CDTF">2015-02-03T15:37:13Z</dcterms:created>
  <dcterms:modified xsi:type="dcterms:W3CDTF">2016-02-14T18:22:04Z</dcterms:modified>
</cp:coreProperties>
</file>