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1" r:id="rId3"/>
    <p:sldId id="256" r:id="rId4"/>
    <p:sldId id="257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E9D3B-4DDA-4CEF-A7E2-E68F06396FE5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4937-8B82-441A-8087-5A919B44E9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C6DE13-1EAA-4C48-B2BD-1D83BFFAA2B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91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DEE279-65EB-4AD1-B5BF-F5D295F7412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882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161AC5-55EA-4C1D-A581-3332A4B3E8EE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593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26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822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28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19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0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9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25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12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88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31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3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94AA-6114-4C40-8C6A-77E1AE111493}" type="datetimeFigureOut">
              <a:rPr lang="en-CA" smtClean="0"/>
              <a:t>2015-04-26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BBFF-B9CD-4EFF-971A-BF765C53B6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8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Energy is transferred on earth in 3 ways: through surface currents, deep sea currents, and wind…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4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La Nina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0056" y="1262130"/>
            <a:ext cx="1017431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Intensification of </a:t>
            </a:r>
            <a:r>
              <a:rPr lang="en-US" b="1" dirty="0"/>
              <a:t>normal</a:t>
            </a:r>
            <a:r>
              <a:rPr lang="en-US" dirty="0"/>
              <a:t> </a:t>
            </a:r>
            <a:r>
              <a:rPr lang="en-US" dirty="0" smtClean="0"/>
              <a:t>walker conditions…….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Low pressure over south East Asia is even lower causing </a:t>
            </a:r>
            <a:r>
              <a:rPr lang="en-US" sz="2000" dirty="0" smtClean="0"/>
              <a:t>flooding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High pressure in South America is even higher </a:t>
            </a:r>
            <a:r>
              <a:rPr lang="en-US" sz="2000" dirty="0" smtClean="0"/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Dry </a:t>
            </a:r>
            <a:r>
              <a:rPr lang="en-US" sz="2000" dirty="0"/>
              <a:t>conditions in South America causes </a:t>
            </a:r>
            <a:r>
              <a:rPr lang="en-US" sz="2000" dirty="0" smtClean="0"/>
              <a:t>drought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Stronger trade winds increase sea level in </a:t>
            </a:r>
            <a:r>
              <a:rPr lang="en-US" sz="2000" dirty="0" smtClean="0"/>
              <a:t>South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East Asia </a:t>
            </a:r>
            <a:r>
              <a:rPr lang="en-US" sz="2000" dirty="0" err="1" smtClean="0"/>
              <a:t>andtronger</a:t>
            </a:r>
            <a:r>
              <a:rPr lang="en-US" sz="2000" dirty="0" smtClean="0"/>
              <a:t> </a:t>
            </a:r>
            <a:r>
              <a:rPr lang="en-US" sz="2000" dirty="0"/>
              <a:t>upwelling of equatorial </a:t>
            </a:r>
            <a:r>
              <a:rPr lang="en-US" sz="2000" dirty="0" smtClean="0"/>
              <a:t>current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Unusual rainfall in </a:t>
            </a:r>
            <a:r>
              <a:rPr lang="en-US" sz="2000" dirty="0" smtClean="0"/>
              <a:t>Sahel</a:t>
            </a:r>
            <a:r>
              <a:rPr lang="en-US" sz="2000" dirty="0"/>
              <a:t>, Africa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168" y="2434221"/>
            <a:ext cx="3920544" cy="39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El Nino and La Nina causes huge problems because…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difficult to accurately predict</a:t>
            </a:r>
          </a:p>
          <a:p>
            <a:r>
              <a:rPr lang="en-US" dirty="0" smtClean="0"/>
              <a:t>They affect all parts of the </a:t>
            </a:r>
            <a:r>
              <a:rPr lang="en-US" dirty="0" smtClean="0"/>
              <a:t>globe, not only </a:t>
            </a:r>
            <a:r>
              <a:rPr lang="en-US" dirty="0" smtClean="0"/>
              <a:t>the Pacific</a:t>
            </a:r>
          </a:p>
          <a:p>
            <a:r>
              <a:rPr lang="en-US" dirty="0" smtClean="0"/>
              <a:t>Some poorer countries do not have resources to cope with weather changes</a:t>
            </a:r>
          </a:p>
          <a:p>
            <a:r>
              <a:rPr lang="en-US" dirty="0" smtClean="0"/>
              <a:t>Indirect impacts on other parts of the world through trade and aid.</a:t>
            </a:r>
          </a:p>
        </p:txBody>
      </p:sp>
    </p:spTree>
    <p:extLst>
      <p:ext uri="{BB962C8B-B14F-4D97-AF65-F5344CB8AC3E}">
        <p14:creationId xmlns:p14="http://schemas.microsoft.com/office/powerpoint/2010/main" val="11185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3000" dirty="0" smtClean="0">
                <a:solidFill>
                  <a:srgbClr val="FF0000"/>
                </a:solidFill>
              </a:rPr>
              <a:t>ENSO causes extreme weather conditions in many parts of the world. </a:t>
            </a:r>
            <a:endParaRPr lang="en-CA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Find a world map from the internet, copy and paste it into </a:t>
            </a:r>
            <a:r>
              <a:rPr lang="en-CA" dirty="0" err="1" smtClean="0"/>
              <a:t>Powerpoint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Annotate the map using p141 Figure 6.10 to understand the impacts of El Nino across the planet.</a:t>
            </a:r>
          </a:p>
          <a:p>
            <a:endParaRPr lang="en-CA" dirty="0"/>
          </a:p>
          <a:p>
            <a:r>
              <a:rPr lang="en-CA" dirty="0"/>
              <a:t>S</a:t>
            </a:r>
            <a:r>
              <a:rPr lang="en-CA" dirty="0" smtClean="0"/>
              <a:t>ave it in your ‘Oceans’ folder to study from.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01" y="4001294"/>
            <a:ext cx="3757002" cy="2491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846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810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http://library.thinkquest.org/C0112425/image/children/wind_map.jpg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71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3000376"/>
            <a:ext cx="73898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67600" y="304801"/>
            <a:ext cx="289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Ocean currents are in same direction as the wind – they become circular due to  currents hitting land masses </a:t>
            </a:r>
          </a:p>
        </p:txBody>
      </p:sp>
    </p:spTree>
    <p:extLst>
      <p:ext uri="{BB962C8B-B14F-4D97-AF65-F5344CB8AC3E}">
        <p14:creationId xmlns:p14="http://schemas.microsoft.com/office/powerpoint/2010/main" val="39047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143" y="38637"/>
            <a:ext cx="5829837" cy="1880316"/>
          </a:xfrm>
        </p:spPr>
        <p:txBody>
          <a:bodyPr>
            <a:noAutofit/>
          </a:bodyPr>
          <a:lstStyle/>
          <a:p>
            <a:r>
              <a:rPr lang="en-CA" sz="4000" dirty="0" smtClean="0"/>
              <a:t>Why do our surface currents run in opposite directions?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327" y="2009105"/>
            <a:ext cx="5636653" cy="2202288"/>
          </a:xfrm>
        </p:spPr>
        <p:txBody>
          <a:bodyPr>
            <a:normAutofit lnSpcReduction="10000"/>
          </a:bodyPr>
          <a:lstStyle/>
          <a:p>
            <a:r>
              <a:rPr lang="en-CA" sz="2600" dirty="0" smtClean="0"/>
              <a:t>If </a:t>
            </a:r>
            <a:r>
              <a:rPr lang="en-CA" sz="2600" dirty="0"/>
              <a:t>the Earth did not rotate and remained stationary, the atmosphere would circulate between the poles (high pressure areas) and the equator (a low pressure area) in a simple back-and-forth pattern.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54" y="376091"/>
            <a:ext cx="3599845" cy="2652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11" y="3367623"/>
            <a:ext cx="3691945" cy="307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327" y="4211393"/>
            <a:ext cx="62804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But because the Earth rotates, circulating air is deflected. Instead of circulating in a straight pattern, the air deflects toward the right in the Northern Hemisphere and toward the left in the Southern Hemisphere, resulting in curved paths.</a:t>
            </a:r>
          </a:p>
          <a:p>
            <a:pPr algn="ctr"/>
            <a:r>
              <a:rPr lang="en-CA" sz="2400" dirty="0" smtClean="0"/>
              <a:t>This is called </a:t>
            </a:r>
            <a:r>
              <a:rPr lang="en-CA" sz="2400" b="1" u="sng" dirty="0" smtClean="0"/>
              <a:t>THE CORIOLIS EFFECT</a:t>
            </a:r>
            <a:r>
              <a:rPr lang="en-CA" sz="2400" dirty="0" smtClean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89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winds drag on the earths surface, forming our now well known gyres and the GOCB…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239" y="1825625"/>
            <a:ext cx="8403521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3707" y="2446986"/>
            <a:ext cx="123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Why is there no current at the Arctic?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4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Ekman Spiral </a:t>
            </a:r>
            <a:r>
              <a:rPr lang="en-CA" sz="3000" dirty="0" smtClean="0"/>
              <a:t>(</a:t>
            </a:r>
            <a:r>
              <a:rPr lang="en-CA" sz="3000" dirty="0" err="1" smtClean="0"/>
              <a:t>Vagn</a:t>
            </a:r>
            <a:r>
              <a:rPr lang="en-CA" sz="3000" dirty="0" smtClean="0"/>
              <a:t> </a:t>
            </a:r>
            <a:r>
              <a:rPr lang="en-CA" sz="3000" dirty="0" err="1" smtClean="0"/>
              <a:t>Walfrid</a:t>
            </a:r>
            <a:r>
              <a:rPr lang="en-CA" sz="3000" dirty="0" smtClean="0"/>
              <a:t> Ekman – Mathematician)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5" y="1825625"/>
            <a:ext cx="10156065" cy="435133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Theorized in 1902</a:t>
            </a:r>
          </a:p>
          <a:p>
            <a:endParaRPr lang="en-CA" dirty="0" smtClean="0"/>
          </a:p>
          <a:p>
            <a:r>
              <a:rPr lang="en-CA" dirty="0" smtClean="0"/>
              <a:t>When surface molecules moved by the </a:t>
            </a:r>
          </a:p>
          <a:p>
            <a:pPr marL="0" indent="0">
              <a:buNone/>
            </a:pPr>
            <a:r>
              <a:rPr lang="en-CA" dirty="0" smtClean="0"/>
              <a:t>wind, they drag deeper molecules with…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Friction causes dragging on lower</a:t>
            </a:r>
          </a:p>
          <a:p>
            <a:pPr marL="0" indent="0">
              <a:buNone/>
            </a:pPr>
            <a:r>
              <a:rPr lang="en-CA" dirty="0"/>
              <a:t>w</a:t>
            </a:r>
            <a:r>
              <a:rPr lang="en-CA" dirty="0" smtClean="0"/>
              <a:t>ater molecules which move also but </a:t>
            </a:r>
          </a:p>
          <a:p>
            <a:pPr marL="0" indent="0">
              <a:buNone/>
            </a:pPr>
            <a:r>
              <a:rPr lang="en-CA" dirty="0" smtClean="0"/>
              <a:t>a</a:t>
            </a:r>
            <a:r>
              <a:rPr lang="en-CA" dirty="0"/>
              <a:t>t</a:t>
            </a:r>
            <a:r>
              <a:rPr lang="en-CA" dirty="0" smtClean="0"/>
              <a:t> a slower pace, creating a spiral effect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The movement ceases at a depth of </a:t>
            </a:r>
          </a:p>
          <a:p>
            <a:pPr marL="0" indent="0">
              <a:buNone/>
            </a:pPr>
            <a:r>
              <a:rPr lang="en-CA" dirty="0" smtClean="0"/>
              <a:t>100m below the surface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825625"/>
            <a:ext cx="48958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El Nino and The Southern Oscillation:</a:t>
            </a:r>
            <a:br>
              <a:rPr lang="en-CA" dirty="0" smtClean="0"/>
            </a:br>
            <a:r>
              <a:rPr lang="en-CA" dirty="0" smtClean="0"/>
              <a:t>(ENSO)</a:t>
            </a:r>
            <a:endParaRPr lang="en-CA" dirty="0"/>
          </a:p>
        </p:txBody>
      </p:sp>
      <p:pic>
        <p:nvPicPr>
          <p:cNvPr id="4" name="Picture 5" descr="ngs_atlas_of_oceans_we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2016" y="1825625"/>
            <a:ext cx="58017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6367" y="1825625"/>
            <a:ext cx="5165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What is El Nino?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The “Christ Child” – the warming of the Eastern Pacific that occurs every 2 or 10 years and lasts up to 2 years. </a:t>
            </a:r>
          </a:p>
          <a:p>
            <a:r>
              <a:rPr lang="en-CA" sz="2400" dirty="0" smtClean="0"/>
              <a:t>Begins at Christmas..</a:t>
            </a:r>
          </a:p>
          <a:p>
            <a:endParaRPr lang="en-CA" sz="2400" dirty="0" smtClean="0"/>
          </a:p>
          <a:p>
            <a:r>
              <a:rPr lang="en-CA" sz="2400" dirty="0" smtClean="0"/>
              <a:t>Originally was thought to be just surface current… but now understood to be much more. Scientists still do not understand HOW it happens but can explain WHY…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648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Walker Circulation: Normal model of airflow in the Pacific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35" y="1856818"/>
            <a:ext cx="4853415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498501"/>
            <a:ext cx="3962400" cy="2171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335" y="3181082"/>
            <a:ext cx="2848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Near Australia:</a:t>
            </a:r>
          </a:p>
          <a:p>
            <a:r>
              <a:rPr lang="en-CA" dirty="0" smtClean="0"/>
              <a:t>Low Pressure system, warm air and ocean brought across Pacific…</a:t>
            </a:r>
          </a:p>
          <a:p>
            <a:r>
              <a:rPr lang="en-CA" dirty="0" smtClean="0"/>
              <a:t>Sea levels up to 1m higher and much warmer </a:t>
            </a:r>
          </a:p>
          <a:p>
            <a:endParaRPr lang="en-CA" dirty="0"/>
          </a:p>
          <a:p>
            <a:r>
              <a:rPr lang="en-CA" dirty="0" smtClean="0"/>
              <a:t>Warm air rises and flows at high altitudes back across Pacific to descend and start cycle again…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409904" y="5022761"/>
            <a:ext cx="318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happening to the thermocline?</a:t>
            </a:r>
            <a:endParaRPr lang="en-C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2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0216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El Nino: </a:t>
            </a:r>
            <a:r>
              <a:rPr lang="en-CA" dirty="0" smtClean="0"/>
              <a:t>Reverse of the oceanic conditions…</a:t>
            </a:r>
            <a:r>
              <a:rPr lang="en-CA" dirty="0" smtClean="0">
                <a:solidFill>
                  <a:srgbClr val="FF0000"/>
                </a:solidFill>
              </a:rPr>
              <a:t/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The Southern Oscillation</a:t>
            </a:r>
            <a:r>
              <a:rPr lang="en-CA" dirty="0" smtClean="0"/>
              <a:t>: Reverse of the atmospheric conditions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Together they form ENSO: The complete reverse of the Walker Cycle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62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ENSO vs. Walker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94" y="1394474"/>
            <a:ext cx="6429375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35" y="3289478"/>
            <a:ext cx="5321831" cy="3137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829577"/>
            <a:ext cx="485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ENSO: the anomaly of a band of sea surface temperatures (SSTs) that are warm in east or cooler in the western Pacific due to shifting atmospheric and oceanic circulation…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24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568</Words>
  <Application>Microsoft Office PowerPoint</Application>
  <PresentationFormat>Widescreen</PresentationFormat>
  <Paragraphs>63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Energy is transferred on earth in 3 ways: through surface currents, deep sea currents, and wind…</vt:lpstr>
      <vt:lpstr>PowerPoint Presentation</vt:lpstr>
      <vt:lpstr>Why do our surface currents run in opposite directions?</vt:lpstr>
      <vt:lpstr>The winds drag on the earths surface, forming our now well known gyres and the GOCB…</vt:lpstr>
      <vt:lpstr>Ekman Spiral (Vagn Walfrid Ekman – Mathematician)</vt:lpstr>
      <vt:lpstr>El Nino and The Southern Oscillation: (ENSO)</vt:lpstr>
      <vt:lpstr>The Walker Circulation: Normal model of airflow in the Pacific </vt:lpstr>
      <vt:lpstr>El Nino: Reverse of the oceanic conditions… The Southern Oscillation: Reverse of the atmospheric conditions  Together they form ENSO: The complete reverse of the Walker Cycle</vt:lpstr>
      <vt:lpstr>ENSO vs. Walker</vt:lpstr>
      <vt:lpstr>La Nina</vt:lpstr>
      <vt:lpstr>El Nino and La Nina causes huge problems because…</vt:lpstr>
      <vt:lpstr>ENSO causes extreme weather conditions in many parts of the world.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our surface currents run in opposite directions?</dc:title>
  <dc:creator>Nicole St.Pierre</dc:creator>
  <cp:lastModifiedBy>Nicole St.Pierre</cp:lastModifiedBy>
  <cp:revision>12</cp:revision>
  <dcterms:created xsi:type="dcterms:W3CDTF">2015-04-26T15:55:25Z</dcterms:created>
  <dcterms:modified xsi:type="dcterms:W3CDTF">2015-04-26T17:55:44Z</dcterms:modified>
</cp:coreProperties>
</file>