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222-4192-45F6-8A1F-CFB7671E680F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578F-5849-4474-ADDA-13A69ACE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0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222-4192-45F6-8A1F-CFB7671E680F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578F-5849-4474-ADDA-13A69ACE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0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222-4192-45F6-8A1F-CFB7671E680F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578F-5849-4474-ADDA-13A69ACE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84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222-4192-45F6-8A1F-CFB7671E680F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578F-5849-4474-ADDA-13A69ACE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1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222-4192-45F6-8A1F-CFB7671E680F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578F-5849-4474-ADDA-13A69ACE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4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222-4192-45F6-8A1F-CFB7671E680F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578F-5849-4474-ADDA-13A69ACE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8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222-4192-45F6-8A1F-CFB7671E680F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578F-5849-4474-ADDA-13A69ACE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8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222-4192-45F6-8A1F-CFB7671E680F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578F-5849-4474-ADDA-13A69ACE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2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222-4192-45F6-8A1F-CFB7671E680F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578F-5849-4474-ADDA-13A69ACE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2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222-4192-45F6-8A1F-CFB7671E680F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578F-5849-4474-ADDA-13A69ACE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9222-4192-45F6-8A1F-CFB7671E680F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578F-5849-4474-ADDA-13A69ACE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9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9222-4192-45F6-8A1F-CFB7671E680F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578F-5849-4474-ADDA-13A69ACE0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916113"/>
            <a:ext cx="56896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09403" y="800101"/>
            <a:ext cx="10103343" cy="769441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>
                <a:solidFill>
                  <a:srgbClr val="5B0091"/>
                </a:solidFill>
              </a:rPr>
              <a:t>Development in the </a:t>
            </a:r>
            <a:r>
              <a:rPr lang="en-GB" altLang="en-US" sz="4400" dirty="0" smtClean="0">
                <a:solidFill>
                  <a:srgbClr val="5B0091"/>
                </a:solidFill>
              </a:rPr>
              <a:t>Amazon – Day One</a:t>
            </a:r>
            <a:endParaRPr lang="en-GB" altLang="en-US" sz="4400" dirty="0">
              <a:solidFill>
                <a:srgbClr val="5B00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6364" y="3248025"/>
            <a:ext cx="4706936" cy="21971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 smtClean="0"/>
              <a:t>Predict – Which </a:t>
            </a:r>
            <a:r>
              <a:rPr lang="en-US" dirty="0" err="1" smtClean="0"/>
              <a:t>colour</a:t>
            </a:r>
            <a:r>
              <a:rPr lang="en-US" dirty="0" smtClean="0"/>
              <a:t> is which types of deforestation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Write </a:t>
            </a:r>
            <a:r>
              <a:rPr lang="en-US" dirty="0" smtClean="0"/>
              <a:t>down…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Write down </a:t>
            </a:r>
            <a:r>
              <a:rPr lang="en-US" dirty="0" smtClean="0"/>
              <a:t>the correct </a:t>
            </a:r>
            <a:r>
              <a:rPr lang="en-US" dirty="0" smtClean="0"/>
              <a:t>figures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264" y="620715"/>
            <a:ext cx="4694236" cy="14271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Causes of deforestation in the Amazon</a:t>
            </a:r>
            <a:endParaRPr lang="en-US" dirty="0"/>
          </a:p>
        </p:txBody>
      </p:sp>
      <p:pic>
        <p:nvPicPr>
          <p:cNvPr id="13316" name="Picture 2" descr="pie chart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620714"/>
            <a:ext cx="434022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24114" y="3644901"/>
            <a:ext cx="2376487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49514" y="4108451"/>
            <a:ext cx="3646487" cy="3603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49514" y="4572001"/>
            <a:ext cx="2925762" cy="4333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24114" y="5072063"/>
            <a:ext cx="2681287" cy="3603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24114" y="5445126"/>
            <a:ext cx="3240087" cy="576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5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95439" y="71438"/>
            <a:ext cx="6542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5B0091"/>
                </a:solidFill>
              </a:rPr>
              <a:t>Large scale development in the Amazon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990726" y="914401"/>
            <a:ext cx="79930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In the 1970s Brazils government aimed to open up the Amazon to development. 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627314" y="1989138"/>
            <a:ext cx="4321175" cy="2292350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CC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Blip>
                <a:blip r:embed="rId2"/>
              </a:buBlip>
            </a:pPr>
            <a:r>
              <a:rPr lang="en-GB" altLang="en-US" sz="2400"/>
              <a:t>Road and rail development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altLang="en-US" sz="2400"/>
              <a:t>Logging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altLang="en-US" sz="2400"/>
              <a:t>Ranching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altLang="en-US" sz="2400"/>
              <a:t>Hydroelectric Power (HEP)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altLang="en-US" sz="2400"/>
              <a:t>Mining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en-GB" altLang="en-US" sz="2400"/>
              <a:t>Settlement</a:t>
            </a:r>
          </a:p>
        </p:txBody>
      </p:sp>
      <p:pic>
        <p:nvPicPr>
          <p:cNvPr id="20485" name="Picture 5" descr="wood m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5" t="47290" b="30542"/>
          <a:stretch>
            <a:fillRect/>
          </a:stretch>
        </p:blipFill>
        <p:spPr bwMode="auto">
          <a:xfrm>
            <a:off x="5808663" y="4697414"/>
            <a:ext cx="4508500" cy="1252537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9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eforesta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75438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49400" y="190500"/>
            <a:ext cx="731520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 smtClean="0">
                <a:solidFill>
                  <a:srgbClr val="5B0091"/>
                </a:solidFill>
              </a:rPr>
              <a:t>They used “slash </a:t>
            </a:r>
            <a:r>
              <a:rPr lang="en-GB" altLang="en-US" sz="2800" dirty="0">
                <a:solidFill>
                  <a:srgbClr val="5B0091"/>
                </a:solidFill>
              </a:rPr>
              <a:t>and </a:t>
            </a:r>
            <a:r>
              <a:rPr lang="en-GB" altLang="en-US" sz="2800" dirty="0" smtClean="0">
                <a:solidFill>
                  <a:srgbClr val="5B0091"/>
                </a:solidFill>
              </a:rPr>
              <a:t>burn” techniques to </a:t>
            </a:r>
            <a:r>
              <a:rPr lang="en-GB" altLang="en-US" sz="2800" dirty="0">
                <a:solidFill>
                  <a:srgbClr val="5B0091"/>
                </a:solidFill>
              </a:rPr>
              <a:t>clear the land for settlement and ranching.</a:t>
            </a:r>
          </a:p>
        </p:txBody>
      </p:sp>
    </p:spTree>
    <p:extLst>
      <p:ext uri="{BB962C8B-B14F-4D97-AF65-F5344CB8AC3E}">
        <p14:creationId xmlns:p14="http://schemas.microsoft.com/office/powerpoint/2010/main" val="7398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mazon carajas maptrac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r="5128"/>
          <a:stretch>
            <a:fillRect/>
          </a:stretch>
        </p:blipFill>
        <p:spPr bwMode="auto">
          <a:xfrm>
            <a:off x="3505200" y="914401"/>
            <a:ext cx="5562600" cy="5535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04776"/>
            <a:ext cx="79248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rgbClr val="5B0091"/>
                </a:solidFill>
              </a:rPr>
              <a:t>Developments in the </a:t>
            </a:r>
            <a:r>
              <a:rPr lang="en-GB" altLang="en-US" sz="2800" dirty="0" smtClean="0">
                <a:solidFill>
                  <a:srgbClr val="5B0091"/>
                </a:solidFill>
              </a:rPr>
              <a:t>Amazon – the </a:t>
            </a:r>
            <a:r>
              <a:rPr lang="en-GB" altLang="en-US" sz="2800" dirty="0" err="1" smtClean="0">
                <a:solidFill>
                  <a:srgbClr val="5B0091"/>
                </a:solidFill>
              </a:rPr>
              <a:t>Carajas</a:t>
            </a:r>
            <a:r>
              <a:rPr lang="en-GB" altLang="en-US" sz="2800" dirty="0" smtClean="0">
                <a:solidFill>
                  <a:srgbClr val="5B0091"/>
                </a:solidFill>
              </a:rPr>
              <a:t> Project</a:t>
            </a:r>
            <a:endParaRPr lang="en-GB" altLang="en-US" sz="2800" dirty="0">
              <a:solidFill>
                <a:srgbClr val="5B0091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105400" y="914400"/>
            <a:ext cx="2590800" cy="45720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/>
              <a:t>Carajas Project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752600" y="3886201"/>
            <a:ext cx="1600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iron ore, copper, manganese, nickel, bauxite, gold, tin, lead, zinc</a:t>
            </a:r>
            <a:r>
              <a:rPr lang="en-GB" altLang="en-US" sz="2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3505201" y="838200"/>
            <a:ext cx="5597525" cy="563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191001" y="4495800"/>
            <a:ext cx="1287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chemeClr val="bg1"/>
                </a:solidFill>
              </a:rPr>
              <a:t>Carajas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696201" y="2362200"/>
            <a:ext cx="13509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chemeClr val="bg2"/>
                </a:solidFill>
              </a:rPr>
              <a:t>Sao Luis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486400" y="1506539"/>
            <a:ext cx="10223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chemeClr val="bg2"/>
                </a:solidFill>
              </a:rPr>
              <a:t>Belem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5334001" y="2743200"/>
            <a:ext cx="1211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 b="1">
                <a:solidFill>
                  <a:schemeClr val="bg2"/>
                </a:solidFill>
              </a:rPr>
              <a:t>Tucurui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6781800" y="5105401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solidFill>
                  <a:srgbClr val="FF0000"/>
                </a:solidFill>
              </a:rPr>
              <a:t>TransAmazonian Highway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7010400" y="296703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0000"/>
                </a:solidFill>
              </a:rPr>
              <a:t>rail link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3810000" y="617855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3810000" y="602615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4267200" y="6026150"/>
            <a:ext cx="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3657601" y="5638800"/>
            <a:ext cx="3349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038600" y="5638801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0000"/>
                </a:solidFill>
              </a:rPr>
              <a:t>100km</a:t>
            </a: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2895600" y="48006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9448800" y="1051264"/>
            <a:ext cx="25273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1985 the government approved the development of the largest iron ore mine in the world.</a:t>
            </a:r>
          </a:p>
          <a:p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an open pit mine, and largely powered by the hydroelectric power of the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Tucurui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Dam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3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8823831" y="746098"/>
            <a:ext cx="27352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/>
              <a:t>Carajas</a:t>
            </a:r>
            <a:r>
              <a:rPr lang="en-US" altLang="en-US" sz="3200" dirty="0"/>
              <a:t> mine – Its HUGE!!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582" y="2724571"/>
            <a:ext cx="3409157" cy="3367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9210166" y="3309354"/>
            <a:ext cx="143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Carajás</a:t>
            </a:r>
            <a:r>
              <a:rPr lang="en-US" dirty="0" smtClean="0"/>
              <a:t> mine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9815807" y="3678686"/>
            <a:ext cx="228600" cy="1809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en.mercopress.com/data/cache/noticias/36031/0x0/top-mineria-cielo-abier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2" y="158750"/>
            <a:ext cx="7617810" cy="315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3.bp.blogspot.com/-W5-LC6k2Jps/TuIGX4AwTMI/AAAAAAAAAWE/3FpW7U_RPwc/s1600/Carajas+mine+satellite+pic+NASA+2009+-+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25" y="2359581"/>
            <a:ext cx="3651250" cy="436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http://news.bbcimg.co.uk/media/images/60978000/jpg/_60978018_amazo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8" y="3314700"/>
            <a:ext cx="4709003" cy="2649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ucurui d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47800"/>
            <a:ext cx="2438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before tucurui 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2438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839201" y="1981201"/>
            <a:ext cx="1031875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Tucurui</a:t>
            </a:r>
          </a:p>
          <a:p>
            <a:pPr eaLnBrk="1" hangingPunct="1"/>
            <a:r>
              <a:rPr lang="en-GB" altLang="en-US" sz="2000"/>
              <a:t>Dam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0" y="4572001"/>
            <a:ext cx="19812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Amazonian Indian villages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6781800" y="2819401"/>
            <a:ext cx="838200" cy="7016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HEP plant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400800" y="1447801"/>
            <a:ext cx="83820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Road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7696200" y="3124201"/>
            <a:ext cx="1981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0000"/>
                </a:solidFill>
              </a:rPr>
              <a:t> flooded an area 3 times the size of the </a:t>
            </a:r>
          </a:p>
          <a:p>
            <a:pPr algn="ctr" eaLnBrk="1" hangingPunct="1"/>
            <a:r>
              <a:rPr lang="en-GB" altLang="en-US">
                <a:solidFill>
                  <a:srgbClr val="FF0000"/>
                </a:solidFill>
              </a:rPr>
              <a:t>Grand Bahama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7239000" y="1600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7620000" y="2667000"/>
            <a:ext cx="152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V="1">
            <a:off x="3810000" y="4114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8610600" y="2286000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2971800" y="5715001"/>
            <a:ext cx="25098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010066"/>
                </a:solidFill>
              </a:rPr>
              <a:t>Before Tucurui Dam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391400" y="5715001"/>
            <a:ext cx="2438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010066"/>
                </a:solidFill>
              </a:rPr>
              <a:t>After Tucurui Dam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1595438" y="71438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5B0091"/>
                </a:solidFill>
              </a:rPr>
              <a:t>Tucurui Dam – cost $5 billion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1990725" y="7620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/>
              <a:t>Describe the dam’s impact on the landscape.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3200400" y="1981201"/>
            <a:ext cx="1949450" cy="396875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River Tocantins</a:t>
            </a:r>
          </a:p>
        </p:txBody>
      </p:sp>
    </p:spTree>
    <p:extLst>
      <p:ext uri="{BB962C8B-B14F-4D97-AF65-F5344CB8AC3E}">
        <p14:creationId xmlns:p14="http://schemas.microsoft.com/office/powerpoint/2010/main" val="4595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81138" y="477838"/>
            <a:ext cx="3581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 err="1">
                <a:solidFill>
                  <a:srgbClr val="5B0091"/>
                </a:solidFill>
              </a:rPr>
              <a:t>Tucurui</a:t>
            </a:r>
            <a:r>
              <a:rPr lang="en-GB" altLang="en-US" sz="2800" dirty="0">
                <a:solidFill>
                  <a:srgbClr val="5B0091"/>
                </a:solidFill>
              </a:rPr>
              <a:t> Dam</a:t>
            </a:r>
          </a:p>
        </p:txBody>
      </p:sp>
      <p:pic>
        <p:nvPicPr>
          <p:cNvPr id="25603" name="Picture 3" descr="serene 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2036762"/>
            <a:ext cx="5645150" cy="423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03237" y="1237278"/>
            <a:ext cx="467360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 err="1"/>
              <a:t>Tucurui</a:t>
            </a:r>
            <a:r>
              <a:rPr lang="en-GB" altLang="en-US" sz="2400" dirty="0"/>
              <a:t> Dam was built between 1976 and 1984, </a:t>
            </a:r>
            <a:r>
              <a:rPr lang="en-GB" altLang="en-US" sz="2400" dirty="0" smtClean="0"/>
              <a:t>The </a:t>
            </a:r>
            <a:r>
              <a:rPr lang="en-GB" altLang="en-US" sz="2400" dirty="0"/>
              <a:t>reservoir created upstream of the dam is over 2000km</a:t>
            </a:r>
            <a:r>
              <a:rPr lang="en-GB" altLang="en-US" sz="2400" baseline="30000" dirty="0"/>
              <a:t>2</a:t>
            </a:r>
            <a:r>
              <a:rPr lang="en-GB" altLang="en-US" sz="2400" dirty="0"/>
              <a:t>. The dam will produce more than 4000 MW of electricity.</a:t>
            </a:r>
            <a:r>
              <a:rPr lang="en-GB" altLang="en-US" sz="2400" dirty="0">
                <a:solidFill>
                  <a:srgbClr val="010066"/>
                </a:solidFill>
              </a:rPr>
              <a:t> </a:t>
            </a:r>
            <a:endParaRPr lang="en-GB" altLang="en-US" sz="2400" dirty="0" smtClean="0">
              <a:solidFill>
                <a:srgbClr val="010066"/>
              </a:solidFill>
            </a:endParaRPr>
          </a:p>
          <a:p>
            <a:pPr eaLnBrk="1" hangingPunct="1"/>
            <a:endParaRPr lang="en-GB" altLang="en-US" sz="2400" dirty="0">
              <a:solidFill>
                <a:srgbClr val="010066"/>
              </a:solidFill>
            </a:endParaRPr>
          </a:p>
          <a:p>
            <a:pPr eaLnBrk="1" hangingPunct="1"/>
            <a:endParaRPr lang="en-GB" altLang="en-US" sz="2400" dirty="0" smtClean="0">
              <a:solidFill>
                <a:srgbClr val="010066"/>
              </a:solidFill>
            </a:endParaRPr>
          </a:p>
          <a:p>
            <a:pPr eaLnBrk="1" hangingPunct="1"/>
            <a:r>
              <a:rPr lang="en-GB" altLang="en-US" sz="2400" dirty="0" smtClean="0">
                <a:solidFill>
                  <a:srgbClr val="010066"/>
                </a:solidFill>
              </a:rPr>
              <a:t>Fish have stopped migrating upstream, chemicals from ‘defoliation’ have poisoned the river, thousands of people were displaced.</a:t>
            </a:r>
            <a:endParaRPr lang="en-GB" altLang="en-US" sz="2400" dirty="0">
              <a:solidFill>
                <a:srgbClr val="01006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83749"/>
            <a:ext cx="2402173" cy="390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57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commons/f/f3/Br-230ma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188914"/>
            <a:ext cx="487521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241300" y="3440113"/>
            <a:ext cx="5310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dirty="0"/>
              <a:t>Trans amazon highway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49225"/>
            <a:ext cx="3810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048000"/>
            <a:ext cx="4876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947739" y="4179889"/>
            <a:ext cx="3563937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400" dirty="0"/>
              <a:t>Why was road building such as the Trans Amazonian Highway vital to all these large scale development projects?</a:t>
            </a:r>
          </a:p>
        </p:txBody>
      </p:sp>
      <p:pic>
        <p:nvPicPr>
          <p:cNvPr id="7" name="Picture 2" descr="http://upload.wikimedia.org/wikipedia/commons/f/f3/Br-230ma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7" y="176215"/>
            <a:ext cx="4875212" cy="2808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6" y="149225"/>
            <a:ext cx="3810000" cy="2528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3048000"/>
            <a:ext cx="48768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13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284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Causes of deforestation in the Amazon</vt:lpstr>
      <vt:lpstr>PowerPoint Presentation</vt:lpstr>
      <vt:lpstr>PowerPoint Presentation</vt:lpstr>
      <vt:lpstr>Developments in the Amazon – the Carajas Project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St Pierre</dc:creator>
  <cp:lastModifiedBy>Nicole St Pierre</cp:lastModifiedBy>
  <cp:revision>5</cp:revision>
  <dcterms:created xsi:type="dcterms:W3CDTF">2015-05-04T14:57:33Z</dcterms:created>
  <dcterms:modified xsi:type="dcterms:W3CDTF">2015-05-06T17:49:54Z</dcterms:modified>
</cp:coreProperties>
</file>