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61" r:id="rId4"/>
    <p:sldId id="266" r:id="rId5"/>
    <p:sldId id="264" r:id="rId6"/>
    <p:sldId id="265" r:id="rId7"/>
    <p:sldId id="275" r:id="rId8"/>
    <p:sldId id="272" r:id="rId9"/>
    <p:sldId id="273" r:id="rId10"/>
    <p:sldId id="278" r:id="rId11"/>
    <p:sldId id="274" r:id="rId12"/>
    <p:sldId id="267" r:id="rId13"/>
    <p:sldId id="280" r:id="rId14"/>
    <p:sldId id="268" r:id="rId15"/>
    <p:sldId id="269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B65"/>
    <a:srgbClr val="C56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4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9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7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2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4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9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1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6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3E18-21B1-424B-9085-91A813A8096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3374-B294-451B-8B4B-826AA1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4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6226" y="1021478"/>
            <a:ext cx="5781367" cy="4078555"/>
          </a:xfrm>
        </p:spPr>
        <p:txBody>
          <a:bodyPr>
            <a:normAutofit fontScale="90000"/>
          </a:bodyPr>
          <a:lstStyle/>
          <a:p>
            <a:pPr marL="457200" lvl="1" algn="l"/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Use Segregation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Segregation:  separation into similar groups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land use and businesses also tend to cluster together –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happens because the land value is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cheaper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towards the edge of a city so houses or businesses can spread out over a larger area.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41" y="1021479"/>
            <a:ext cx="6508033" cy="50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955689"/>
          </a:xfrm>
        </p:spPr>
        <p:txBody>
          <a:bodyPr>
            <a:normAutofit/>
          </a:bodyPr>
          <a:lstStyle/>
          <a:p>
            <a:r>
              <a:rPr lang="en-CA" sz="3000" dirty="0" smtClean="0">
                <a:solidFill>
                  <a:srgbClr val="FF0000"/>
                </a:solidFill>
              </a:rPr>
              <a:t>Inner City Ring: </a:t>
            </a:r>
            <a:r>
              <a:rPr lang="en-CA" sz="3000" dirty="0" smtClean="0"/>
              <a:t>very old, crumbling buildings mixed with newer stores on the cheap land. Often cite of minority </a:t>
            </a:r>
            <a:r>
              <a:rPr lang="en-CA" sz="3000" dirty="0" err="1" smtClean="0"/>
              <a:t>neigbourhoods</a:t>
            </a:r>
            <a:r>
              <a:rPr lang="en-CA" sz="3000" dirty="0" smtClean="0"/>
              <a:t>. Cheap land but still close to the city so some stores locate here. </a:t>
            </a:r>
            <a:endParaRPr lang="en-CA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7" y="3205671"/>
            <a:ext cx="4693544" cy="3292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681" y="3078051"/>
            <a:ext cx="4730303" cy="35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1174258_fe4e6e8f[1]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8" y="682762"/>
            <a:ext cx="9433749" cy="594985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804317" y="44998"/>
            <a:ext cx="306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8B"/>
                </a:solidFill>
                <a:latin typeface="Comic Sans MS - 16"/>
              </a:rPr>
              <a:t>Suburban ring</a:t>
            </a:r>
            <a:endParaRPr lang="en-US" sz="2800" dirty="0">
              <a:solidFill>
                <a:srgbClr val="00008B"/>
              </a:solidFill>
              <a:latin typeface="Comic Sans MS - 16"/>
            </a:endParaRPr>
          </a:p>
        </p:txBody>
      </p:sp>
    </p:spTree>
    <p:extLst>
      <p:ext uri="{BB962C8B-B14F-4D97-AF65-F5344CB8AC3E}">
        <p14:creationId xmlns:p14="http://schemas.microsoft.com/office/powerpoint/2010/main" val="29710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epeskonyv.btk.elte.hu/adatok/Anglisztika/49Pint%E9r/LRSetup/UK/SOCIETY/images/semidetached_m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" y="214425"/>
            <a:ext cx="6940378" cy="483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arstangcourier.co.uk/webimage/1.4393445.1332934212%21/image/2130153433.jpg_gen/derivatives/landscape_595/2130153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3" y="3239207"/>
            <a:ext cx="4443212" cy="315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3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06" y="545429"/>
            <a:ext cx="11355388" cy="1325563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Suburban Ring: </a:t>
            </a:r>
            <a:r>
              <a:rPr lang="en-CA" dirty="0" smtClean="0"/>
              <a:t>Newer homes, more space and green space, mane families live here with small shops and </a:t>
            </a:r>
            <a:r>
              <a:rPr lang="en-CA" dirty="0" err="1" smtClean="0"/>
              <a:t>neigbourhoods</a:t>
            </a:r>
            <a:r>
              <a:rPr lang="en-CA" dirty="0" smtClean="0"/>
              <a:t>. Cheaper than living in CBD with bigger homes and yards so families relocate.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0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7/7b/%27Horsiculture%27_at_Middleton_farm_-_geograph.org.uk_-_12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0" y="1369778"/>
            <a:ext cx="7051465" cy="528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fringe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6" name="Picture 4" descr="http://www.edwinthompson.co.uk/files/uploaded/South%20Meadows%20Belford/4%20Bed%20Detached%20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35" y="526457"/>
            <a:ext cx="44481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geography.learnontheinternet.co.uk/images/urban/outersubs/newcastleoutersuburbs3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34" y="3598269"/>
            <a:ext cx="4495067" cy="296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4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04.olx.com.ng/ui/18/23/12/1359117301_475712112_5-Selling-fast-Buy-plots-of-land-Freshland-Palm-Estate-AgbaraIgbesa-LagosOgun-Main-Land-Real-Est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1" y="2756079"/>
            <a:ext cx="6911704" cy="38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jacksonville.com/sites/default/files/imagecache/superphoto/editorial/images/files/editorial/images/images/mdControlled/cms/2010/02/21/565674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6" y="424466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93508" y="464695"/>
            <a:ext cx="1499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Least expensive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9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/>
          <a:lstStyle/>
          <a:p>
            <a:r>
              <a:rPr lang="en-CA" dirty="0" smtClean="0">
                <a:solidFill>
                  <a:srgbClr val="7030A0"/>
                </a:solidFill>
              </a:rPr>
              <a:t>Urban-Rural Fringe: </a:t>
            </a:r>
            <a:r>
              <a:rPr lang="en-CA" dirty="0" smtClean="0"/>
              <a:t>combination of farmland and national parks, outlet malls and huge department stores like Walmart. Land cleared for further development and homes located far apart from one another…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952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22672"/>
            <a:ext cx="11416406" cy="5858432"/>
          </a:xfrm>
        </p:spPr>
        <p:txBody>
          <a:bodyPr>
            <a:normAutofit/>
          </a:bodyPr>
          <a:lstStyle/>
          <a:p>
            <a:r>
              <a:rPr lang="en-US" dirty="0" smtClean="0"/>
              <a:t>It is possible to see the same 4 areas in towns and cities wherever they are in the world </a:t>
            </a:r>
            <a:r>
              <a:rPr lang="en-US" dirty="0" smtClean="0">
                <a:solidFill>
                  <a:srgbClr val="FF0000"/>
                </a:solidFill>
              </a:rPr>
              <a:t>because all cities grow outwards from the historical </a:t>
            </a:r>
            <a:r>
              <a:rPr lang="en-US" dirty="0" err="1" smtClean="0">
                <a:solidFill>
                  <a:srgbClr val="FF0000"/>
                </a:solidFill>
              </a:rPr>
              <a:t>centre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THREE RULES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all cities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centre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to the edge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The age of the buildings decreases.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B0F0"/>
                </a:solidFill>
              </a:rPr>
              <a:t>The architectural style of buildings changes.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The density of buildings decreases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688" y="2893431"/>
            <a:ext cx="4071937" cy="30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4419599" y="1981200"/>
            <a:ext cx="4299397" cy="4033234"/>
          </a:xfrm>
          <a:prstGeom prst="ellipse">
            <a:avLst/>
          </a:prstGeom>
          <a:solidFill>
            <a:srgbClr val="F7A7C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4800599" y="2286000"/>
            <a:ext cx="3480515" cy="3290552"/>
          </a:xfrm>
          <a:prstGeom prst="ellipse">
            <a:avLst/>
          </a:prstGeom>
          <a:solidFill>
            <a:srgbClr val="B3F2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5181600" y="2666999"/>
            <a:ext cx="2404056" cy="2330003"/>
          </a:xfrm>
          <a:prstGeom prst="ellipse">
            <a:avLst/>
          </a:prstGeom>
          <a:solidFill>
            <a:srgbClr val="F5D4A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5778855" y="3230451"/>
            <a:ext cx="1201493" cy="10839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715569" y="15240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Comic Sans MS" panose="030F0702030302020204" pitchFamily="66" charset="0"/>
              </a:rPr>
              <a:t>Urban Land Use Model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376041"/>
              </p:ext>
            </p:extLst>
          </p:nvPr>
        </p:nvGraphicFramePr>
        <p:xfrm>
          <a:off x="615324" y="1544320"/>
          <a:ext cx="2630152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5076"/>
                <a:gridCol w="13150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Inner city 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Suburban 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Urban fringe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83346" y="1558344"/>
            <a:ext cx="1236372" cy="32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3346" y="1981200"/>
            <a:ext cx="1197736" cy="5173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3346" y="2667000"/>
            <a:ext cx="1094705" cy="4625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3346" y="3271234"/>
            <a:ext cx="1030310" cy="528034"/>
          </a:xfrm>
          <a:prstGeom prst="rect">
            <a:avLst/>
          </a:prstGeom>
          <a:solidFill>
            <a:srgbClr val="C56B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0342" y="297988"/>
            <a:ext cx="553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Make a copy of this in your book</a:t>
            </a:r>
          </a:p>
          <a:p>
            <a:r>
              <a:rPr lang="en-US" sz="2800" dirty="0" smtClean="0"/>
              <a:t>Give your diagram a title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878369" y="2547872"/>
            <a:ext cx="30861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800" dirty="0" smtClean="0"/>
              <a:t>Split a page into 4 sections</a:t>
            </a:r>
          </a:p>
          <a:p>
            <a:endParaRPr lang="en-US" sz="2800" dirty="0" smtClean="0"/>
          </a:p>
          <a:p>
            <a:r>
              <a:rPr lang="en-US" sz="2800" dirty="0" smtClean="0"/>
              <a:t>Label each section the core, inner city ring, suburban ring and urban fringe</a:t>
            </a:r>
          </a:p>
          <a:p>
            <a:pPr marL="342900" indent="-342900"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4" grpId="0" animBg="1"/>
      <p:bldP spid="2053" grpId="0" animBg="1"/>
      <p:bldP spid="2052" grpId="0" animBg="1"/>
      <p:bldP spid="20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the pictures in the next few slides.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Add information to each box to describe what you see in each picture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ewcastlecbd2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7564"/>
            <a:ext cx="9144000" cy="60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67000" y="1"/>
            <a:ext cx="685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smtClean="0"/>
              <a:t>Core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693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1/14/Melbourne_CBD_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8" y="-76200"/>
            <a:ext cx="916726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3508" y="464695"/>
            <a:ext cx="1499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expensive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29" y="27663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Also in </a:t>
            </a:r>
            <a:r>
              <a:rPr lang="en-US" u="sng" dirty="0" smtClean="0">
                <a:solidFill>
                  <a:srgbClr val="00B050"/>
                </a:solidFill>
              </a:rPr>
              <a:t>CORE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CBD: The Central Business District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57577" y="1857614"/>
            <a:ext cx="3701845" cy="454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 b="1" dirty="0">
                <a:latin typeface="+mj-lt"/>
              </a:rPr>
              <a:t>T</a:t>
            </a:r>
            <a:r>
              <a:rPr lang="en-US" sz="3600" b="1" dirty="0" smtClean="0">
                <a:latin typeface="+mj-lt"/>
              </a:rPr>
              <a:t>he </a:t>
            </a:r>
            <a:r>
              <a:rPr lang="en-US" sz="3600" b="1" dirty="0">
                <a:latin typeface="+mj-lt"/>
              </a:rPr>
              <a:t>commercial, office, retail, and cultural center of the city and usually is the center point for transportation networks.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412" y="1958360"/>
            <a:ext cx="7376799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inner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495800" y="3810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omic Sans MS" panose="030F0702030302020204" pitchFamily="66" charset="0"/>
              </a:rPr>
              <a:t>Inner </a:t>
            </a:r>
            <a:r>
              <a:rPr lang="en-US" sz="3200" dirty="0" smtClean="0">
                <a:latin typeface="Comic Sans MS" panose="030F0702030302020204" pitchFamily="66" charset="0"/>
              </a:rPr>
              <a:t>City ring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01%20%20The%20Old%20Silk%20Mill%20-%20Derby%20copy[1]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96" y="692939"/>
            <a:ext cx="5037995" cy="387906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035356" y="328176"/>
            <a:ext cx="2267415" cy="85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88" u="sng" dirty="0" smtClean="0">
                <a:solidFill>
                  <a:srgbClr val="00008B"/>
                </a:solidFill>
                <a:latin typeface="Comic Sans MS - 16"/>
              </a:rPr>
              <a:t>Some older </a:t>
            </a:r>
            <a:r>
              <a:rPr lang="en-US" sz="2488" u="sng" dirty="0">
                <a:solidFill>
                  <a:srgbClr val="00008B"/>
                </a:solidFill>
                <a:latin typeface="Comic Sans MS - 16"/>
              </a:rPr>
              <a:t>industry</a:t>
            </a:r>
          </a:p>
        </p:txBody>
      </p:sp>
      <p:pic>
        <p:nvPicPr>
          <p:cNvPr id="5" name="Picture 2" descr="Homeoffice_main[1]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99" y="1957458"/>
            <a:ext cx="5947317" cy="44604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193086" y="1008610"/>
            <a:ext cx="2267415" cy="85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88" u="sng" dirty="0" smtClean="0">
                <a:solidFill>
                  <a:srgbClr val="00008B"/>
                </a:solidFill>
                <a:latin typeface="Comic Sans MS - 16"/>
              </a:rPr>
              <a:t>Some newer industry</a:t>
            </a:r>
            <a:endParaRPr lang="en-US" sz="2488" u="sng" dirty="0">
              <a:solidFill>
                <a:srgbClr val="00008B"/>
              </a:solidFill>
              <a:latin typeface="Comic Sans MS - 16"/>
            </a:endParaRPr>
          </a:p>
        </p:txBody>
      </p:sp>
    </p:spTree>
    <p:extLst>
      <p:ext uri="{BB962C8B-B14F-4D97-AF65-F5344CB8AC3E}">
        <p14:creationId xmlns:p14="http://schemas.microsoft.com/office/powerpoint/2010/main" val="9115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285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Comic Sans MS - 16</vt:lpstr>
      <vt:lpstr>Wingdings</vt:lpstr>
      <vt:lpstr>Office Theme</vt:lpstr>
      <vt:lpstr> Land Use Segregation Segregation:  separation into similar groups  types of land use and businesses also tend to cluster together – this happens because the land value is cheaper towards the edge of a city so houses or businesses can spread out over a larger area. </vt:lpstr>
      <vt:lpstr>PowerPoint Presentation</vt:lpstr>
      <vt:lpstr>PowerPoint Presentation</vt:lpstr>
      <vt:lpstr>Task</vt:lpstr>
      <vt:lpstr>PowerPoint Presentation</vt:lpstr>
      <vt:lpstr>PowerPoint Presentation</vt:lpstr>
      <vt:lpstr>Also in CORE CBD: The Central Business District </vt:lpstr>
      <vt:lpstr>PowerPoint Presentation</vt:lpstr>
      <vt:lpstr>PowerPoint Presentation</vt:lpstr>
      <vt:lpstr>Inner City Ring: very old, crumbling buildings mixed with newer stores on the cheap land. Often cite of minority neigbourhoods. Cheap land but still close to the city so some stores locate here. </vt:lpstr>
      <vt:lpstr>PowerPoint Presentation</vt:lpstr>
      <vt:lpstr>PowerPoint Presentation</vt:lpstr>
      <vt:lpstr>Suburban Ring: Newer homes, more space and green space, mane families live here with small shops and neigbourhoods. Cheaper than living in CBD with bigger homes and yards so families relocate.</vt:lpstr>
      <vt:lpstr>Urban fringe</vt:lpstr>
      <vt:lpstr>PowerPoint Presentation</vt:lpstr>
      <vt:lpstr>Urban-Rural Fringe: combination of farmland and national parks, outlet malls and huge department stores like Walmart. Land cleared for further development and homes located far apart from one another…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know how urban land uses are segregated</dc:title>
  <dc:creator>Julie Shepherd</dc:creator>
  <cp:lastModifiedBy>Nicole St.Pierre</cp:lastModifiedBy>
  <cp:revision>24</cp:revision>
  <dcterms:created xsi:type="dcterms:W3CDTF">2013-09-08T21:27:24Z</dcterms:created>
  <dcterms:modified xsi:type="dcterms:W3CDTF">2016-02-14T18:15:56Z</dcterms:modified>
</cp:coreProperties>
</file>