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7" r:id="rId2"/>
    <p:sldId id="286" r:id="rId3"/>
    <p:sldId id="275" r:id="rId4"/>
    <p:sldId id="262" r:id="rId5"/>
    <p:sldId id="276" r:id="rId6"/>
    <p:sldId id="264" r:id="rId7"/>
    <p:sldId id="257" r:id="rId8"/>
    <p:sldId id="278" r:id="rId9"/>
    <p:sldId id="281" r:id="rId10"/>
    <p:sldId id="277" r:id="rId11"/>
    <p:sldId id="283" r:id="rId12"/>
    <p:sldId id="285" r:id="rId13"/>
    <p:sldId id="261" r:id="rId14"/>
    <p:sldId id="263" r:id="rId15"/>
    <p:sldId id="267" r:id="rId16"/>
    <p:sldId id="268" r:id="rId17"/>
    <p:sldId id="269" r:id="rId18"/>
    <p:sldId id="270" r:id="rId19"/>
    <p:sldId id="271"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5024027-46CB-4243-9434-6113773D476D}" type="datetimeFigureOut">
              <a:rPr lang="en-US"/>
              <a:pPr>
                <a:defRPr/>
              </a:pPr>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598937A-F7B9-411A-A9D6-E050DBBF4E2B}" type="slidenum">
              <a:rPr lang="en-US"/>
              <a:pPr>
                <a:defRPr/>
              </a:pPr>
              <a:t>‹#›</a:t>
            </a:fld>
            <a:endParaRPr lang="en-US"/>
          </a:p>
        </p:txBody>
      </p:sp>
    </p:spTree>
    <p:extLst>
      <p:ext uri="{BB962C8B-B14F-4D97-AF65-F5344CB8AC3E}">
        <p14:creationId xmlns:p14="http://schemas.microsoft.com/office/powerpoint/2010/main" val="1726677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99659F-2819-43ED-A2B8-494565AA60D5}" type="slidenum">
              <a:rPr lang="en-US" altLang="en-US"/>
              <a:pPr>
                <a:spcBef>
                  <a:spcPct val="0"/>
                </a:spcBef>
              </a:pPr>
              <a:t>4</a:t>
            </a:fld>
            <a:endParaRPr lang="en-US" altLang="en-US"/>
          </a:p>
        </p:txBody>
      </p:sp>
    </p:spTree>
    <p:extLst>
      <p:ext uri="{BB962C8B-B14F-4D97-AF65-F5344CB8AC3E}">
        <p14:creationId xmlns:p14="http://schemas.microsoft.com/office/powerpoint/2010/main" val="72564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FF6071-9BDD-4148-94D7-352EAB13476D}" type="slidenum">
              <a:rPr lang="en-US" altLang="en-US"/>
              <a:pPr>
                <a:spcBef>
                  <a:spcPct val="0"/>
                </a:spcBef>
              </a:pPr>
              <a:t>17</a:t>
            </a:fld>
            <a:endParaRPr lang="en-US" altLang="en-US"/>
          </a:p>
        </p:txBody>
      </p:sp>
      <p:sp>
        <p:nvSpPr>
          <p:cNvPr id="34819"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6495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A4EC4E-47B4-47E3-A2B7-0E4DC968A41F}" type="slidenum">
              <a:rPr lang="en-US" altLang="en-US"/>
              <a:pPr>
                <a:spcBef>
                  <a:spcPct val="0"/>
                </a:spcBef>
              </a:pPr>
              <a:t>18</a:t>
            </a:fld>
            <a:endParaRPr lang="en-US" altLang="en-US"/>
          </a:p>
        </p:txBody>
      </p:sp>
      <p:sp>
        <p:nvSpPr>
          <p:cNvPr id="36867"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7442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B7FD82-01DA-454F-8E5B-AE758E64BC63}" type="slidenum">
              <a:rPr lang="en-US" altLang="en-US"/>
              <a:pPr>
                <a:spcBef>
                  <a:spcPct val="0"/>
                </a:spcBef>
              </a:pPr>
              <a:t>19</a:t>
            </a:fld>
            <a:endParaRPr lang="en-US" altLang="en-US"/>
          </a:p>
        </p:txBody>
      </p:sp>
      <p:sp>
        <p:nvSpPr>
          <p:cNvPr id="38915"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2750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3D4382-E16F-48E4-9320-1C09E02E05AA}" type="slidenum">
              <a:rPr lang="en-US" altLang="en-US"/>
              <a:pPr>
                <a:spcBef>
                  <a:spcPct val="0"/>
                </a:spcBef>
              </a:pPr>
              <a:t>6</a:t>
            </a:fld>
            <a:endParaRPr lang="en-US" altLang="en-US"/>
          </a:p>
        </p:txBody>
      </p:sp>
    </p:spTree>
    <p:extLst>
      <p:ext uri="{BB962C8B-B14F-4D97-AF65-F5344CB8AC3E}">
        <p14:creationId xmlns:p14="http://schemas.microsoft.com/office/powerpoint/2010/main" val="273122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BCA2C2-4777-41FC-8C23-B033B853F009}" type="slidenum">
              <a:rPr lang="en-US" altLang="en-US"/>
              <a:pPr>
                <a:spcBef>
                  <a:spcPct val="0"/>
                </a:spcBef>
              </a:pPr>
              <a:t>7</a:t>
            </a:fld>
            <a:endParaRPr lang="en-US" altLang="en-US"/>
          </a:p>
        </p:txBody>
      </p:sp>
    </p:spTree>
    <p:extLst>
      <p:ext uri="{BB962C8B-B14F-4D97-AF65-F5344CB8AC3E}">
        <p14:creationId xmlns:p14="http://schemas.microsoft.com/office/powerpoint/2010/main" val="255021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10F101-DD49-449F-9692-87C41EECE6C3}" type="slidenum">
              <a:rPr lang="en-US" altLang="en-US"/>
              <a:pPr>
                <a:spcBef>
                  <a:spcPct val="0"/>
                </a:spcBef>
              </a:pPr>
              <a:t>9</a:t>
            </a:fld>
            <a:endParaRPr lang="en-US" altLang="en-US"/>
          </a:p>
        </p:txBody>
      </p:sp>
    </p:spTree>
    <p:extLst>
      <p:ext uri="{BB962C8B-B14F-4D97-AF65-F5344CB8AC3E}">
        <p14:creationId xmlns:p14="http://schemas.microsoft.com/office/powerpoint/2010/main" val="280350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AA8A70-1253-4EB2-ABC1-8E53CE54B148}" type="slidenum">
              <a:rPr lang="en-US" altLang="en-US"/>
              <a:pPr>
                <a:spcBef>
                  <a:spcPct val="0"/>
                </a:spcBef>
              </a:pPr>
              <a:t>12</a:t>
            </a:fld>
            <a:endParaRPr lang="en-US" altLang="en-US"/>
          </a:p>
        </p:txBody>
      </p:sp>
    </p:spTree>
    <p:extLst>
      <p:ext uri="{BB962C8B-B14F-4D97-AF65-F5344CB8AC3E}">
        <p14:creationId xmlns:p14="http://schemas.microsoft.com/office/powerpoint/2010/main" val="97249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B2851-42B5-4591-A759-2BB71FDDB02F}" type="slidenum">
              <a:rPr lang="en-US" altLang="en-US"/>
              <a:pPr>
                <a:spcBef>
                  <a:spcPct val="0"/>
                </a:spcBef>
              </a:pPr>
              <a:t>13</a:t>
            </a:fld>
            <a:endParaRPr lang="en-US" altLang="en-US"/>
          </a:p>
        </p:txBody>
      </p:sp>
    </p:spTree>
    <p:extLst>
      <p:ext uri="{BB962C8B-B14F-4D97-AF65-F5344CB8AC3E}">
        <p14:creationId xmlns:p14="http://schemas.microsoft.com/office/powerpoint/2010/main" val="376483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18A6C2-A8D0-475F-839A-8BB8FDD70F7A}" type="slidenum">
              <a:rPr lang="en-US" altLang="en-US"/>
              <a:pPr>
                <a:spcBef>
                  <a:spcPct val="0"/>
                </a:spcBef>
              </a:pPr>
              <a:t>14</a:t>
            </a:fld>
            <a:endParaRPr lang="en-US" altLang="en-US"/>
          </a:p>
        </p:txBody>
      </p:sp>
    </p:spTree>
    <p:extLst>
      <p:ext uri="{BB962C8B-B14F-4D97-AF65-F5344CB8AC3E}">
        <p14:creationId xmlns:p14="http://schemas.microsoft.com/office/powerpoint/2010/main" val="397409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CF8FD3-AEF9-41B0-866F-1CFAF338674C}" type="slidenum">
              <a:rPr lang="en-US" altLang="en-US"/>
              <a:pPr>
                <a:spcBef>
                  <a:spcPct val="0"/>
                </a:spcBef>
              </a:pPr>
              <a:t>15</a:t>
            </a:fld>
            <a:endParaRPr lang="en-US" altLang="en-US"/>
          </a:p>
        </p:txBody>
      </p:sp>
      <p:sp>
        <p:nvSpPr>
          <p:cNvPr id="30723"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0390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8F7D78-9AC7-4146-B04A-AA558106549A}" type="slidenum">
              <a:rPr lang="en-US" altLang="en-US"/>
              <a:pPr>
                <a:spcBef>
                  <a:spcPct val="0"/>
                </a:spcBef>
              </a:pPr>
              <a:t>16</a:t>
            </a:fld>
            <a:endParaRPr lang="en-US" altLang="en-US"/>
          </a:p>
        </p:txBody>
      </p:sp>
      <p:sp>
        <p:nvSpPr>
          <p:cNvPr id="32771"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7085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1AE590-2EA3-4739-88F8-49B2079DF091}"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C924C-BE45-4673-80A3-DEBB8A6815F5}" type="slidenum">
              <a:rPr lang="en-US"/>
              <a:pPr>
                <a:defRPr/>
              </a:pPr>
              <a:t>‹#›</a:t>
            </a:fld>
            <a:endParaRPr lang="en-US"/>
          </a:p>
        </p:txBody>
      </p:sp>
    </p:spTree>
    <p:extLst>
      <p:ext uri="{BB962C8B-B14F-4D97-AF65-F5344CB8AC3E}">
        <p14:creationId xmlns:p14="http://schemas.microsoft.com/office/powerpoint/2010/main" val="72677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63BEB7-3C86-4F82-9280-94D4B5188182}"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3298C-8D1F-4420-ABF7-EB61CEEB982B}" type="slidenum">
              <a:rPr lang="en-US"/>
              <a:pPr>
                <a:defRPr/>
              </a:pPr>
              <a:t>‹#›</a:t>
            </a:fld>
            <a:endParaRPr lang="en-US"/>
          </a:p>
        </p:txBody>
      </p:sp>
    </p:spTree>
    <p:extLst>
      <p:ext uri="{BB962C8B-B14F-4D97-AF65-F5344CB8AC3E}">
        <p14:creationId xmlns:p14="http://schemas.microsoft.com/office/powerpoint/2010/main" val="366344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0B0F3-24D5-45E4-957B-584DDA63CDE3}"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052A6-3794-41CB-AF22-C6A7716C7DC4}" type="slidenum">
              <a:rPr lang="en-US"/>
              <a:pPr>
                <a:defRPr/>
              </a:pPr>
              <a:t>‹#›</a:t>
            </a:fld>
            <a:endParaRPr lang="en-US"/>
          </a:p>
        </p:txBody>
      </p:sp>
    </p:spTree>
    <p:extLst>
      <p:ext uri="{BB962C8B-B14F-4D97-AF65-F5344CB8AC3E}">
        <p14:creationId xmlns:p14="http://schemas.microsoft.com/office/powerpoint/2010/main" val="305679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2A297-5521-4A9D-9D8A-522484A77693}"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681B51-2860-4978-99FA-A2ACEDA3284B}" type="slidenum">
              <a:rPr lang="en-US"/>
              <a:pPr>
                <a:defRPr/>
              </a:pPr>
              <a:t>‹#›</a:t>
            </a:fld>
            <a:endParaRPr lang="en-US"/>
          </a:p>
        </p:txBody>
      </p:sp>
    </p:spTree>
    <p:extLst>
      <p:ext uri="{BB962C8B-B14F-4D97-AF65-F5344CB8AC3E}">
        <p14:creationId xmlns:p14="http://schemas.microsoft.com/office/powerpoint/2010/main" val="2585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AD81B6-3D1E-4C9B-B4A5-D464431EF9FA}"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BDE7A1-2FBF-4088-8E8D-CC4D39A47C4A}" type="slidenum">
              <a:rPr lang="en-US"/>
              <a:pPr>
                <a:defRPr/>
              </a:pPr>
              <a:t>‹#›</a:t>
            </a:fld>
            <a:endParaRPr lang="en-US"/>
          </a:p>
        </p:txBody>
      </p:sp>
    </p:spTree>
    <p:extLst>
      <p:ext uri="{BB962C8B-B14F-4D97-AF65-F5344CB8AC3E}">
        <p14:creationId xmlns:p14="http://schemas.microsoft.com/office/powerpoint/2010/main" val="343989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B28E03-63A2-4546-A5ED-D8EA90398DBA}"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2FFC81-63C1-4618-961B-7E81D4C059E9}" type="slidenum">
              <a:rPr lang="en-US"/>
              <a:pPr>
                <a:defRPr/>
              </a:pPr>
              <a:t>‹#›</a:t>
            </a:fld>
            <a:endParaRPr lang="en-US"/>
          </a:p>
        </p:txBody>
      </p:sp>
    </p:spTree>
    <p:extLst>
      <p:ext uri="{BB962C8B-B14F-4D97-AF65-F5344CB8AC3E}">
        <p14:creationId xmlns:p14="http://schemas.microsoft.com/office/powerpoint/2010/main" val="260899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3A8853-86FB-41BA-9B2C-E3D2B8CFE3D4}" type="datetimeFigureOut">
              <a:rPr lang="en-US"/>
              <a:pPr>
                <a:defRPr/>
              </a:pPr>
              <a:t>4/26/2015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7020C8-D3A3-4E01-ABD7-D31AFE59448D}" type="slidenum">
              <a:rPr lang="en-US"/>
              <a:pPr>
                <a:defRPr/>
              </a:pPr>
              <a:t>‹#›</a:t>
            </a:fld>
            <a:endParaRPr lang="en-US"/>
          </a:p>
        </p:txBody>
      </p:sp>
    </p:spTree>
    <p:extLst>
      <p:ext uri="{BB962C8B-B14F-4D97-AF65-F5344CB8AC3E}">
        <p14:creationId xmlns:p14="http://schemas.microsoft.com/office/powerpoint/2010/main" val="284482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BE89E1-CE80-49AE-91CD-80597F3B02D2}" type="datetimeFigureOut">
              <a:rPr lang="en-US"/>
              <a:pPr>
                <a:defRPr/>
              </a:pPr>
              <a:t>4/26/2015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145AF0-2A18-4E7F-801C-9C92C708E41B}" type="slidenum">
              <a:rPr lang="en-US"/>
              <a:pPr>
                <a:defRPr/>
              </a:pPr>
              <a:t>‹#›</a:t>
            </a:fld>
            <a:endParaRPr lang="en-US"/>
          </a:p>
        </p:txBody>
      </p:sp>
    </p:spTree>
    <p:extLst>
      <p:ext uri="{BB962C8B-B14F-4D97-AF65-F5344CB8AC3E}">
        <p14:creationId xmlns:p14="http://schemas.microsoft.com/office/powerpoint/2010/main" val="362225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BE655-E871-4716-8481-D3A588461220}" type="datetimeFigureOut">
              <a:rPr lang="en-US"/>
              <a:pPr>
                <a:defRPr/>
              </a:pPr>
              <a:t>4/26/2015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3D7B90-30AB-4958-A609-3043E2E033AB}" type="slidenum">
              <a:rPr lang="en-US"/>
              <a:pPr>
                <a:defRPr/>
              </a:pPr>
              <a:t>‹#›</a:t>
            </a:fld>
            <a:endParaRPr lang="en-US"/>
          </a:p>
        </p:txBody>
      </p:sp>
    </p:spTree>
    <p:extLst>
      <p:ext uri="{BB962C8B-B14F-4D97-AF65-F5344CB8AC3E}">
        <p14:creationId xmlns:p14="http://schemas.microsoft.com/office/powerpoint/2010/main" val="419262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3414E0-D17D-4896-BE52-D90D361A7D17}"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865AF7-5D62-4AC5-B86A-5FDA779FC321}" type="slidenum">
              <a:rPr lang="en-US"/>
              <a:pPr>
                <a:defRPr/>
              </a:pPr>
              <a:t>‹#›</a:t>
            </a:fld>
            <a:endParaRPr lang="en-US"/>
          </a:p>
        </p:txBody>
      </p:sp>
    </p:spTree>
    <p:extLst>
      <p:ext uri="{BB962C8B-B14F-4D97-AF65-F5344CB8AC3E}">
        <p14:creationId xmlns:p14="http://schemas.microsoft.com/office/powerpoint/2010/main" val="339353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2F41C4-DDA5-4727-A4DC-0AFA8C9A4BED}"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65F254-4D6E-4548-8E9B-CDD3E2F6E5FF}" type="slidenum">
              <a:rPr lang="en-US"/>
              <a:pPr>
                <a:defRPr/>
              </a:pPr>
              <a:t>‹#›</a:t>
            </a:fld>
            <a:endParaRPr lang="en-US"/>
          </a:p>
        </p:txBody>
      </p:sp>
    </p:spTree>
    <p:extLst>
      <p:ext uri="{BB962C8B-B14F-4D97-AF65-F5344CB8AC3E}">
        <p14:creationId xmlns:p14="http://schemas.microsoft.com/office/powerpoint/2010/main" val="294646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3E0E29F-6363-41A1-A79A-E5A895D02280}" type="datetimeFigureOut">
              <a:rPr lang="en-US"/>
              <a:pPr>
                <a:defRPr/>
              </a:pPr>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486B26B-1BA1-410A-A6D3-C724C30264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Temperatures</a:t>
            </a:r>
            <a:br>
              <a:rPr lang="en-CA" dirty="0" smtClean="0"/>
            </a:br>
            <a:r>
              <a:rPr lang="en-CA" dirty="0" smtClean="0"/>
              <a:t>&amp; Ocean Salinity</a:t>
            </a:r>
            <a:endParaRPr lang="en-CA" dirty="0"/>
          </a:p>
        </p:txBody>
      </p:sp>
      <p:pic>
        <p:nvPicPr>
          <p:cNvPr id="4" name="Content Placeholder 3"/>
          <p:cNvPicPr>
            <a:picLocks noGrp="1" noChangeAspect="1"/>
          </p:cNvPicPr>
          <p:nvPr>
            <p:ph idx="1"/>
          </p:nvPr>
        </p:nvPicPr>
        <p:blipFill>
          <a:blip r:embed="rId2"/>
          <a:stretch>
            <a:fillRect/>
          </a:stretch>
        </p:blipFill>
        <p:spPr>
          <a:xfrm>
            <a:off x="457200" y="1600200"/>
            <a:ext cx="8229600" cy="5006182"/>
          </a:xfrm>
          <a:prstGeom prst="rect">
            <a:avLst/>
          </a:prstGeom>
        </p:spPr>
      </p:pic>
    </p:spTree>
    <p:extLst>
      <p:ext uri="{BB962C8B-B14F-4D97-AF65-F5344CB8AC3E}">
        <p14:creationId xmlns:p14="http://schemas.microsoft.com/office/powerpoint/2010/main" val="21783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Textbook pg. 136-8</a:t>
            </a:r>
          </a:p>
        </p:txBody>
      </p:sp>
      <p:sp>
        <p:nvSpPr>
          <p:cNvPr id="3" name="Content Placeholder 2"/>
          <p:cNvSpPr>
            <a:spLocks noGrp="1"/>
          </p:cNvSpPr>
          <p:nvPr>
            <p:ph idx="1"/>
          </p:nvPr>
        </p:nvSpPr>
        <p:spPr>
          <a:xfrm>
            <a:off x="533400" y="1371600"/>
            <a:ext cx="8229600" cy="4525963"/>
          </a:xfrm>
        </p:spPr>
        <p:txBody>
          <a:bodyPr/>
          <a:lstStyle/>
          <a:p>
            <a:pPr marL="514350" indent="-514350" eaLnBrk="1" hangingPunct="1">
              <a:buFont typeface="+mj-lt"/>
              <a:buAutoNum type="arabicPeriod"/>
              <a:defRPr/>
            </a:pPr>
            <a:r>
              <a:rPr lang="en-US" sz="2800" dirty="0" smtClean="0"/>
              <a:t>Explain two reasons for the variation of sea surface salinity?</a:t>
            </a:r>
          </a:p>
          <a:p>
            <a:pPr marL="514350" indent="-514350" eaLnBrk="1" hangingPunct="1">
              <a:buFont typeface="+mj-lt"/>
              <a:buAutoNum type="arabicPeriod"/>
              <a:defRPr/>
            </a:pPr>
            <a:r>
              <a:rPr lang="en-US" sz="2800" dirty="0" smtClean="0"/>
              <a:t>How do ice bergs affect salinity?</a:t>
            </a:r>
          </a:p>
          <a:p>
            <a:pPr marL="514350" indent="-514350" eaLnBrk="1" hangingPunct="1">
              <a:buFont typeface="+mj-lt"/>
              <a:buAutoNum type="arabicPeriod"/>
              <a:defRPr/>
            </a:pPr>
            <a:r>
              <a:rPr lang="en-US" sz="2800" dirty="0" smtClean="0"/>
              <a:t>What is the difference in salinity at depth between tropical and polar seas?</a:t>
            </a:r>
          </a:p>
          <a:p>
            <a:pPr marL="514350" indent="-514350" eaLnBrk="1" hangingPunct="1">
              <a:buFont typeface="+mj-lt"/>
              <a:buAutoNum type="arabicPeriod"/>
              <a:defRPr/>
            </a:pPr>
            <a:r>
              <a:rPr lang="en-US" sz="2800" dirty="0" smtClean="0"/>
              <a:t>Which minerals form salt in sea water</a:t>
            </a:r>
            <a:r>
              <a:rPr lang="en-US" sz="2800" dirty="0" smtClean="0"/>
              <a:t>?</a:t>
            </a:r>
          </a:p>
          <a:p>
            <a:pPr marL="514350" indent="-514350" eaLnBrk="1" hangingPunct="1">
              <a:buFont typeface="+mj-lt"/>
              <a:buAutoNum type="arabicPeriod"/>
              <a:defRPr/>
            </a:pPr>
            <a:r>
              <a:rPr lang="en-US" sz="2800" dirty="0" smtClean="0"/>
              <a:t>Why are temp and salinity important for density?</a:t>
            </a:r>
            <a:endParaRPr lang="en-US" sz="2800" dirty="0" smtClean="0"/>
          </a:p>
          <a:p>
            <a:pPr marL="514350" indent="-514350" eaLnBrk="1" hangingPunct="1">
              <a:buFont typeface="+mj-lt"/>
              <a:buAutoNum type="arabicPeriod"/>
              <a:defRPr/>
            </a:pPr>
            <a:r>
              <a:rPr lang="en-US" sz="2800" dirty="0" smtClean="0"/>
              <a:t>What is specific heat capacity and does it affect climate</a:t>
            </a:r>
            <a:r>
              <a:rPr lang="en-US" sz="2800" dirty="0" smtClean="0"/>
              <a:t>?</a:t>
            </a:r>
            <a:endParaRPr lang="en-US" sz="2800" dirty="0" smtClean="0"/>
          </a:p>
          <a:p>
            <a:pPr marL="0" indent="0" eaLnBrk="1" hangingPunct="1">
              <a:buFont typeface="Arial" charset="0"/>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21336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AutoNum type="arabicPeriod"/>
            </a:pPr>
            <a:r>
              <a:rPr lang="en-US" altLang="en-US" sz="2000"/>
              <a:t>Colder (and salty) water sinks to about 4km at the south pole as it is dense</a:t>
            </a:r>
          </a:p>
          <a:p>
            <a:pPr eaLnBrk="1" hangingPunct="1">
              <a:buFont typeface="Arial" panose="020B0604020202020204" pitchFamily="34" charset="0"/>
              <a:buAutoNum type="arabicPeriod"/>
            </a:pPr>
            <a:r>
              <a:rPr lang="en-US" altLang="en-US" sz="2000"/>
              <a:t>It travels into the deep basins of the pacific and Indian ocean towards the equator where it warms and rises</a:t>
            </a:r>
          </a:p>
          <a:p>
            <a:pPr eaLnBrk="1" hangingPunct="1">
              <a:buFont typeface="Arial" panose="020B0604020202020204" pitchFamily="34" charset="0"/>
              <a:buAutoNum type="arabicPeriod"/>
            </a:pPr>
            <a:r>
              <a:rPr lang="en-US" altLang="en-US" sz="2000"/>
              <a:t>Warm surface water travels towards the North Atlantic</a:t>
            </a:r>
          </a:p>
          <a:p>
            <a:pPr eaLnBrk="1" hangingPunct="1">
              <a:buFont typeface="Arial" panose="020B0604020202020204" pitchFamily="34" charset="0"/>
              <a:buAutoNum type="arabicPeriod"/>
            </a:pPr>
            <a:r>
              <a:rPr lang="en-US" altLang="en-US" sz="2000"/>
              <a:t>Cold winds from Canada cause the ocean to loose its heat.</a:t>
            </a:r>
          </a:p>
          <a:p>
            <a:pPr eaLnBrk="1" hangingPunct="1">
              <a:buFont typeface="Arial" panose="020B0604020202020204" pitchFamily="34" charset="0"/>
              <a:buAutoNum type="arabicPeriod"/>
            </a:pPr>
            <a:r>
              <a:rPr lang="en-US" altLang="en-US" sz="2000"/>
              <a:t>Water starts to sink near North pole as it is colder.</a:t>
            </a:r>
          </a:p>
          <a:p>
            <a:pPr eaLnBrk="1" hangingPunct="1">
              <a:buFont typeface="Arial" panose="020B0604020202020204" pitchFamily="34" charset="0"/>
              <a:buAutoNum type="arabicPeriod"/>
            </a:pPr>
            <a:r>
              <a:rPr lang="en-US" altLang="en-US" sz="2000"/>
              <a:t>Atlantic is saltier than Pacific – </a:t>
            </a:r>
          </a:p>
          <a:p>
            <a:pPr eaLnBrk="1" hangingPunct="1">
              <a:buFont typeface="Arial" panose="020B0604020202020204" pitchFamily="34" charset="0"/>
              <a:buNone/>
            </a:pPr>
            <a:r>
              <a:rPr lang="en-US" altLang="en-US" sz="2000"/>
              <a:t>	its warmer so more evaporation and more salt (also denser so it sinks)</a:t>
            </a:r>
          </a:p>
          <a:p>
            <a:pPr eaLnBrk="1" hangingPunct="1">
              <a:buFont typeface="Arial" panose="020B0604020202020204" pitchFamily="34" charset="0"/>
              <a:buNone/>
            </a:pPr>
            <a:r>
              <a:rPr lang="en-US" altLang="en-US" sz="2000"/>
              <a:t>7.      Eventually water is transported back to the Pacific where its cooler so less dense (helps deep currents rise)</a:t>
            </a:r>
          </a:p>
        </p:txBody>
      </p:sp>
      <p:sp>
        <p:nvSpPr>
          <p:cNvPr id="17411" name="TextBox 2"/>
          <p:cNvSpPr txBox="1">
            <a:spLocks noChangeArrowheads="1"/>
          </p:cNvSpPr>
          <p:nvPr/>
        </p:nvSpPr>
        <p:spPr bwMode="auto">
          <a:xfrm>
            <a:off x="381000" y="5334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In your own words, describe the movement of the current in terms of ocean, movement, temperature and density.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p:cNvSpPr>
          <p:nvPr>
            <p:ph type="title"/>
          </p:nvPr>
        </p:nvSpPr>
        <p:spPr>
          <a:xfrm>
            <a:off x="304800" y="433388"/>
            <a:ext cx="8229600" cy="258762"/>
          </a:xfrm>
        </p:spPr>
        <p:txBody>
          <a:bodyPr/>
          <a:lstStyle/>
          <a:p>
            <a:pPr algn="l" eaLnBrk="1" hangingPunct="1"/>
            <a:r>
              <a:rPr lang="en-US" altLang="en-US" sz="3200" b="1" smtClean="0"/>
              <a:t>IB Question:</a:t>
            </a:r>
            <a:br>
              <a:rPr lang="en-US" altLang="en-US" sz="3200" b="1" smtClean="0"/>
            </a:br>
            <a:r>
              <a:rPr lang="en-US" altLang="en-US" sz="2400" b="1" smtClean="0"/>
              <a:t>Explain the function of the oceanic conveyor belt(s). </a:t>
            </a:r>
            <a:r>
              <a:rPr lang="en-US" altLang="en-US" sz="2400" b="1" i="1" smtClean="0"/>
              <a:t>[6 marks]</a:t>
            </a:r>
            <a:endParaRPr lang="en-US" altLang="en-US" sz="2400" smtClean="0"/>
          </a:p>
        </p:txBody>
      </p:sp>
      <p:sp>
        <p:nvSpPr>
          <p:cNvPr id="2" name="TextBox 1"/>
          <p:cNvSpPr txBox="1">
            <a:spLocks noChangeArrowheads="1"/>
          </p:cNvSpPr>
          <p:nvPr/>
        </p:nvSpPr>
        <p:spPr bwMode="auto">
          <a:xfrm>
            <a:off x="314325" y="1066800"/>
            <a:ext cx="8839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An overview of the OCB’s importance would be that it has a vital </a:t>
            </a:r>
            <a:r>
              <a:rPr lang="en-US" altLang="en-US" b="1"/>
              <a:t>global role</a:t>
            </a:r>
          </a:p>
          <a:p>
            <a:pPr eaLnBrk="1" hangingPunct="1"/>
            <a:r>
              <a:rPr lang="en-US" altLang="en-US" b="1" i="1"/>
              <a:t>[1 mark] </a:t>
            </a:r>
            <a:r>
              <a:rPr lang="en-US" altLang="en-US"/>
              <a:t>in regulating/moderating Earth’s </a:t>
            </a:r>
            <a:r>
              <a:rPr lang="en-US" altLang="en-US" b="1"/>
              <a:t>ocean and atmospheric </a:t>
            </a:r>
            <a:r>
              <a:rPr lang="en-US" altLang="en-US"/>
              <a:t>conditions</a:t>
            </a:r>
          </a:p>
          <a:p>
            <a:pPr eaLnBrk="1" hangingPunct="1"/>
            <a:r>
              <a:rPr lang="en-US" altLang="en-US" b="1" i="1"/>
              <a:t>[1 mark]</a:t>
            </a:r>
            <a:r>
              <a:rPr lang="en-US" altLang="en-US"/>
              <a:t>.</a:t>
            </a:r>
          </a:p>
          <a:p>
            <a:pPr eaLnBrk="1" hangingPunct="1"/>
            <a:endParaRPr lang="en-US" altLang="en-US"/>
          </a:p>
          <a:p>
            <a:pPr eaLnBrk="1" hangingPunct="1"/>
            <a:r>
              <a:rPr lang="en-US" altLang="en-US"/>
              <a:t>The remaining </a:t>
            </a:r>
            <a:r>
              <a:rPr lang="en-US" altLang="en-US" b="1" i="1"/>
              <a:t>[4 marks] </a:t>
            </a:r>
            <a:r>
              <a:rPr lang="en-US" altLang="en-US"/>
              <a:t>should be allocated for more detailed explanation</a:t>
            </a:r>
          </a:p>
          <a:p>
            <a:pPr eaLnBrk="1" hangingPunct="1"/>
            <a:r>
              <a:rPr lang="en-US" altLang="en-US"/>
              <a:t>either of the </a:t>
            </a:r>
            <a:r>
              <a:rPr lang="en-US" altLang="en-US" b="1"/>
              <a:t>causes/functioning</a:t>
            </a:r>
            <a:r>
              <a:rPr lang="en-US" altLang="en-US"/>
              <a:t> of OCB or a more detailed examination of its</a:t>
            </a:r>
          </a:p>
          <a:p>
            <a:pPr eaLnBrk="1" hangingPunct="1"/>
            <a:r>
              <a:rPr lang="en-US" altLang="en-US" b="1"/>
              <a:t>role in specific regions </a:t>
            </a:r>
          </a:p>
          <a:p>
            <a:pPr eaLnBrk="1" hangingPunct="1"/>
            <a:endParaRPr lang="en-US" altLang="en-US" b="1"/>
          </a:p>
          <a:p>
            <a:pPr eaLnBrk="1" hangingPunct="1"/>
            <a:r>
              <a:rPr lang="en-US" altLang="en-US" i="1"/>
              <a:t>e.g. </a:t>
            </a:r>
            <a:r>
              <a:rPr lang="en-US" altLang="en-US"/>
              <a:t>transferring heat/energy between the Pacific and Indian Oceans and the Atlantic Ocean. The North Atlantic is therefore warmer than the North Pacific, so there is likely to be more evaporation, condensation</a:t>
            </a:r>
          </a:p>
          <a:p>
            <a:pPr eaLnBrk="1" hangingPunct="1"/>
            <a:r>
              <a:rPr lang="en-US" altLang="en-US"/>
              <a:t>and precipitation there. </a:t>
            </a:r>
          </a:p>
          <a:p>
            <a:pPr eaLnBrk="1" hangingPunct="1"/>
            <a:endParaRPr lang="en-US" altLang="en-US"/>
          </a:p>
          <a:p>
            <a:pPr eaLnBrk="1" hangingPunct="1"/>
            <a:r>
              <a:rPr lang="en-US" altLang="en-US"/>
              <a:t>There are other important regional effects too, notably cold counter-current returning to the equator, leading to localized cooling in equatorial waters. </a:t>
            </a:r>
          </a:p>
          <a:p>
            <a:pPr eaLnBrk="1" hangingPunct="1"/>
            <a:endParaRPr lang="en-US" altLang="en-US"/>
          </a:p>
          <a:p>
            <a:pPr eaLnBrk="1" hangingPunct="1"/>
            <a:r>
              <a:rPr lang="en-US" altLang="en-US"/>
              <a:t>Some aspects of OCB are still not fully understood / science is contested, and good answers may reflect on this.</a:t>
            </a:r>
          </a:p>
          <a:p>
            <a:pPr eaLnBrk="1" hangingPunct="1"/>
            <a:endParaRPr lang="en-US" altLang="en-US"/>
          </a:p>
          <a:p>
            <a:pPr eaLnBrk="1" hangingPunct="1"/>
            <a:r>
              <a:rPr lang="en-US" altLang="en-US"/>
              <a:t>Also accept wider interpretation of importance for human settlement and</a:t>
            </a:r>
          </a:p>
          <a:p>
            <a:pPr eaLnBrk="1" hangingPunct="1"/>
            <a:r>
              <a:rPr lang="en-US" altLang="en-US"/>
              <a:t>activities </a:t>
            </a:r>
            <a:r>
              <a:rPr lang="en-US" altLang="en-US" i="1"/>
              <a:t>e.g. </a:t>
            </a:r>
            <a:r>
              <a:rPr lang="en-US" altLang="en-US"/>
              <a:t>mild maritime climate of NW Europe.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altLang="en-US" smtClean="0"/>
              <a:t>Variations in salinity of oceans</a:t>
            </a:r>
          </a:p>
        </p:txBody>
      </p:sp>
      <p:sp>
        <p:nvSpPr>
          <p:cNvPr id="21507" name="Content Placeholder 2"/>
          <p:cNvSpPr>
            <a:spLocks noGrp="1"/>
          </p:cNvSpPr>
          <p:nvPr>
            <p:ph idx="1"/>
          </p:nvPr>
        </p:nvSpPr>
        <p:spPr>
          <a:xfrm>
            <a:off x="457200" y="1143000"/>
            <a:ext cx="8229600" cy="5715000"/>
          </a:xfrm>
        </p:spPr>
        <p:txBody>
          <a:bodyPr/>
          <a:lstStyle/>
          <a:p>
            <a:pPr eaLnBrk="1" hangingPunct="1">
              <a:buFont typeface="Arial" panose="020B0604020202020204" pitchFamily="34" charset="0"/>
              <a:buNone/>
            </a:pPr>
            <a:r>
              <a:rPr lang="en-US" altLang="en-US" smtClean="0"/>
              <a:t>Average salinity is 35 parts per 1000 (ppt)</a:t>
            </a:r>
          </a:p>
          <a:p>
            <a:pPr eaLnBrk="1" hangingPunct="1">
              <a:buFont typeface="Arial" panose="020B0604020202020204" pitchFamily="34" charset="0"/>
              <a:buNone/>
            </a:pPr>
            <a:r>
              <a:rPr lang="en-US" altLang="en-US" smtClean="0"/>
              <a:t>Salt concentrations is higher in warmers seas due to higher evaporation rates.</a:t>
            </a:r>
          </a:p>
          <a:p>
            <a:pPr eaLnBrk="1" hangingPunct="1">
              <a:buFont typeface="Arial" panose="020B0604020202020204" pitchFamily="34" charset="0"/>
              <a:buNone/>
            </a:pPr>
            <a:r>
              <a:rPr lang="en-US" altLang="en-US" smtClean="0"/>
              <a:t>In polar seas, salinity is low as there is a lot of fresh water input from rivers.  </a:t>
            </a:r>
          </a:p>
          <a:p>
            <a:pPr eaLnBrk="1" hangingPunct="1">
              <a:buFont typeface="Arial" panose="020B0604020202020204" pitchFamily="34" charset="0"/>
              <a:buNone/>
            </a:pPr>
            <a:r>
              <a:rPr lang="en-US" altLang="en-US" smtClean="0"/>
              <a:t>Minerals in sea water are Chloride (54.3%) and sodium (30.2 %) which combine to form salt.  Other important minerals are magnesium and Sulphate ions</a:t>
            </a:r>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p:txBody>
      </p:sp>
      <p:sp>
        <p:nvSpPr>
          <p:cNvPr id="21508" name="Rectangle 3"/>
          <p:cNvSpPr>
            <a:spLocks noChangeArrowheads="1"/>
          </p:cNvSpPr>
          <p:nvPr/>
        </p:nvSpPr>
        <p:spPr bwMode="auto">
          <a:xfrm>
            <a:off x="304800" y="58674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800">
                <a:latin typeface="Arial" panose="020B0604020202020204" pitchFamily="34" charset="0"/>
              </a:rPr>
              <a:t>In tropical seas salinity DESCREASES sharply with depth</a:t>
            </a:r>
          </a:p>
        </p:txBody>
      </p:sp>
      <p:sp>
        <p:nvSpPr>
          <p:cNvPr id="21509" name="Rectangle 4"/>
          <p:cNvSpPr>
            <a:spLocks noChangeArrowheads="1"/>
          </p:cNvSpPr>
          <p:nvPr/>
        </p:nvSpPr>
        <p:spPr bwMode="auto">
          <a:xfrm>
            <a:off x="276225" y="6488113"/>
            <a:ext cx="670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Salinity INCREASES with depth.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304800"/>
            <a:ext cx="8229600" cy="1143000"/>
          </a:xfrm>
        </p:spPr>
        <p:txBody>
          <a:bodyPr/>
          <a:lstStyle/>
          <a:p>
            <a:pPr eaLnBrk="1" hangingPunct="1"/>
            <a:r>
              <a:rPr lang="en-US" altLang="en-US" smtClean="0"/>
              <a:t>Variations in ocean temperatures</a:t>
            </a:r>
          </a:p>
        </p:txBody>
      </p:sp>
      <p:sp>
        <p:nvSpPr>
          <p:cNvPr id="3" name="Content Placeholder 2"/>
          <p:cNvSpPr>
            <a:spLocks noGrp="1"/>
          </p:cNvSpPr>
          <p:nvPr>
            <p:ph idx="1"/>
          </p:nvPr>
        </p:nvSpPr>
        <p:spPr>
          <a:xfrm>
            <a:off x="0" y="533400"/>
            <a:ext cx="9144000" cy="6553200"/>
          </a:xfrm>
        </p:spPr>
        <p:txBody>
          <a:bodyPr rtlCol="0">
            <a:normAutofit lnSpcReduction="10000"/>
          </a:bodyPr>
          <a:lstStyle/>
          <a:p>
            <a:pPr eaLnBrk="1" fontAlgn="auto" hangingPunct="1">
              <a:spcAft>
                <a:spcPts val="0"/>
              </a:spcAft>
              <a:buFont typeface="Arial" panose="020B0604020202020204" pitchFamily="34" charset="0"/>
              <a:buNone/>
              <a:defRPr/>
            </a:pPr>
            <a:r>
              <a:rPr lang="en-US" dirty="0" smtClean="0"/>
              <a:t>Lots of variation at the surface little variation at depth</a:t>
            </a:r>
          </a:p>
          <a:p>
            <a:pPr eaLnBrk="1" fontAlgn="auto" hangingPunct="1">
              <a:spcAft>
                <a:spcPts val="0"/>
              </a:spcAft>
              <a:defRPr/>
            </a:pPr>
            <a:r>
              <a:rPr lang="en-US" dirty="0" smtClean="0"/>
              <a:t>Tropical areas</a:t>
            </a:r>
          </a:p>
          <a:p>
            <a:pPr lvl="2" eaLnBrk="1" fontAlgn="auto" hangingPunct="1">
              <a:spcAft>
                <a:spcPts val="0"/>
              </a:spcAft>
              <a:buFont typeface="Arial" panose="020B0604020202020204" pitchFamily="34" charset="0"/>
              <a:buNone/>
              <a:defRPr/>
            </a:pPr>
            <a:r>
              <a:rPr lang="en-US" dirty="0" smtClean="0"/>
              <a:t>High sea surface temperatures (above 25°) are caused by </a:t>
            </a:r>
            <a:r>
              <a:rPr lang="en-US" dirty="0" err="1" smtClean="0"/>
              <a:t>insolation</a:t>
            </a:r>
            <a:r>
              <a:rPr lang="en-US" dirty="0" smtClean="0"/>
              <a:t>.   (IN coming </a:t>
            </a:r>
            <a:r>
              <a:rPr lang="en-US" dirty="0" err="1" smtClean="0"/>
              <a:t>SOLar</a:t>
            </a:r>
            <a:r>
              <a:rPr lang="en-US" dirty="0" smtClean="0"/>
              <a:t> </a:t>
            </a:r>
            <a:r>
              <a:rPr lang="en-US" dirty="0" err="1" smtClean="0"/>
              <a:t>radiATION</a:t>
            </a:r>
            <a:r>
              <a:rPr lang="en-US" dirty="0" smtClean="0"/>
              <a:t>)</a:t>
            </a:r>
          </a:p>
          <a:p>
            <a:pPr lvl="2" eaLnBrk="1" fontAlgn="auto" hangingPunct="1">
              <a:spcAft>
                <a:spcPts val="0"/>
              </a:spcAft>
              <a:buFont typeface="Arial" panose="020B0604020202020204" pitchFamily="34" charset="0"/>
              <a:buNone/>
              <a:defRPr/>
            </a:pPr>
            <a:r>
              <a:rPr lang="en-US" dirty="0" smtClean="0"/>
              <a:t>Waves mix the water near the surface layer and distribute heat depending on wave strength and the existence of surface turbulence caused by currents.</a:t>
            </a:r>
          </a:p>
          <a:p>
            <a:pPr lvl="2" eaLnBrk="1" fontAlgn="auto" hangingPunct="1">
              <a:spcAft>
                <a:spcPts val="0"/>
              </a:spcAft>
              <a:buFont typeface="Arial" panose="020B0604020202020204" pitchFamily="34" charset="0"/>
              <a:buNone/>
              <a:defRPr/>
            </a:pPr>
            <a:r>
              <a:rPr lang="en-US" dirty="0" smtClean="0"/>
              <a:t>From 300-1000m The temperature declines steeply to about 10°</a:t>
            </a:r>
          </a:p>
          <a:p>
            <a:pPr eaLnBrk="1" fontAlgn="auto" hangingPunct="1">
              <a:spcAft>
                <a:spcPts val="0"/>
              </a:spcAft>
              <a:defRPr/>
            </a:pPr>
            <a:r>
              <a:rPr lang="en-US" dirty="0" smtClean="0"/>
              <a:t>Polar ocean</a:t>
            </a:r>
          </a:p>
          <a:p>
            <a:pPr lvl="2" eaLnBrk="1" fontAlgn="auto" hangingPunct="1">
              <a:spcAft>
                <a:spcPts val="0"/>
              </a:spcAft>
              <a:buFont typeface="Arial" panose="020B0604020202020204" pitchFamily="34" charset="0"/>
              <a:buNone/>
              <a:defRPr/>
            </a:pPr>
            <a:r>
              <a:rPr lang="en-US" dirty="0" smtClean="0"/>
              <a:t>Surface temperatures between  0-5°</a:t>
            </a:r>
          </a:p>
          <a:p>
            <a:pPr lvl="2" eaLnBrk="1" fontAlgn="auto" hangingPunct="1">
              <a:spcAft>
                <a:spcPts val="0"/>
              </a:spcAft>
              <a:buFont typeface="Arial" panose="020B0604020202020204" pitchFamily="34" charset="0"/>
              <a:buNone/>
              <a:defRPr/>
            </a:pPr>
            <a:r>
              <a:rPr lang="en-US" dirty="0" smtClean="0"/>
              <a:t>Water doesn’t freeze at 0° because of salinity</a:t>
            </a:r>
          </a:p>
          <a:p>
            <a:pPr lvl="2" eaLnBrk="1" fontAlgn="auto" hangingPunct="1">
              <a:spcAft>
                <a:spcPts val="0"/>
              </a:spcAft>
              <a:buFont typeface="Arial" panose="020B0604020202020204" pitchFamily="34" charset="0"/>
              <a:buNone/>
              <a:defRPr/>
            </a:pPr>
            <a:r>
              <a:rPr lang="en-US" dirty="0" smtClean="0"/>
              <a:t>Shallow or non existent </a:t>
            </a:r>
            <a:r>
              <a:rPr lang="en-US" dirty="0" err="1" smtClean="0"/>
              <a:t>thermocline</a:t>
            </a:r>
            <a:r>
              <a:rPr lang="en-US" dirty="0" smtClean="0"/>
              <a:t> as water is uniformly cold</a:t>
            </a:r>
          </a:p>
          <a:p>
            <a:pPr eaLnBrk="1" fontAlgn="auto" hangingPunct="1">
              <a:spcAft>
                <a:spcPts val="0"/>
              </a:spcAft>
              <a:defRPr/>
            </a:pPr>
            <a:r>
              <a:rPr lang="en-US" dirty="0" smtClean="0"/>
              <a:t>Mid latitudes</a:t>
            </a:r>
          </a:p>
          <a:p>
            <a:pPr lvl="2" eaLnBrk="1" fontAlgn="auto" hangingPunct="1">
              <a:spcAft>
                <a:spcPts val="0"/>
              </a:spcAft>
              <a:buFont typeface="Arial" panose="020B0604020202020204" pitchFamily="34" charset="0"/>
              <a:buNone/>
              <a:defRPr/>
            </a:pPr>
            <a:r>
              <a:rPr lang="en-US" dirty="0" smtClean="0"/>
              <a:t>Seasonal variations in surface temps.  Winter  10°, Summer 17°</a:t>
            </a:r>
          </a:p>
          <a:p>
            <a:pPr lvl="2" eaLnBrk="1" fontAlgn="auto" hangingPunct="1">
              <a:spcAft>
                <a:spcPts val="0"/>
              </a:spcAft>
              <a:buFont typeface="Arial" panose="020B0604020202020204" pitchFamily="34" charset="0"/>
              <a:buNone/>
              <a:defRPr/>
            </a:pPr>
            <a:r>
              <a:rPr lang="en-US" dirty="0" smtClean="0"/>
              <a:t>More gradual decrease in </a:t>
            </a:r>
            <a:r>
              <a:rPr lang="en-US" dirty="0" err="1" smtClean="0"/>
              <a:t>thermocline</a:t>
            </a:r>
            <a:r>
              <a:rPr lang="en-US" dirty="0" smtClean="0"/>
              <a:t>.	</a:t>
            </a:r>
          </a:p>
          <a:p>
            <a:pPr lvl="2" eaLnBrk="1" fontAlgn="auto" hangingPunct="1">
              <a:spcAft>
                <a:spcPts val="0"/>
              </a:spcAft>
              <a:buFont typeface="Arial" panose="020B0604020202020204" pitchFamily="34" charset="0"/>
              <a:buNone/>
              <a:defRPr/>
            </a:pPr>
            <a:endParaRPr lang="en-US" dirty="0" smtClean="0"/>
          </a:p>
          <a:p>
            <a:pPr lvl="2" eaLnBrk="1" fontAlgn="auto" hangingPunct="1">
              <a:spcAft>
                <a:spcPts val="0"/>
              </a:spcAft>
              <a:buFont typeface="Arial" panose="020B0604020202020204" pitchFamily="34" charset="0"/>
              <a:buNone/>
              <a:defRPr/>
            </a:pPr>
            <a:endParaRPr lang="en-US" dirty="0" smtClean="0"/>
          </a:p>
          <a:p>
            <a:pPr lvl="2" eaLnBrk="1" fontAlgn="auto" hangingPunct="1">
              <a:spcAft>
                <a:spcPts val="0"/>
              </a:spcAft>
              <a:buFont typeface="Arial" panose="020B0604020202020204" pitchFamily="34" charset="0"/>
              <a:buNone/>
              <a:defRPr/>
            </a:pPr>
            <a:endParaRPr lang="en-US" dirty="0" smtClean="0"/>
          </a:p>
          <a:p>
            <a:pPr lvl="2" eaLnBrk="1" fontAlgn="auto" hangingPunct="1">
              <a:spcAft>
                <a:spcPts val="0"/>
              </a:spcAft>
              <a:buFont typeface="Arial" panose="020B0604020202020204" pitchFamily="34" charset="0"/>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sz="4000" b="1" dirty="0"/>
              <a:t/>
            </a:r>
            <a:br>
              <a:rPr lang="en-US" sz="4000" b="1" dirty="0"/>
            </a:br>
            <a:r>
              <a:rPr lang="en-US" sz="4000" b="1" dirty="0"/>
              <a:t>Atmospheric Circulation</a:t>
            </a:r>
            <a:br>
              <a:rPr lang="en-US" sz="4000" b="1" dirty="0"/>
            </a:br>
            <a:r>
              <a:rPr lang="en-US" sz="4000" dirty="0"/>
              <a:t> </a:t>
            </a:r>
            <a:br>
              <a:rPr lang="en-US" sz="4000" dirty="0"/>
            </a:br>
            <a:endParaRPr lang="en-US" sz="4000" dirty="0"/>
          </a:p>
        </p:txBody>
      </p:sp>
      <p:sp>
        <p:nvSpPr>
          <p:cNvPr id="4099" name="Rectangle 3"/>
          <p:cNvSpPr>
            <a:spLocks noGrp="1" noChangeArrowheads="1"/>
          </p:cNvSpPr>
          <p:nvPr>
            <p:ph type="body" idx="1"/>
          </p:nvPr>
        </p:nvSpPr>
        <p:spPr>
          <a:xfrm>
            <a:off x="0" y="609600"/>
            <a:ext cx="9144000" cy="5943600"/>
          </a:xfrm>
        </p:spPr>
        <p:txBody>
          <a:bodyPr rtlCol="0">
            <a:normAutofit lnSpcReduction="10000"/>
          </a:bodyPr>
          <a:lstStyle/>
          <a:p>
            <a:pPr eaLnBrk="1" fontAlgn="auto" hangingPunct="1">
              <a:lnSpc>
                <a:spcPct val="80000"/>
              </a:lnSpc>
              <a:spcAft>
                <a:spcPts val="0"/>
              </a:spcAft>
              <a:defRPr/>
            </a:pPr>
            <a:endParaRPr lang="en-US" sz="1800" b="1" dirty="0"/>
          </a:p>
          <a:p>
            <a:pPr eaLnBrk="1" fontAlgn="auto" hangingPunct="1">
              <a:lnSpc>
                <a:spcPct val="80000"/>
              </a:lnSpc>
              <a:spcAft>
                <a:spcPts val="0"/>
              </a:spcAft>
              <a:defRPr/>
            </a:pPr>
            <a:r>
              <a:rPr lang="en-US" sz="2800" b="1" dirty="0"/>
              <a:t>The Earth's atmosphere is put into motion because of </a:t>
            </a:r>
            <a:r>
              <a:rPr lang="en-US" sz="2800" b="1" dirty="0">
                <a:solidFill>
                  <a:schemeClr val="accent6">
                    <a:lumMod val="50000"/>
                  </a:schemeClr>
                </a:solidFill>
              </a:rPr>
              <a:t>the differential heating of the Earths surface.</a:t>
            </a:r>
          </a:p>
          <a:p>
            <a:pPr eaLnBrk="1" fontAlgn="auto" hangingPunct="1">
              <a:lnSpc>
                <a:spcPct val="80000"/>
              </a:lnSpc>
              <a:spcAft>
                <a:spcPts val="0"/>
              </a:spcAft>
              <a:buFontTx/>
              <a:buNone/>
              <a:defRPr/>
            </a:pPr>
            <a:r>
              <a:rPr lang="en-US" sz="2800" dirty="0"/>
              <a:t>Which areas of Earth receive more heat?</a:t>
            </a:r>
          </a:p>
          <a:p>
            <a:pPr eaLnBrk="1" fontAlgn="auto" hangingPunct="1">
              <a:lnSpc>
                <a:spcPct val="80000"/>
              </a:lnSpc>
              <a:spcAft>
                <a:spcPts val="0"/>
              </a:spcAft>
              <a:buFontTx/>
              <a:buNone/>
              <a:defRPr/>
            </a:pPr>
            <a:r>
              <a:rPr lang="en-US" sz="2800" dirty="0"/>
              <a:t>Why:</a:t>
            </a:r>
          </a:p>
          <a:p>
            <a:pPr eaLnBrk="1" fontAlgn="auto" hangingPunct="1">
              <a:lnSpc>
                <a:spcPct val="80000"/>
              </a:lnSpc>
              <a:spcAft>
                <a:spcPts val="0"/>
              </a:spcAft>
              <a:buFontTx/>
              <a:buNone/>
              <a:defRPr/>
            </a:pPr>
            <a:endParaRPr lang="en-US" sz="2800" dirty="0"/>
          </a:p>
          <a:p>
            <a:pPr eaLnBrk="1" fontAlgn="auto" hangingPunct="1">
              <a:lnSpc>
                <a:spcPct val="80000"/>
              </a:lnSpc>
              <a:spcAft>
                <a:spcPts val="0"/>
              </a:spcAft>
              <a:buFontTx/>
              <a:buNone/>
              <a:defRPr/>
            </a:pPr>
            <a:r>
              <a:rPr lang="en-US" sz="2800" dirty="0"/>
              <a:t>1.  Sun's rays are more perpendicular to the Earth and the cross-sectional area of Sun's rays striking the earth's surface is smaller at the equator. Therefore, the heating per square area is greater at the equator than at the poles. </a:t>
            </a:r>
          </a:p>
          <a:p>
            <a:pPr eaLnBrk="1" fontAlgn="auto" hangingPunct="1">
              <a:lnSpc>
                <a:spcPct val="80000"/>
              </a:lnSpc>
              <a:spcAft>
                <a:spcPts val="0"/>
              </a:spcAft>
              <a:defRPr/>
            </a:pPr>
            <a:endParaRPr lang="en-US" sz="2800" dirty="0"/>
          </a:p>
          <a:p>
            <a:pPr eaLnBrk="1" fontAlgn="auto" hangingPunct="1">
              <a:lnSpc>
                <a:spcPct val="80000"/>
              </a:lnSpc>
              <a:spcAft>
                <a:spcPts val="0"/>
              </a:spcAft>
              <a:buFontTx/>
              <a:buNone/>
              <a:defRPr/>
            </a:pPr>
            <a:r>
              <a:rPr lang="en-US" sz="2800" dirty="0"/>
              <a:t>  </a:t>
            </a:r>
          </a:p>
          <a:p>
            <a:pPr eaLnBrk="1" fontAlgn="auto" hangingPunct="1">
              <a:lnSpc>
                <a:spcPct val="80000"/>
              </a:lnSpc>
              <a:spcAft>
                <a:spcPts val="0"/>
              </a:spcAft>
              <a:buFontTx/>
              <a:buNone/>
              <a:defRPr/>
            </a:pPr>
            <a:r>
              <a:rPr lang="en-US" sz="2800" dirty="0"/>
              <a:t>2. The thickness of the atmosphere that the Sun's rays must past through is greater at the poles than at the equator. Therefore, more of the radiation is lost at the poles than at the equator. </a:t>
            </a:r>
          </a:p>
          <a:p>
            <a:pPr eaLnBrk="1" fontAlgn="auto" hangingPunct="1">
              <a:lnSpc>
                <a:spcPct val="80000"/>
              </a:lnSpc>
              <a:spcAft>
                <a:spcPts val="0"/>
              </a:spcAft>
              <a:defRPr/>
            </a:pPr>
            <a:endParaRPr lang="en-US" sz="2400" dirty="0"/>
          </a:p>
          <a:p>
            <a:pPr eaLnBrk="1" fontAlgn="auto" hangingPunct="1">
              <a:lnSpc>
                <a:spcPct val="80000"/>
              </a:lnSpc>
              <a:spcAft>
                <a:spcPts val="0"/>
              </a:spcAft>
              <a:buFontTx/>
              <a:buNone/>
              <a:defRPr/>
            </a:pPr>
            <a:endParaRPr lang="en-US" sz="1800" dirty="0"/>
          </a:p>
        </p:txBody>
      </p:sp>
      <p:sp>
        <p:nvSpPr>
          <p:cNvPr id="4101" name="Text Box 5"/>
          <p:cNvSpPr txBox="1">
            <a:spLocks noChangeArrowheads="1"/>
          </p:cNvSpPr>
          <p:nvPr/>
        </p:nvSpPr>
        <p:spPr bwMode="auto">
          <a:xfrm>
            <a:off x="5638800" y="1981200"/>
            <a:ext cx="3200400" cy="641350"/>
          </a:xfrm>
          <a:prstGeom prst="rect">
            <a:avLst/>
          </a:prstGeom>
          <a:solidFill>
            <a:srgbClr val="FCA81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latin typeface="Arial" panose="020B0604020202020204" pitchFamily="34" charset="0"/>
              </a:rPr>
              <a:t>Equator gets more heat than the poles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linds(horizontal)">
                                      <p:cBhvr>
                                        <p:cTn id="17" dur="500"/>
                                        <p:tgtEl>
                                          <p:spTgt spid="4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2" dur="500"/>
                                        <p:tgtEl>
                                          <p:spTgt spid="4099">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5" dur="500"/>
                                        <p:tgtEl>
                                          <p:spTgt spid="4099">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099">
                                            <p:txEl>
                                              <p:pRg st="8" end="8"/>
                                            </p:txEl>
                                          </p:spTgt>
                                        </p:tgtEl>
                                        <p:attrNameLst>
                                          <p:attrName>style.visibility</p:attrName>
                                        </p:attrNameLst>
                                      </p:cBhvr>
                                      <p:to>
                                        <p:strVal val="visible"/>
                                      </p:to>
                                    </p:set>
                                    <p:animEffect transition="in" filter="blinds(horizontal)">
                                      <p:cBhvr>
                                        <p:cTn id="28"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sp>
        <p:nvSpPr>
          <p:cNvPr id="31747" name="Rectangle 3"/>
          <p:cNvSpPr>
            <a:spLocks noGrp="1" noChangeArrowheads="1"/>
          </p:cNvSpPr>
          <p:nvPr>
            <p:ph type="body" idx="1"/>
          </p:nvPr>
        </p:nvSpPr>
        <p:spPr/>
        <p:txBody>
          <a:bodyPr/>
          <a:lstStyle/>
          <a:p>
            <a:pPr eaLnBrk="1" hangingPunct="1"/>
            <a:endParaRPr lang="en-US" altLang="en-US" smtClean="0"/>
          </a:p>
        </p:txBody>
      </p:sp>
      <p:pic>
        <p:nvPicPr>
          <p:cNvPr id="31748" name="Picture 7" descr="sol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46577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8"/>
          <p:cNvSpPr txBox="1">
            <a:spLocks noChangeArrowheads="1"/>
          </p:cNvSpPr>
          <p:nvPr/>
        </p:nvSpPr>
        <p:spPr bwMode="auto">
          <a:xfrm>
            <a:off x="1600200" y="5334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Arial" panose="020B0604020202020204" pitchFamily="34" charset="0"/>
              </a:rPr>
              <a:t>More atmosphere to get through</a:t>
            </a:r>
          </a:p>
        </p:txBody>
      </p:sp>
      <p:sp>
        <p:nvSpPr>
          <p:cNvPr id="31750" name="Line 9"/>
          <p:cNvSpPr>
            <a:spLocks noChangeShapeType="1"/>
          </p:cNvSpPr>
          <p:nvPr/>
        </p:nvSpPr>
        <p:spPr bwMode="auto">
          <a:xfrm flipH="1">
            <a:off x="2133600" y="1371600"/>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1751" name="Text Box 10"/>
          <p:cNvSpPr txBox="1">
            <a:spLocks noChangeArrowheads="1"/>
          </p:cNvSpPr>
          <p:nvPr/>
        </p:nvSpPr>
        <p:spPr bwMode="auto">
          <a:xfrm>
            <a:off x="5943600" y="4114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Arial" panose="020B0604020202020204" pitchFamily="34" charset="0"/>
              </a:rPr>
              <a:t>More insolation here at the equator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At the Equator</a:t>
            </a:r>
            <a:br>
              <a:rPr lang="en-US"/>
            </a:br>
            <a:endParaRPr lang="en-US"/>
          </a:p>
        </p:txBody>
      </p:sp>
      <p:sp>
        <p:nvSpPr>
          <p:cNvPr id="6147" name="Rectangle 3"/>
          <p:cNvSpPr>
            <a:spLocks noGrp="1" noChangeArrowheads="1"/>
          </p:cNvSpPr>
          <p:nvPr>
            <p:ph type="body" idx="1"/>
          </p:nvPr>
        </p:nvSpPr>
        <p:spPr>
          <a:xfrm>
            <a:off x="381000" y="838200"/>
            <a:ext cx="8229600" cy="5562600"/>
          </a:xfrm>
        </p:spPr>
        <p:txBody>
          <a:bodyPr/>
          <a:lstStyle/>
          <a:p>
            <a:pPr algn="ctr" eaLnBrk="1" hangingPunct="1">
              <a:lnSpc>
                <a:spcPct val="80000"/>
              </a:lnSpc>
              <a:buFontTx/>
              <a:buNone/>
            </a:pPr>
            <a:r>
              <a:rPr lang="en-US" altLang="en-US" sz="2000" smtClean="0"/>
              <a:t>Atmosphere is heated </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Air becomes less dense and rises </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Rising air creates low pressure at the equator </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Air cools as it rises</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Water vapor condenses as the air cools with increasing altitude (rains) </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Creates high rainfall over equator </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As air mass cools it increases in density and descends back to the surface creating high pressure </a:t>
            </a:r>
          </a:p>
          <a:p>
            <a:pPr algn="ctr" eaLnBrk="1" hangingPunct="1">
              <a:lnSpc>
                <a:spcPct val="80000"/>
              </a:lnSpc>
              <a:buFontTx/>
              <a:buNone/>
            </a:pPr>
            <a:endParaRPr lang="en-US" altLang="en-US" sz="2000" smtClean="0"/>
          </a:p>
          <a:p>
            <a:pPr algn="ctr" eaLnBrk="1" hangingPunct="1">
              <a:lnSpc>
                <a:spcPct val="80000"/>
              </a:lnSpc>
              <a:buFontTx/>
              <a:buNone/>
            </a:pPr>
            <a:r>
              <a:rPr lang="en-US" altLang="en-US" sz="2000" smtClean="0"/>
              <a:t>This circulation is called the </a:t>
            </a:r>
            <a:r>
              <a:rPr lang="en-US" altLang="en-US" sz="2000" smtClean="0">
                <a:solidFill>
                  <a:srgbClr val="FF6699"/>
                </a:solidFill>
              </a:rPr>
              <a:t>Hadley Cell</a:t>
            </a:r>
          </a:p>
          <a:p>
            <a:pPr eaLnBrk="1" hangingPunct="1">
              <a:lnSpc>
                <a:spcPct val="80000"/>
              </a:lnSpc>
            </a:pPr>
            <a:endParaRPr lang="en-US" altLang="en-US" sz="2000" smtClean="0"/>
          </a:p>
        </p:txBody>
      </p:sp>
      <p:sp>
        <p:nvSpPr>
          <p:cNvPr id="6148" name="Line 4"/>
          <p:cNvSpPr>
            <a:spLocks noChangeShapeType="1"/>
          </p:cNvSpPr>
          <p:nvPr/>
        </p:nvSpPr>
        <p:spPr bwMode="auto">
          <a:xfrm>
            <a:off x="3810000" y="1143000"/>
            <a:ext cx="1295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9" name="Line 5"/>
          <p:cNvSpPr>
            <a:spLocks noChangeShapeType="1"/>
          </p:cNvSpPr>
          <p:nvPr/>
        </p:nvSpPr>
        <p:spPr bwMode="auto">
          <a:xfrm flipH="1">
            <a:off x="3962400" y="1828800"/>
            <a:ext cx="1371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0" name="Line 6"/>
          <p:cNvSpPr>
            <a:spLocks noChangeShapeType="1"/>
          </p:cNvSpPr>
          <p:nvPr/>
        </p:nvSpPr>
        <p:spPr bwMode="auto">
          <a:xfrm>
            <a:off x="3733800" y="2362200"/>
            <a:ext cx="8382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1" name="Line 7"/>
          <p:cNvSpPr>
            <a:spLocks noChangeShapeType="1"/>
          </p:cNvSpPr>
          <p:nvPr/>
        </p:nvSpPr>
        <p:spPr bwMode="auto">
          <a:xfrm flipH="1">
            <a:off x="4419600" y="2971800"/>
            <a:ext cx="6096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2" name="Line 8"/>
          <p:cNvSpPr>
            <a:spLocks noChangeShapeType="1"/>
          </p:cNvSpPr>
          <p:nvPr/>
        </p:nvSpPr>
        <p:spPr bwMode="auto">
          <a:xfrm>
            <a:off x="3581400" y="3581400"/>
            <a:ext cx="7620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3" name="Line 9"/>
          <p:cNvSpPr>
            <a:spLocks noChangeShapeType="1"/>
          </p:cNvSpPr>
          <p:nvPr/>
        </p:nvSpPr>
        <p:spPr bwMode="auto">
          <a:xfrm flipH="1">
            <a:off x="4724400" y="4267200"/>
            <a:ext cx="914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4" name="Line 10"/>
          <p:cNvSpPr>
            <a:spLocks noChangeShapeType="1"/>
          </p:cNvSpPr>
          <p:nvPr/>
        </p:nvSpPr>
        <p:spPr bwMode="auto">
          <a:xfrm>
            <a:off x="3276600" y="5105400"/>
            <a:ext cx="10668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additive="base">
                                        <p:cTn id="21" dur="500" fill="hold"/>
                                        <p:tgtEl>
                                          <p:spTgt spid="6149"/>
                                        </p:tgtEl>
                                        <p:attrNameLst>
                                          <p:attrName>ppt_x</p:attrName>
                                        </p:attrNameLst>
                                      </p:cBhvr>
                                      <p:tavLst>
                                        <p:tav tm="0">
                                          <p:val>
                                            <p:strVal val="#ppt_x"/>
                                          </p:val>
                                        </p:tav>
                                        <p:tav tm="100000">
                                          <p:val>
                                            <p:strVal val="#ppt_x"/>
                                          </p:val>
                                        </p:tav>
                                      </p:tavLst>
                                    </p:anim>
                                    <p:anim calcmode="lin" valueType="num">
                                      <p:cBhvr additive="base">
                                        <p:cTn id="22"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 calcmode="lin" valueType="num">
                                      <p:cBhvr additive="base">
                                        <p:cTn id="27"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additive="base">
                                        <p:cTn id="31" dur="500" fill="hold"/>
                                        <p:tgtEl>
                                          <p:spTgt spid="6150"/>
                                        </p:tgtEl>
                                        <p:attrNameLst>
                                          <p:attrName>ppt_x</p:attrName>
                                        </p:attrNameLst>
                                      </p:cBhvr>
                                      <p:tavLst>
                                        <p:tav tm="0">
                                          <p:val>
                                            <p:strVal val="#ppt_x"/>
                                          </p:val>
                                        </p:tav>
                                        <p:tav tm="100000">
                                          <p:val>
                                            <p:strVal val="#ppt_x"/>
                                          </p:val>
                                        </p:tav>
                                      </p:tavLst>
                                    </p:anim>
                                    <p:anim calcmode="lin" valueType="num">
                                      <p:cBhvr additive="base">
                                        <p:cTn id="32"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51"/>
                                        </p:tgtEl>
                                        <p:attrNameLst>
                                          <p:attrName>style.visibility</p:attrName>
                                        </p:attrNameLst>
                                      </p:cBhvr>
                                      <p:to>
                                        <p:strVal val="visible"/>
                                      </p:to>
                                    </p:set>
                                    <p:anim calcmode="lin" valueType="num">
                                      <p:cBhvr additive="base">
                                        <p:cTn id="41" dur="500" fill="hold"/>
                                        <p:tgtEl>
                                          <p:spTgt spid="6151"/>
                                        </p:tgtEl>
                                        <p:attrNameLst>
                                          <p:attrName>ppt_x</p:attrName>
                                        </p:attrNameLst>
                                      </p:cBhvr>
                                      <p:tavLst>
                                        <p:tav tm="0">
                                          <p:val>
                                            <p:strVal val="#ppt_x"/>
                                          </p:val>
                                        </p:tav>
                                        <p:tav tm="100000">
                                          <p:val>
                                            <p:strVal val="#ppt_x"/>
                                          </p:val>
                                        </p:tav>
                                      </p:tavLst>
                                    </p:anim>
                                    <p:anim calcmode="lin" valueType="num">
                                      <p:cBhvr additive="base">
                                        <p:cTn id="42"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 calcmode="lin" valueType="num">
                                      <p:cBhvr additive="base">
                                        <p:cTn id="47"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7">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52"/>
                                        </p:tgtEl>
                                        <p:attrNameLst>
                                          <p:attrName>style.visibility</p:attrName>
                                        </p:attrNameLst>
                                      </p:cBhvr>
                                      <p:to>
                                        <p:strVal val="visible"/>
                                      </p:to>
                                    </p:set>
                                    <p:anim calcmode="lin" valueType="num">
                                      <p:cBhvr additive="base">
                                        <p:cTn id="51" dur="500" fill="hold"/>
                                        <p:tgtEl>
                                          <p:spTgt spid="6152"/>
                                        </p:tgtEl>
                                        <p:attrNameLst>
                                          <p:attrName>ppt_x</p:attrName>
                                        </p:attrNameLst>
                                      </p:cBhvr>
                                      <p:tavLst>
                                        <p:tav tm="0">
                                          <p:val>
                                            <p:strVal val="#ppt_x"/>
                                          </p:val>
                                        </p:tav>
                                        <p:tav tm="100000">
                                          <p:val>
                                            <p:strVal val="#ppt_x"/>
                                          </p:val>
                                        </p:tav>
                                      </p:tavLst>
                                    </p:anim>
                                    <p:anim calcmode="lin" valueType="num">
                                      <p:cBhvr additive="base">
                                        <p:cTn id="52"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147">
                                            <p:txEl>
                                              <p:pRg st="10" end="10"/>
                                            </p:txEl>
                                          </p:spTgt>
                                        </p:tgtEl>
                                        <p:attrNameLst>
                                          <p:attrName>style.visibility</p:attrName>
                                        </p:attrNameLst>
                                      </p:cBhvr>
                                      <p:to>
                                        <p:strVal val="visible"/>
                                      </p:to>
                                    </p:set>
                                    <p:anim calcmode="lin" valueType="num">
                                      <p:cBhvr additive="base">
                                        <p:cTn id="57" dur="5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147">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153"/>
                                        </p:tgtEl>
                                        <p:attrNameLst>
                                          <p:attrName>style.visibility</p:attrName>
                                        </p:attrNameLst>
                                      </p:cBhvr>
                                      <p:to>
                                        <p:strVal val="visible"/>
                                      </p:to>
                                    </p:set>
                                    <p:anim calcmode="lin" valueType="num">
                                      <p:cBhvr additive="base">
                                        <p:cTn id="61" dur="500" fill="hold"/>
                                        <p:tgtEl>
                                          <p:spTgt spid="6153"/>
                                        </p:tgtEl>
                                        <p:attrNameLst>
                                          <p:attrName>ppt_x</p:attrName>
                                        </p:attrNameLst>
                                      </p:cBhvr>
                                      <p:tavLst>
                                        <p:tav tm="0">
                                          <p:val>
                                            <p:strVal val="#ppt_x"/>
                                          </p:val>
                                        </p:tav>
                                        <p:tav tm="100000">
                                          <p:val>
                                            <p:strVal val="#ppt_x"/>
                                          </p:val>
                                        </p:tav>
                                      </p:tavLst>
                                    </p:anim>
                                    <p:anim calcmode="lin" valueType="num">
                                      <p:cBhvr additive="base">
                                        <p:cTn id="62"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147">
                                            <p:txEl>
                                              <p:pRg st="12" end="12"/>
                                            </p:txEl>
                                          </p:spTgt>
                                        </p:tgtEl>
                                        <p:attrNameLst>
                                          <p:attrName>style.visibility</p:attrName>
                                        </p:attrNameLst>
                                      </p:cBhvr>
                                      <p:to>
                                        <p:strVal val="visible"/>
                                      </p:to>
                                    </p:set>
                                    <p:anim calcmode="lin" valueType="num">
                                      <p:cBhvr additive="base">
                                        <p:cTn id="67" dur="500" fill="hold"/>
                                        <p:tgtEl>
                                          <p:spTgt spid="614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7">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additive="base">
                                        <p:cTn id="71" dur="500" fill="hold"/>
                                        <p:tgtEl>
                                          <p:spTgt spid="6154"/>
                                        </p:tgtEl>
                                        <p:attrNameLst>
                                          <p:attrName>ppt_x</p:attrName>
                                        </p:attrNameLst>
                                      </p:cBhvr>
                                      <p:tavLst>
                                        <p:tav tm="0">
                                          <p:val>
                                            <p:strVal val="#ppt_x"/>
                                          </p:val>
                                        </p:tav>
                                        <p:tav tm="100000">
                                          <p:val>
                                            <p:strVal val="#ppt_x"/>
                                          </p:val>
                                        </p:tav>
                                      </p:tavLst>
                                    </p:anim>
                                    <p:anim calcmode="lin" valueType="num">
                                      <p:cBhvr additive="base">
                                        <p:cTn id="72"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6147">
                                            <p:txEl>
                                              <p:pRg st="14" end="14"/>
                                            </p:txEl>
                                          </p:spTgt>
                                        </p:tgtEl>
                                        <p:attrNameLst>
                                          <p:attrName>style.visibility</p:attrName>
                                        </p:attrNameLst>
                                      </p:cBhvr>
                                      <p:to>
                                        <p:strVal val="visible"/>
                                      </p:to>
                                    </p:set>
                                    <p:anim calcmode="lin" valueType="num">
                                      <p:cBhvr additive="base">
                                        <p:cTn id="77" dur="500" fill="hold"/>
                                        <p:tgtEl>
                                          <p:spTgt spid="6147">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14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1" grpId="0" animBg="1"/>
      <p:bldP spid="6152" grpId="0" animBg="1"/>
      <p:bldP spid="6153" grpId="0" animBg="1"/>
      <p:bldP spid="61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p:txBody>
          <a:bodyPr rtlCol="0">
            <a:normAutofit fontScale="90000"/>
          </a:bodyPr>
          <a:lstStyle/>
          <a:p>
            <a:pPr eaLnBrk="1" fontAlgn="auto" hangingPunct="1">
              <a:spcAft>
                <a:spcPts val="0"/>
              </a:spcAft>
              <a:defRPr/>
            </a:pPr>
            <a:r>
              <a:rPr lang="en-US"/>
              <a:t>If the earth didn’t rotate we would have one cell……….</a:t>
            </a:r>
          </a:p>
        </p:txBody>
      </p:sp>
      <p:pic>
        <p:nvPicPr>
          <p:cNvPr id="35843" name="Picture 5" descr="simpatmcell_l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81200"/>
            <a:ext cx="3829050" cy="4525963"/>
          </a:xfrm>
        </p:spPr>
      </p:pic>
      <p:sp>
        <p:nvSpPr>
          <p:cNvPr id="9225" name="Text Box 9"/>
          <p:cNvSpPr txBox="1">
            <a:spLocks noChangeArrowheads="1"/>
          </p:cNvSpPr>
          <p:nvPr/>
        </p:nvSpPr>
        <p:spPr bwMode="auto">
          <a:xfrm>
            <a:off x="4495800" y="4038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Arial" panose="020B0604020202020204" pitchFamily="34" charset="0"/>
              </a:rPr>
              <a:t>Air rises at equator – rain falls</a:t>
            </a:r>
          </a:p>
        </p:txBody>
      </p:sp>
      <p:sp>
        <p:nvSpPr>
          <p:cNvPr id="9226" name="Text Box 10"/>
          <p:cNvSpPr txBox="1">
            <a:spLocks noChangeArrowheads="1"/>
          </p:cNvSpPr>
          <p:nvPr/>
        </p:nvSpPr>
        <p:spPr bwMode="auto">
          <a:xfrm>
            <a:off x="4953000" y="21336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Arial" panose="020B0604020202020204" pitchFamily="34" charset="0"/>
              </a:rPr>
              <a:t>Air sinks at the Poles as it is cold and dense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Effect transition="in" filter="blinds(horizontal)">
                                      <p:cBhvr>
                                        <p:cTn id="7" dur="500"/>
                                        <p:tgtEl>
                                          <p:spTgt spid="92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blinds(horizontal)">
                                      <p:cBhvr>
                                        <p:cTn id="12" dur="500"/>
                                        <p:tgtEl>
                                          <p:spTgt spid="9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Corriolis force</a:t>
            </a:r>
          </a:p>
        </p:txBody>
      </p:sp>
      <p:sp>
        <p:nvSpPr>
          <p:cNvPr id="37891" name="Rectangle 3"/>
          <p:cNvSpPr>
            <a:spLocks noGrp="1" noChangeArrowheads="1"/>
          </p:cNvSpPr>
          <p:nvPr>
            <p:ph type="body" idx="1"/>
          </p:nvPr>
        </p:nvSpPr>
        <p:spPr/>
        <p:txBody>
          <a:bodyPr/>
          <a:lstStyle/>
          <a:p>
            <a:pPr eaLnBrk="1" hangingPunct="1">
              <a:buFontTx/>
              <a:buNone/>
            </a:pPr>
            <a:endParaRPr lang="en-US" altLang="en-US" smtClean="0"/>
          </a:p>
        </p:txBody>
      </p:sp>
      <p:pic>
        <p:nvPicPr>
          <p:cNvPr id="37892" name="Picture 5" descr="cr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700722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6"/>
          <p:cNvSpPr txBox="1">
            <a:spLocks noChangeArrowheads="1"/>
          </p:cNvSpPr>
          <p:nvPr/>
        </p:nvSpPr>
        <p:spPr bwMode="auto">
          <a:xfrm>
            <a:off x="7086600" y="228600"/>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Deflects the winds as they blow from high to low pressure.</a:t>
            </a:r>
          </a:p>
        </p:txBody>
      </p:sp>
      <p:sp>
        <p:nvSpPr>
          <p:cNvPr id="37894" name="Text Box 7"/>
          <p:cNvSpPr txBox="1">
            <a:spLocks noChangeArrowheads="1"/>
          </p:cNvSpPr>
          <p:nvPr/>
        </p:nvSpPr>
        <p:spPr bwMode="auto">
          <a:xfrm>
            <a:off x="7772400" y="5715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TEST!!!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Describe a Pattern: 5 steps</a:t>
            </a:r>
            <a:r>
              <a:rPr lang="en-CA" dirty="0"/>
              <a:t/>
            </a:r>
            <a:br>
              <a:rPr lang="en-CA" dirty="0"/>
            </a:br>
            <a:r>
              <a:rPr lang="en-CA" dirty="0" smtClean="0">
                <a:solidFill>
                  <a:srgbClr val="FF0000"/>
                </a:solidFill>
              </a:rPr>
              <a:t>BHFAL </a:t>
            </a:r>
            <a:r>
              <a:rPr lang="en-CA" dirty="0">
                <a:solidFill>
                  <a:srgbClr val="FF0000"/>
                </a:solidFill>
              </a:rPr>
              <a:t> </a:t>
            </a:r>
            <a:r>
              <a:rPr lang="en-CA" dirty="0" smtClean="0">
                <a:solidFill>
                  <a:srgbClr val="FF0000"/>
                </a:solidFill>
              </a:rPr>
              <a:t>it!!</a:t>
            </a:r>
            <a:endParaRPr lang="en-CA" dirty="0"/>
          </a:p>
        </p:txBody>
      </p:sp>
      <p:sp>
        <p:nvSpPr>
          <p:cNvPr id="4" name="Content Placeholder 3"/>
          <p:cNvSpPr txBox="1">
            <a:spLocks noGrp="1"/>
          </p:cNvSpPr>
          <p:nvPr>
            <p:ph idx="1"/>
          </p:nvPr>
        </p:nvSpPr>
        <p:spPr>
          <a:xfrm>
            <a:off x="762000" y="1600200"/>
            <a:ext cx="8229600" cy="4130361"/>
          </a:xfrm>
          <a:prstGeom prst="rect">
            <a:avLst/>
          </a:prstGeom>
          <a:noFill/>
        </p:spPr>
        <p:txBody>
          <a:bodyPr>
            <a:spAutoFit/>
          </a:bodyPr>
          <a:lstStyle/>
          <a:p>
            <a:pPr marL="0" indent="0" eaLnBrk="1" hangingPunct="1">
              <a:buNone/>
              <a:defRPr/>
            </a:pPr>
            <a:endParaRPr lang="en-US" dirty="0">
              <a:latin typeface="Arial" charset="0"/>
            </a:endParaRPr>
          </a:p>
          <a:p>
            <a:pPr marL="342900" indent="-342900" eaLnBrk="1" hangingPunct="1">
              <a:buFontTx/>
              <a:buAutoNum type="arabicPeriod"/>
              <a:defRPr/>
            </a:pPr>
            <a:r>
              <a:rPr lang="en-US" dirty="0">
                <a:solidFill>
                  <a:srgbClr val="FF0000"/>
                </a:solidFill>
                <a:latin typeface="Arial" charset="0"/>
              </a:rPr>
              <a:t>B</a:t>
            </a:r>
            <a:r>
              <a:rPr lang="en-US" dirty="0">
                <a:latin typeface="Arial" charset="0"/>
              </a:rPr>
              <a:t>ig ideas</a:t>
            </a:r>
          </a:p>
          <a:p>
            <a:pPr marL="342900" indent="-342900" eaLnBrk="1" hangingPunct="1">
              <a:buFontTx/>
              <a:buAutoNum type="arabicPeriod"/>
              <a:defRPr/>
            </a:pPr>
            <a:r>
              <a:rPr lang="en-US" dirty="0" smtClean="0">
                <a:solidFill>
                  <a:srgbClr val="FF0000"/>
                </a:solidFill>
                <a:latin typeface="Arial" charset="0"/>
              </a:rPr>
              <a:t>H</a:t>
            </a:r>
            <a:r>
              <a:rPr lang="en-US" dirty="0" smtClean="0">
                <a:latin typeface="Arial" charset="0"/>
              </a:rPr>
              <a:t>ighest </a:t>
            </a:r>
            <a:r>
              <a:rPr lang="en-US" dirty="0">
                <a:latin typeface="Arial" charset="0"/>
              </a:rPr>
              <a:t>and lowest</a:t>
            </a:r>
          </a:p>
          <a:p>
            <a:pPr marL="342900" indent="-342900" eaLnBrk="1" hangingPunct="1">
              <a:buFontTx/>
              <a:buAutoNum type="arabicPeriod"/>
              <a:defRPr/>
            </a:pPr>
            <a:r>
              <a:rPr lang="en-US" dirty="0">
                <a:solidFill>
                  <a:srgbClr val="FF0000"/>
                </a:solidFill>
                <a:latin typeface="Arial" charset="0"/>
              </a:rPr>
              <a:t>F</a:t>
            </a:r>
            <a:r>
              <a:rPr lang="en-US" dirty="0">
                <a:latin typeface="Arial" charset="0"/>
              </a:rPr>
              <a:t>igures and places</a:t>
            </a:r>
          </a:p>
          <a:p>
            <a:pPr marL="342900" indent="-342900" eaLnBrk="1" hangingPunct="1">
              <a:buFontTx/>
              <a:buAutoNum type="arabicPeriod"/>
              <a:defRPr/>
            </a:pPr>
            <a:r>
              <a:rPr lang="en-US" dirty="0" smtClean="0">
                <a:solidFill>
                  <a:srgbClr val="FF0000"/>
                </a:solidFill>
                <a:latin typeface="Arial" charset="0"/>
              </a:rPr>
              <a:t>A</a:t>
            </a:r>
            <a:r>
              <a:rPr lang="en-US" dirty="0" smtClean="0">
                <a:latin typeface="Arial" charset="0"/>
              </a:rPr>
              <a:t>nomalies</a:t>
            </a:r>
          </a:p>
          <a:p>
            <a:pPr eaLnBrk="1" hangingPunct="1">
              <a:buFontTx/>
              <a:buAutoNum type="arabicPeriod"/>
              <a:defRPr/>
            </a:pPr>
            <a:r>
              <a:rPr lang="en-US" dirty="0">
                <a:solidFill>
                  <a:srgbClr val="FF0000"/>
                </a:solidFill>
                <a:latin typeface="Arial" charset="0"/>
              </a:rPr>
              <a:t>L</a:t>
            </a:r>
            <a:r>
              <a:rPr lang="en-US" dirty="0">
                <a:latin typeface="Arial" charset="0"/>
              </a:rPr>
              <a:t>inks</a:t>
            </a:r>
          </a:p>
          <a:p>
            <a:pPr marL="0" indent="0" eaLnBrk="1" hangingPunct="1">
              <a:buNone/>
              <a:defRPr/>
            </a:pPr>
            <a:endParaRPr lang="en-US" dirty="0">
              <a:latin typeface="Arial" charset="0"/>
            </a:endParaRPr>
          </a:p>
        </p:txBody>
      </p:sp>
    </p:spTree>
    <p:extLst>
      <p:ext uri="{BB962C8B-B14F-4D97-AF65-F5344CB8AC3E}">
        <p14:creationId xmlns:p14="http://schemas.microsoft.com/office/powerpoint/2010/main" val="126580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8938" y="152400"/>
            <a:ext cx="8229600" cy="944563"/>
          </a:xfrm>
        </p:spPr>
        <p:txBody>
          <a:bodyPr/>
          <a:lstStyle/>
          <a:p>
            <a:pPr eaLnBrk="1" hangingPunct="1"/>
            <a:r>
              <a:rPr lang="en-US" altLang="en-US" sz="3000" dirty="0"/>
              <a:t>H</a:t>
            </a:r>
            <a:r>
              <a:rPr lang="en-US" altLang="en-US" sz="3000" dirty="0" smtClean="0"/>
              <a:t>orizontal </a:t>
            </a:r>
            <a:r>
              <a:rPr lang="en-US" altLang="en-US" sz="3000" dirty="0"/>
              <a:t>V</a:t>
            </a:r>
            <a:r>
              <a:rPr lang="en-US" altLang="en-US" sz="3000" dirty="0" smtClean="0"/>
              <a:t>ariations </a:t>
            </a:r>
            <a:r>
              <a:rPr lang="en-US" altLang="en-US" sz="3000" dirty="0" smtClean="0"/>
              <a:t>in sea surface temperature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8881"/>
            <a:ext cx="7924800" cy="42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152400" y="5312937"/>
            <a:ext cx="8686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Sea surface temperature is highest along the equator and decreases closer to the poles.  The temperature decreases with latitude.  Along the equator temperature is high at 27 degrees C whereas at the Poles it is low at around 5 degrees C.  An anomaly is the South West coast of Africa which is colder at 15 degrees C than the surrounding ocean at 20 degrees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228600"/>
            <a:ext cx="9067800" cy="1143000"/>
          </a:xfrm>
        </p:spPr>
        <p:txBody>
          <a:bodyPr/>
          <a:lstStyle/>
          <a:p>
            <a:pPr eaLnBrk="1" hangingPunct="1"/>
            <a:r>
              <a:rPr lang="en-US" altLang="en-US" smtClean="0"/>
              <a:t>Vertical variations in sea temperatures</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98500"/>
            <a:ext cx="51054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5715000" y="838200"/>
            <a:ext cx="320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smtClean="0"/>
              <a:t>Mixed Layer – </a:t>
            </a:r>
          </a:p>
          <a:p>
            <a:pPr eaLnBrk="1" hangingPunct="1">
              <a:spcBef>
                <a:spcPct val="0"/>
              </a:spcBef>
              <a:buFontTx/>
              <a:buNone/>
            </a:pPr>
            <a:r>
              <a:rPr lang="en-US" altLang="en-US" sz="2400" dirty="0" smtClean="0"/>
              <a:t>Surface </a:t>
            </a:r>
            <a:r>
              <a:rPr lang="en-US" altLang="en-US" sz="2400" dirty="0"/>
              <a:t>temperatures vary with latitude</a:t>
            </a:r>
          </a:p>
        </p:txBody>
      </p:sp>
      <p:sp>
        <p:nvSpPr>
          <p:cNvPr id="20485" name="TextBox 5"/>
          <p:cNvSpPr txBox="1">
            <a:spLocks noChangeArrowheads="1"/>
          </p:cNvSpPr>
          <p:nvPr/>
        </p:nvSpPr>
        <p:spPr bwMode="auto">
          <a:xfrm>
            <a:off x="5753100" y="2176898"/>
            <a:ext cx="320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t>Thermocline</a:t>
            </a:r>
            <a:r>
              <a:rPr lang="en-US" altLang="en-US" sz="2400" dirty="0"/>
              <a:t> </a:t>
            </a:r>
            <a:r>
              <a:rPr lang="en-US" altLang="en-US" sz="2400" dirty="0" smtClean="0"/>
              <a:t>– temperature changes rapidly with depth “transition layer” between surface and deep sea</a:t>
            </a:r>
            <a:endParaRPr lang="en-US" altLang="en-US" sz="2400" dirty="0"/>
          </a:p>
        </p:txBody>
      </p:sp>
      <p:sp>
        <p:nvSpPr>
          <p:cNvPr id="20486" name="TextBox 6"/>
          <p:cNvSpPr txBox="1">
            <a:spLocks noChangeArrowheads="1"/>
          </p:cNvSpPr>
          <p:nvPr/>
        </p:nvSpPr>
        <p:spPr bwMode="auto">
          <a:xfrm>
            <a:off x="5715000" y="4631552"/>
            <a:ext cx="3048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smtClean="0"/>
              <a:t>Deep Water – </a:t>
            </a:r>
          </a:p>
          <a:p>
            <a:pPr eaLnBrk="1" hangingPunct="1">
              <a:spcBef>
                <a:spcPct val="0"/>
              </a:spcBef>
              <a:buFontTx/>
              <a:buNone/>
            </a:pPr>
            <a:r>
              <a:rPr lang="en-US" altLang="en-US" sz="2400" dirty="0" smtClean="0"/>
              <a:t>All </a:t>
            </a:r>
            <a:r>
              <a:rPr lang="en-US" altLang="en-US" sz="2400" dirty="0"/>
              <a:t>oceans reach </a:t>
            </a:r>
            <a:r>
              <a:rPr lang="en-US" altLang="en-US" sz="2400" b="1" dirty="0"/>
              <a:t>uniform temperature of 2 degrees</a:t>
            </a:r>
            <a:r>
              <a:rPr lang="en-US" altLang="en-US" sz="2400" dirty="0"/>
              <a:t> in the deep sea</a:t>
            </a:r>
          </a:p>
        </p:txBody>
      </p:sp>
      <p:cxnSp>
        <p:nvCxnSpPr>
          <p:cNvPr id="9" name="Straight Arrow Connector 8"/>
          <p:cNvCxnSpPr>
            <a:endCxn id="20484" idx="1"/>
          </p:cNvCxnSpPr>
          <p:nvPr/>
        </p:nvCxnSpPr>
        <p:spPr>
          <a:xfrm>
            <a:off x="5257800" y="1295401"/>
            <a:ext cx="457200" cy="14296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505200" y="2022475"/>
            <a:ext cx="2286000" cy="263525"/>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2209800" y="5638800"/>
            <a:ext cx="3276600" cy="955675"/>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additive="base">
                                        <p:cTn id="14" dur="500" fill="hold"/>
                                        <p:tgtEl>
                                          <p:spTgt spid="20485"/>
                                        </p:tgtEl>
                                        <p:attrNameLst>
                                          <p:attrName>ppt_x</p:attrName>
                                        </p:attrNameLst>
                                      </p:cBhvr>
                                      <p:tavLst>
                                        <p:tav tm="0">
                                          <p:val>
                                            <p:strVal val="#ppt_x"/>
                                          </p:val>
                                        </p:tav>
                                        <p:tav tm="100000">
                                          <p:val>
                                            <p:strVal val="#ppt_x"/>
                                          </p:val>
                                        </p:tav>
                                      </p:tavLst>
                                    </p:anim>
                                    <p:anim calcmode="lin" valueType="num">
                                      <p:cBhvr additive="base">
                                        <p:cTn id="15"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7188" y="5562600"/>
            <a:ext cx="8229600" cy="1447800"/>
          </a:xfrm>
        </p:spPr>
        <p:txBody>
          <a:bodyPr/>
          <a:lstStyle/>
          <a:p>
            <a:pPr eaLnBrk="1" hangingPunct="1"/>
            <a:r>
              <a:rPr lang="en-US" altLang="en-US" sz="2000" smtClean="0"/>
              <a:t>One of these diagrams is for the </a:t>
            </a:r>
            <a:r>
              <a:rPr lang="en-US" altLang="en-US" sz="2000" b="1" smtClean="0"/>
              <a:t>Bahamas</a:t>
            </a:r>
            <a:r>
              <a:rPr lang="en-US" altLang="en-US" sz="2000" smtClean="0"/>
              <a:t>, one of these is for </a:t>
            </a:r>
            <a:r>
              <a:rPr lang="en-US" altLang="en-US" sz="2000" b="1" smtClean="0"/>
              <a:t>Iceland </a:t>
            </a:r>
            <a:r>
              <a:rPr lang="en-US" altLang="en-US" sz="2000" smtClean="0"/>
              <a:t> and one of these is for </a:t>
            </a:r>
            <a:r>
              <a:rPr lang="en-US" altLang="en-US" sz="2000" b="1" smtClean="0"/>
              <a:t>France</a:t>
            </a:r>
            <a:r>
              <a:rPr lang="en-US" altLang="en-US" sz="2000" smtClean="0"/>
              <a:t>?  Explain your answer</a:t>
            </a:r>
          </a:p>
        </p:txBody>
      </p:sp>
      <p:pic>
        <p:nvPicPr>
          <p:cNvPr id="2" name="Content Placeholder 1"/>
          <p:cNvPicPr>
            <a:picLocks noGrp="1" noChangeAspect="1"/>
          </p:cNvPicPr>
          <p:nvPr>
            <p:ph idx="1"/>
          </p:nvPr>
        </p:nvPicPr>
        <p:blipFill>
          <a:blip r:embed="rId2"/>
          <a:stretch>
            <a:fillRect/>
          </a:stretch>
        </p:blipFill>
        <p:spPr>
          <a:xfrm>
            <a:off x="457200" y="1295400"/>
            <a:ext cx="7764247" cy="4625373"/>
          </a:xfrm>
          <a:prstGeom prst="rect">
            <a:avLst/>
          </a:prstGeom>
        </p:spPr>
      </p:pic>
      <p:sp>
        <p:nvSpPr>
          <p:cNvPr id="6" name="Rectangle 5"/>
          <p:cNvSpPr/>
          <p:nvPr/>
        </p:nvSpPr>
        <p:spPr>
          <a:xfrm>
            <a:off x="4114800" y="329366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24600" y="32766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00" name="TextBox 4"/>
          <p:cNvSpPr txBox="1">
            <a:spLocks noChangeArrowheads="1"/>
          </p:cNvSpPr>
          <p:nvPr/>
        </p:nvSpPr>
        <p:spPr bwMode="auto">
          <a:xfrm>
            <a:off x="228600" y="1524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Arial" panose="020B0604020202020204" pitchFamily="34" charset="0"/>
              </a:rPr>
              <a:t>Diagrams to show the vertical variation of sea temperatures (Thermoclines).</a:t>
            </a:r>
          </a:p>
        </p:txBody>
      </p:sp>
      <p:pic>
        <p:nvPicPr>
          <p:cNvPr id="3" name="Picture 2"/>
          <p:cNvPicPr>
            <a:picLocks noChangeAspect="1"/>
          </p:cNvPicPr>
          <p:nvPr/>
        </p:nvPicPr>
        <p:blipFill>
          <a:blip r:embed="rId3"/>
          <a:stretch>
            <a:fillRect/>
          </a:stretch>
        </p:blipFill>
        <p:spPr>
          <a:xfrm>
            <a:off x="1739481" y="3297072"/>
            <a:ext cx="1243692" cy="4816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dirty="0" smtClean="0"/>
              <a:t>Summary table</a:t>
            </a:r>
            <a:endParaRPr lang="en-US" dirty="0"/>
          </a:p>
        </p:txBody>
      </p:sp>
      <p:graphicFrame>
        <p:nvGraphicFramePr>
          <p:cNvPr id="5" name="Content Placeholder 4"/>
          <p:cNvGraphicFramePr>
            <a:graphicFrameLocks noGrp="1"/>
          </p:cNvGraphicFramePr>
          <p:nvPr>
            <p:ph idx="1"/>
          </p:nvPr>
        </p:nvGraphicFramePr>
        <p:xfrm>
          <a:off x="0" y="1066800"/>
          <a:ext cx="9144000" cy="4987925"/>
        </p:xfrm>
        <a:graphic>
          <a:graphicData uri="http://schemas.openxmlformats.org/drawingml/2006/table">
            <a:tbl>
              <a:tblPr firstRow="1" bandRow="1">
                <a:tableStyleId>{5C22544A-7EE6-4342-B048-85BDC9FD1C3A}</a:tableStyleId>
              </a:tblPr>
              <a:tblGrid>
                <a:gridCol w="2286000"/>
                <a:gridCol w="2286000"/>
                <a:gridCol w="2286000"/>
                <a:gridCol w="2286000"/>
              </a:tblGrid>
              <a:tr h="1798507">
                <a:tc>
                  <a:txBody>
                    <a:bodyPr/>
                    <a:lstStyle/>
                    <a:p>
                      <a:endParaRPr lang="en-US" sz="2800" dirty="0"/>
                    </a:p>
                  </a:txBody>
                  <a:tcPr marT="45725" marB="45725"/>
                </a:tc>
                <a:tc>
                  <a:txBody>
                    <a:bodyPr/>
                    <a:lstStyle/>
                    <a:p>
                      <a:r>
                        <a:rPr lang="en-US" sz="2800" dirty="0" smtClean="0"/>
                        <a:t>Surface temperatures</a:t>
                      </a:r>
                    </a:p>
                    <a:p>
                      <a:endParaRPr lang="en-US" sz="2800" dirty="0" smtClean="0"/>
                    </a:p>
                    <a:p>
                      <a:r>
                        <a:rPr lang="en-US" sz="2800" dirty="0" smtClean="0"/>
                        <a:t>0-300 meters</a:t>
                      </a:r>
                      <a:endParaRPr lang="en-US" sz="2800" dirty="0"/>
                    </a:p>
                  </a:txBody>
                  <a:tcPr marT="45725" marB="45725"/>
                </a:tc>
                <a:tc>
                  <a:txBody>
                    <a:bodyPr/>
                    <a:lstStyle/>
                    <a:p>
                      <a:r>
                        <a:rPr lang="en-US" sz="2800" dirty="0" err="1" smtClean="0"/>
                        <a:t>Thermocline</a:t>
                      </a:r>
                      <a:endParaRPr lang="en-US" sz="2800" dirty="0"/>
                    </a:p>
                  </a:txBody>
                  <a:tcPr marT="45725" marB="45725"/>
                </a:tc>
                <a:tc>
                  <a:txBody>
                    <a:bodyPr/>
                    <a:lstStyle/>
                    <a:p>
                      <a:r>
                        <a:rPr lang="en-US" sz="2800" dirty="0" smtClean="0"/>
                        <a:t>Deep sea</a:t>
                      </a:r>
                    </a:p>
                    <a:p>
                      <a:endParaRPr lang="en-US" sz="2800" dirty="0" smtClean="0"/>
                    </a:p>
                    <a:p>
                      <a:r>
                        <a:rPr lang="en-US" sz="2800" dirty="0" smtClean="0"/>
                        <a:t>Below</a:t>
                      </a:r>
                      <a:r>
                        <a:rPr lang="en-US" sz="2800" baseline="0" dirty="0" smtClean="0"/>
                        <a:t> 1000m</a:t>
                      </a:r>
                      <a:endParaRPr lang="en-US" sz="2800" dirty="0"/>
                    </a:p>
                  </a:txBody>
                  <a:tcPr marT="45725" marB="45725"/>
                </a:tc>
              </a:tr>
              <a:tr h="666785">
                <a:tc>
                  <a:txBody>
                    <a:bodyPr/>
                    <a:lstStyle/>
                    <a:p>
                      <a:r>
                        <a:rPr lang="en-US" sz="2800" dirty="0" smtClean="0"/>
                        <a:t>Tropical seas</a:t>
                      </a:r>
                      <a:endParaRPr lang="en-US" sz="2800" dirty="0"/>
                    </a:p>
                  </a:txBody>
                  <a:tcPr marT="45725" marB="45725"/>
                </a:tc>
                <a:tc>
                  <a:txBody>
                    <a:bodyPr/>
                    <a:lstStyle/>
                    <a:p>
                      <a:r>
                        <a:rPr lang="en-US" sz="2800" dirty="0" smtClean="0"/>
                        <a:t> approx</a:t>
                      </a:r>
                      <a:r>
                        <a:rPr lang="en-US" sz="2800" baseline="0" dirty="0" smtClean="0"/>
                        <a:t> 25 °</a:t>
                      </a:r>
                      <a:endParaRPr lang="en-US" sz="2800" dirty="0"/>
                    </a:p>
                  </a:txBody>
                  <a:tcPr marT="45725" marB="45725"/>
                </a:tc>
                <a:tc>
                  <a:txBody>
                    <a:bodyPr/>
                    <a:lstStyle/>
                    <a:p>
                      <a:r>
                        <a:rPr lang="en-US" sz="2800" dirty="0" smtClean="0"/>
                        <a:t>Steep </a:t>
                      </a:r>
                      <a:endParaRPr lang="en-US" sz="2800" dirty="0"/>
                    </a:p>
                  </a:txBody>
                  <a:tcPr marT="45725" marB="45725"/>
                </a:tc>
                <a:tc>
                  <a:txBody>
                    <a:bodyPr/>
                    <a:lstStyle/>
                    <a:p>
                      <a:r>
                        <a:rPr lang="en-US" sz="2800" dirty="0" smtClean="0"/>
                        <a:t>2°</a:t>
                      </a:r>
                      <a:endParaRPr lang="en-US" sz="2800" dirty="0"/>
                    </a:p>
                  </a:txBody>
                  <a:tcPr marT="45725" marB="45725"/>
                </a:tc>
              </a:tr>
              <a:tr h="1371743">
                <a:tc>
                  <a:txBody>
                    <a:bodyPr/>
                    <a:lstStyle/>
                    <a:p>
                      <a:r>
                        <a:rPr lang="en-US" sz="2800" dirty="0" smtClean="0"/>
                        <a:t>Mid latitude</a:t>
                      </a:r>
                    </a:p>
                    <a:p>
                      <a:r>
                        <a:rPr lang="en-US" sz="2800" dirty="0" smtClean="0"/>
                        <a:t>40-50° N and S</a:t>
                      </a:r>
                      <a:endParaRPr lang="en-US" sz="2800" dirty="0"/>
                    </a:p>
                  </a:txBody>
                  <a:tcPr marT="45725" marB="45725"/>
                </a:tc>
                <a:tc>
                  <a:txBody>
                    <a:bodyPr/>
                    <a:lstStyle/>
                    <a:p>
                      <a:r>
                        <a:rPr lang="en-US" sz="2800" dirty="0" smtClean="0"/>
                        <a:t>Summer 17°</a:t>
                      </a:r>
                    </a:p>
                    <a:p>
                      <a:r>
                        <a:rPr lang="en-US" sz="2800" dirty="0" smtClean="0"/>
                        <a:t>Winter  10°</a:t>
                      </a:r>
                      <a:endParaRPr lang="en-US" sz="2800" dirty="0"/>
                    </a:p>
                  </a:txBody>
                  <a:tcPr marT="45725" marB="45725"/>
                </a:tc>
                <a:tc>
                  <a:txBody>
                    <a:bodyPr/>
                    <a:lstStyle/>
                    <a:p>
                      <a:r>
                        <a:rPr lang="en-US" sz="2800" dirty="0" smtClean="0"/>
                        <a:t>Gradual</a:t>
                      </a:r>
                      <a:endParaRPr lang="en-US" sz="2800" dirty="0"/>
                    </a:p>
                  </a:txBody>
                  <a:tcPr marT="45725" marB="45725"/>
                </a:tc>
                <a:tc>
                  <a:txBody>
                    <a:bodyPr/>
                    <a:lstStyle/>
                    <a:p>
                      <a:r>
                        <a:rPr lang="en-US" sz="2800" dirty="0" smtClean="0"/>
                        <a:t>2°</a:t>
                      </a:r>
                      <a:endParaRPr lang="en-US" sz="2800" dirty="0"/>
                    </a:p>
                  </a:txBody>
                  <a:tcPr marT="45725" marB="45725"/>
                </a:tc>
              </a:tr>
              <a:tr h="1150890">
                <a:tc>
                  <a:txBody>
                    <a:bodyPr/>
                    <a:lstStyle/>
                    <a:p>
                      <a:r>
                        <a:rPr lang="en-US" sz="2800" dirty="0" smtClean="0"/>
                        <a:t>Polar</a:t>
                      </a:r>
                      <a:r>
                        <a:rPr lang="en-US" sz="2800" baseline="0" dirty="0" smtClean="0"/>
                        <a:t> seas</a:t>
                      </a:r>
                    </a:p>
                    <a:p>
                      <a:r>
                        <a:rPr lang="en-US" sz="2800" baseline="0" dirty="0" smtClean="0"/>
                        <a:t>High Latitudes</a:t>
                      </a:r>
                      <a:endParaRPr lang="en-US" sz="2800" dirty="0"/>
                    </a:p>
                  </a:txBody>
                  <a:tcPr marT="45725" marB="45725"/>
                </a:tc>
                <a:tc>
                  <a:txBody>
                    <a:bodyPr/>
                    <a:lstStyle/>
                    <a:p>
                      <a:r>
                        <a:rPr lang="en-US" sz="2800" dirty="0" smtClean="0"/>
                        <a:t>Between 0 -5°</a:t>
                      </a:r>
                      <a:endParaRPr lang="en-US" sz="2800" dirty="0"/>
                    </a:p>
                  </a:txBody>
                  <a:tcPr marT="45725" marB="45725"/>
                </a:tc>
                <a:tc>
                  <a:txBody>
                    <a:bodyPr/>
                    <a:lstStyle/>
                    <a:p>
                      <a:r>
                        <a:rPr lang="en-US" sz="2800" dirty="0" smtClean="0"/>
                        <a:t>none</a:t>
                      </a:r>
                      <a:endParaRPr lang="en-US" sz="2800" dirty="0"/>
                    </a:p>
                  </a:txBody>
                  <a:tcPr marT="45725" marB="45725"/>
                </a:tc>
                <a:tc>
                  <a:txBody>
                    <a:bodyPr/>
                    <a:lstStyle/>
                    <a:p>
                      <a:r>
                        <a:rPr lang="en-US" sz="2800" dirty="0" smtClean="0"/>
                        <a:t>2°</a:t>
                      </a:r>
                      <a:endParaRPr lang="en-US" sz="2800" dirty="0"/>
                    </a:p>
                  </a:txBody>
                  <a:tcPr marT="45725" marB="45725"/>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531813"/>
          </a:xfrm>
        </p:spPr>
        <p:txBody>
          <a:bodyPr/>
          <a:lstStyle/>
          <a:p>
            <a:pPr eaLnBrk="1" hangingPunct="1"/>
            <a:r>
              <a:rPr lang="en-US" altLang="en-US" sz="3000" dirty="0"/>
              <a:t>H</a:t>
            </a:r>
            <a:r>
              <a:rPr lang="en-US" altLang="en-US" sz="3000" dirty="0" smtClean="0"/>
              <a:t>orizontal </a:t>
            </a:r>
            <a:r>
              <a:rPr lang="en-US" altLang="en-US" sz="3000" dirty="0"/>
              <a:t>V</a:t>
            </a:r>
            <a:r>
              <a:rPr lang="en-US" altLang="en-US" sz="3000" dirty="0" smtClean="0"/>
              <a:t>ariation </a:t>
            </a:r>
            <a:r>
              <a:rPr lang="en-US" altLang="en-US" sz="3000" dirty="0" smtClean="0"/>
              <a:t>in sea surface salinity </a:t>
            </a:r>
          </a:p>
        </p:txBody>
      </p:sp>
      <p:sp>
        <p:nvSpPr>
          <p:cNvPr id="3" name="TextBox 2"/>
          <p:cNvSpPr txBox="1">
            <a:spLocks noChangeArrowheads="1"/>
          </p:cNvSpPr>
          <p:nvPr/>
        </p:nvSpPr>
        <p:spPr bwMode="auto">
          <a:xfrm>
            <a:off x="303213" y="5026025"/>
            <a:ext cx="8616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The salinity is highest in the tropics at 37 </a:t>
            </a:r>
            <a:r>
              <a:rPr lang="en-US" altLang="en-US" sz="1800" dirty="0" err="1">
                <a:latin typeface="Arial" panose="020B0604020202020204" pitchFamily="34" charset="0"/>
              </a:rPr>
              <a:t>psu</a:t>
            </a:r>
            <a:r>
              <a:rPr lang="en-US" altLang="en-US" sz="1800" dirty="0">
                <a:latin typeface="Arial" panose="020B0604020202020204" pitchFamily="34" charset="0"/>
              </a:rPr>
              <a:t> and decreases towards the poles.  Lowest Sea surface salinity is 31 </a:t>
            </a:r>
            <a:r>
              <a:rPr lang="en-US" altLang="en-US" sz="1800" dirty="0" err="1">
                <a:latin typeface="Arial" panose="020B0604020202020204" pitchFamily="34" charset="0"/>
              </a:rPr>
              <a:t>psu</a:t>
            </a:r>
            <a:r>
              <a:rPr lang="en-US" altLang="en-US" sz="1800" dirty="0">
                <a:latin typeface="Arial" panose="020B0604020202020204" pitchFamily="34" charset="0"/>
              </a:rPr>
              <a:t> in the North Pacific.  This is linked to the amount of sunlight at different latitudes.  However, along the equator, sea surface salinity is lower for example 32 </a:t>
            </a:r>
            <a:r>
              <a:rPr lang="en-US" altLang="en-US" sz="1800" dirty="0" err="1">
                <a:latin typeface="Arial" panose="020B0604020202020204" pitchFamily="34" charset="0"/>
              </a:rPr>
              <a:t>psu</a:t>
            </a:r>
            <a:r>
              <a:rPr lang="en-US" altLang="en-US" sz="1800" dirty="0">
                <a:latin typeface="Arial" panose="020B0604020202020204" pitchFamily="34" charset="0"/>
              </a:rPr>
              <a:t> off the Pacific coast of Central America.  Sea surface salinity is also high in the Mediterranean sea at 38 </a:t>
            </a:r>
            <a:r>
              <a:rPr lang="en-US" altLang="en-US" sz="1800" dirty="0" err="1">
                <a:latin typeface="Arial" panose="020B0604020202020204" pitchFamily="34" charset="0"/>
              </a:rPr>
              <a:t>psu</a:t>
            </a:r>
            <a:r>
              <a:rPr lang="en-US" altLang="en-US" sz="1800" dirty="0">
                <a:latin typeface="Arial" panose="020B0604020202020204" pitchFamily="34" charset="0"/>
              </a:rPr>
              <a:t> and the Atlantic coast of Brazil.  This links to the location of major river mouths. </a:t>
            </a:r>
          </a:p>
        </p:txBody>
      </p:sp>
      <p:pic>
        <p:nvPicPr>
          <p:cNvPr id="9222" name="Picture 9" descr="http://www.salinityremotesensing.ifremer.fr/_/rsrc/1286917514134/sea-surface-salinity/salinity-distribution-at-the-ocean-surface/annual_clim.jpg?height=1641&amp;width=3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474599"/>
            <a:ext cx="8388350" cy="452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4249738" y="2500313"/>
            <a:ext cx="117475" cy="26987"/>
          </a:xfrm>
          <a:custGeom>
            <a:avLst/>
            <a:gdLst/>
            <a:ahLst/>
            <a:cxnLst/>
            <a:rect l="0" t="0" r="0" b="0"/>
            <a:pathLst>
              <a:path w="116087" h="26790">
                <a:moveTo>
                  <a:pt x="116086" y="26789"/>
                </a:moveTo>
                <a:lnTo>
                  <a:pt x="107157" y="17859"/>
                </a:lnTo>
                <a:lnTo>
                  <a:pt x="89297" y="17859"/>
                </a:lnTo>
                <a:lnTo>
                  <a:pt x="80367" y="17859"/>
                </a:lnTo>
                <a:lnTo>
                  <a:pt x="53578" y="8929"/>
                </a:lnTo>
                <a:lnTo>
                  <a:pt x="35719" y="8929"/>
                </a:lnTo>
                <a:lnTo>
                  <a:pt x="17860" y="8929"/>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20663"/>
            <a:ext cx="5486400" cy="1143000"/>
          </a:xfrm>
        </p:spPr>
        <p:txBody>
          <a:bodyPr/>
          <a:lstStyle/>
          <a:p>
            <a:pPr algn="l" eaLnBrk="1" hangingPunct="1"/>
            <a:r>
              <a:rPr lang="en-US" altLang="en-US" smtClean="0"/>
              <a:t>Why is any of this important!!!!</a:t>
            </a:r>
          </a:p>
        </p:txBody>
      </p:sp>
      <p:sp>
        <p:nvSpPr>
          <p:cNvPr id="11267" name="Content Placeholder 2"/>
          <p:cNvSpPr>
            <a:spLocks noGrp="1"/>
          </p:cNvSpPr>
          <p:nvPr>
            <p:ph idx="1"/>
          </p:nvPr>
        </p:nvSpPr>
        <p:spPr/>
        <p:txBody>
          <a:bodyPr/>
          <a:lstStyle/>
          <a:p>
            <a:pPr eaLnBrk="1" hangingPunct="1"/>
            <a:endParaRPr lang="en-US" altLang="en-US" smtClean="0"/>
          </a:p>
        </p:txBody>
      </p:sp>
      <p:pic>
        <p:nvPicPr>
          <p:cNvPr id="66562" name="Picture 2" descr="http://forces.si.edu/arctic/images/02_02_04_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6667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3"/>
          <p:cNvSpPr txBox="1">
            <a:spLocks noChangeArrowheads="1"/>
          </p:cNvSpPr>
          <p:nvPr/>
        </p:nvSpPr>
        <p:spPr bwMode="auto">
          <a:xfrm>
            <a:off x="7010400" y="304800"/>
            <a:ext cx="1905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Cold, saline and deep water is very dense</a:t>
            </a:r>
            <a:r>
              <a:rPr lang="en-US" altLang="en-US" sz="1800">
                <a:latin typeface="Arial" panose="020B0604020202020204" pitchFamily="34" charset="0"/>
              </a:rPr>
              <a:t>.</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b="1">
                <a:latin typeface="Arial" panose="020B0604020202020204" pitchFamily="34" charset="0"/>
              </a:rPr>
              <a:t>Warm, less saline  and surface water is less dense</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When water masses meet, the less dense water goes over the more dense water.  </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This causes the major deep ocean circulation that </a:t>
            </a:r>
            <a:r>
              <a:rPr lang="en-US" altLang="en-US" sz="1800" b="1">
                <a:latin typeface="Arial" panose="020B0604020202020204" pitchFamily="34" charset="0"/>
              </a:rPr>
              <a:t>drives the climate of earth</a:t>
            </a:r>
            <a:r>
              <a:rPr lang="en-US" altLang="en-US" sz="18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2275" y="3352800"/>
            <a:ext cx="8229600" cy="411163"/>
          </a:xfrm>
        </p:spPr>
        <p:txBody>
          <a:bodyPr/>
          <a:lstStyle/>
          <a:p>
            <a:pPr algn="l">
              <a:defRPr/>
            </a:pPr>
            <a:r>
              <a:rPr lang="en-US" dirty="0" smtClean="0"/>
              <a:t/>
            </a:r>
            <a:br>
              <a:rPr lang="en-US" dirty="0" smtClean="0"/>
            </a:br>
            <a:r>
              <a:rPr lang="en-US" dirty="0"/>
              <a:t/>
            </a:r>
            <a:br>
              <a:rPr lang="en-US" dirty="0"/>
            </a:br>
            <a:r>
              <a:rPr lang="en-US" dirty="0" smtClean="0"/>
              <a:t>Impact on global scale</a:t>
            </a:r>
            <a:r>
              <a:rPr lang="en-US" dirty="0"/>
              <a:t/>
            </a:r>
            <a:br>
              <a:rPr lang="en-US" dirty="0"/>
            </a:br>
            <a:r>
              <a:rPr lang="en-US" dirty="0" smtClean="0"/>
              <a:t/>
            </a:r>
            <a:br>
              <a:rPr lang="en-US" dirty="0" smtClean="0"/>
            </a:br>
            <a:r>
              <a:rPr lang="en-US" dirty="0" smtClean="0"/>
              <a:t>- Regulates </a:t>
            </a:r>
            <a:r>
              <a:rPr lang="en-US" dirty="0" smtClean="0"/>
              <a:t>Earth’s </a:t>
            </a:r>
            <a:r>
              <a:rPr lang="en-US" dirty="0">
                <a:solidFill>
                  <a:srgbClr val="FF0000"/>
                </a:solidFill>
              </a:rPr>
              <a:t>ocean</a:t>
            </a:r>
            <a:r>
              <a:rPr lang="en-US" dirty="0"/>
              <a:t> and </a:t>
            </a:r>
            <a:r>
              <a:rPr lang="en-US" dirty="0">
                <a:solidFill>
                  <a:schemeClr val="accent4">
                    <a:lumMod val="75000"/>
                  </a:schemeClr>
                </a:solidFill>
              </a:rPr>
              <a:t>atmospheric </a:t>
            </a:r>
            <a:r>
              <a:rPr lang="en-US" dirty="0" smtClean="0">
                <a:solidFill>
                  <a:schemeClr val="accent4">
                    <a:lumMod val="75000"/>
                  </a:schemeClr>
                </a:solidFill>
              </a:rPr>
              <a:t>(climate) </a:t>
            </a:r>
            <a:r>
              <a:rPr lang="en-US" dirty="0" smtClean="0"/>
              <a:t>conditions</a:t>
            </a:r>
            <a:br>
              <a:rPr lang="en-US" dirty="0" smtClean="0"/>
            </a:br>
            <a:r>
              <a:rPr lang="en-US" dirty="0" smtClean="0"/>
              <a:t>(Why important for us??)</a:t>
            </a:r>
            <a:r>
              <a:rPr lang="en-US" dirty="0" smtClean="0"/>
              <a:t/>
            </a:r>
            <a:br>
              <a:rPr lang="en-US" dirty="0" smtClean="0"/>
            </a:br>
            <a:r>
              <a:rPr lang="en-US" dirty="0" smtClean="0"/>
              <a:t/>
            </a:r>
            <a:br>
              <a:rPr lang="en-US" dirty="0" smtClean="0"/>
            </a:br>
            <a:r>
              <a:rPr lang="en-US" dirty="0" smtClean="0"/>
              <a:t>Transfers </a:t>
            </a:r>
            <a:r>
              <a:rPr lang="en-US" dirty="0" smtClean="0">
                <a:solidFill>
                  <a:schemeClr val="tx2">
                    <a:lumMod val="60000"/>
                    <a:lumOff val="40000"/>
                  </a:schemeClr>
                </a:solidFill>
              </a:rPr>
              <a:t>heat</a:t>
            </a:r>
            <a:r>
              <a:rPr lang="en-US" dirty="0" smtClean="0"/>
              <a:t> </a:t>
            </a:r>
            <a:r>
              <a:rPr lang="en-US" dirty="0" smtClean="0"/>
              <a:t>and </a:t>
            </a:r>
            <a:r>
              <a:rPr lang="en-US" dirty="0" smtClean="0">
                <a:solidFill>
                  <a:schemeClr val="accent6">
                    <a:lumMod val="75000"/>
                  </a:schemeClr>
                </a:solidFill>
              </a:rPr>
              <a:t>energy, </a:t>
            </a:r>
            <a:r>
              <a:rPr lang="en-US" dirty="0" smtClean="0">
                <a:solidFill>
                  <a:srgbClr val="FF0000"/>
                </a:solidFill>
              </a:rPr>
              <a:t>nutrients </a:t>
            </a:r>
            <a:r>
              <a:rPr lang="en-US" dirty="0" smtClean="0"/>
              <a:t>and </a:t>
            </a:r>
            <a:r>
              <a:rPr lang="en-US" dirty="0" smtClean="0">
                <a:solidFill>
                  <a:schemeClr val="accent2">
                    <a:lumMod val="75000"/>
                  </a:schemeClr>
                </a:solidFill>
              </a:rPr>
              <a:t>animals,</a:t>
            </a:r>
            <a:r>
              <a:rPr lang="en-US" dirty="0" smtClean="0"/>
              <a:t> </a:t>
            </a:r>
            <a:r>
              <a:rPr lang="en-US" dirty="0" smtClean="0"/>
              <a:t>between the Indian, Pacific and Atlantic </a:t>
            </a:r>
            <a:r>
              <a:rPr lang="en-US" dirty="0" smtClean="0"/>
              <a:t>ocean</a:t>
            </a:r>
            <a:r>
              <a:rPr lang="en-US" dirty="0" smtClean="0"/>
              <a:t/>
            </a:r>
            <a:br>
              <a:rPr lang="en-US" dirty="0" smtClean="0"/>
            </a:br>
            <a:r>
              <a:rPr lang="en-US" dirty="0"/>
              <a:t/>
            </a:r>
            <a:br>
              <a:rPr lang="en-US" dirty="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1168</Words>
  <Application>Microsoft Office PowerPoint</Application>
  <PresentationFormat>On-screen Show (4:3)</PresentationFormat>
  <Paragraphs>155</Paragraphs>
  <Slides>19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Ocean Temperatures &amp; Ocean Salinity</vt:lpstr>
      <vt:lpstr>Describe a Pattern: 5 steps BHFAL  it!!</vt:lpstr>
      <vt:lpstr>Horizontal Variations in sea surface temperature</vt:lpstr>
      <vt:lpstr>Vertical variations in sea temperatures</vt:lpstr>
      <vt:lpstr>One of these diagrams is for the Bahamas, one of these is for Iceland  and one of these is for France?  Explain your answer</vt:lpstr>
      <vt:lpstr>Summary table</vt:lpstr>
      <vt:lpstr>Horizontal Variation in sea surface salinity </vt:lpstr>
      <vt:lpstr>Why is any of this important!!!!</vt:lpstr>
      <vt:lpstr>  Impact on global scale  - Regulates Earth’s ocean and atmospheric (climate) conditions (Why important for us??)  Transfers heat and energy, nutrients and animals, between the Indian, Pacific and Atlantic ocean   </vt:lpstr>
      <vt:lpstr>Textbook pg. 136-8</vt:lpstr>
      <vt:lpstr>PowerPoint Presentation</vt:lpstr>
      <vt:lpstr>IB Question: Explain the function of the oceanic conveyor belt(s). [6 marks]</vt:lpstr>
      <vt:lpstr>Variations in salinity of oceans</vt:lpstr>
      <vt:lpstr>Variations in ocean temperatures</vt:lpstr>
      <vt:lpstr> Atmospheric Circulation   </vt:lpstr>
      <vt:lpstr>PowerPoint Presentation</vt:lpstr>
      <vt:lpstr>At the Equator </vt:lpstr>
      <vt:lpstr>If the earth didn’t rotate we would have one cell……….</vt:lpstr>
      <vt:lpstr>Corriolis force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To understand features of ocean water and currents</dc:title>
  <dc:creator>julies</dc:creator>
  <cp:lastModifiedBy>Nicole St.Pierre</cp:lastModifiedBy>
  <cp:revision>33</cp:revision>
  <dcterms:created xsi:type="dcterms:W3CDTF">2009-12-17T20:00:14Z</dcterms:created>
  <dcterms:modified xsi:type="dcterms:W3CDTF">2015-04-26T16:43:20Z</dcterms:modified>
</cp:coreProperties>
</file>