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301" r:id="rId3"/>
    <p:sldId id="288" r:id="rId4"/>
    <p:sldId id="299" r:id="rId5"/>
    <p:sldId id="300" r:id="rId6"/>
    <p:sldId id="305" r:id="rId7"/>
    <p:sldId id="290" r:id="rId8"/>
    <p:sldId id="293" r:id="rId9"/>
    <p:sldId id="291" r:id="rId10"/>
    <p:sldId id="292" r:id="rId11"/>
    <p:sldId id="294" r:id="rId12"/>
    <p:sldId id="295" r:id="rId13"/>
    <p:sldId id="296" r:id="rId14"/>
    <p:sldId id="297" r:id="rId15"/>
    <p:sldId id="298" r:id="rId16"/>
    <p:sldId id="283" r:id="rId17"/>
    <p:sldId id="284" r:id="rId18"/>
    <p:sldId id="285" r:id="rId19"/>
    <p:sldId id="302" r:id="rId20"/>
    <p:sldId id="303" r:id="rId21"/>
    <p:sldId id="304" r:id="rId22"/>
    <p:sldId id="261" r:id="rId23"/>
    <p:sldId id="280" r:id="rId24"/>
    <p:sldId id="281" r:id="rId25"/>
    <p:sldId id="273" r:id="rId26"/>
    <p:sldId id="259" r:id="rId27"/>
    <p:sldId id="262" r:id="rId28"/>
    <p:sldId id="264" r:id="rId29"/>
    <p:sldId id="286" r:id="rId30"/>
    <p:sldId id="287"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F19D61C-FDD6-40F6-BE02-2ACB4725691B}" type="datetimeFigureOut">
              <a:rPr lang="en-US" smtClean="0"/>
              <a:pPr/>
              <a:t>11/4/2015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21685D6-12FA-4070-83D6-48AC9C345B7E}" type="slidenum">
              <a:rPr lang="en-US" smtClean="0"/>
              <a:pPr/>
              <a:t>‹#›</a:t>
            </a:fld>
            <a:endParaRPr lang="en-US"/>
          </a:p>
        </p:txBody>
      </p:sp>
    </p:spTree>
    <p:extLst>
      <p:ext uri="{BB962C8B-B14F-4D97-AF65-F5344CB8AC3E}">
        <p14:creationId xmlns:p14="http://schemas.microsoft.com/office/powerpoint/2010/main" val="13997262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77211A-E6DD-48AA-8C55-9F1574DF04F5}"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7211A-E6DD-48AA-8C55-9F1574DF04F5}"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7211A-E6DD-48AA-8C55-9F1574DF04F5}"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3903D04-5C11-4C05-A667-EF09E337F55E}" type="slidenum">
              <a:rPr lang="en-GB"/>
              <a:pPr/>
              <a:t>‹#›</a:t>
            </a:fld>
            <a:endParaRPr lang="en-GB"/>
          </a:p>
        </p:txBody>
      </p:sp>
    </p:spTree>
    <p:extLst>
      <p:ext uri="{BB962C8B-B14F-4D97-AF65-F5344CB8AC3E}">
        <p14:creationId xmlns:p14="http://schemas.microsoft.com/office/powerpoint/2010/main" val="285987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7211A-E6DD-48AA-8C55-9F1574DF04F5}"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7211A-E6DD-48AA-8C55-9F1574DF04F5}"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77211A-E6DD-48AA-8C55-9F1574DF04F5}"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77211A-E6DD-48AA-8C55-9F1574DF04F5}"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211A-E6DD-48AA-8C55-9F1574DF04F5}"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7211A-E6DD-48AA-8C55-9F1574DF04F5}"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7211A-E6DD-48AA-8C55-9F1574DF04F5}"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7211A-E6DD-48AA-8C55-9F1574DF04F5}"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7211A-E6DD-48AA-8C55-9F1574DF04F5}" type="datetimeFigureOut">
              <a:rPr lang="en-US" smtClean="0"/>
              <a:pPr/>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3202C-D4B9-4C97-8B68-33EA7CA6A8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49" y="4419600"/>
            <a:ext cx="7772400" cy="1470025"/>
          </a:xfrm>
        </p:spPr>
        <p:txBody>
          <a:bodyPr>
            <a:normAutofit fontScale="90000"/>
          </a:bodyPr>
          <a:lstStyle/>
          <a:p>
            <a:r>
              <a:rPr lang="en-US" dirty="0"/>
              <a:t>A</a:t>
            </a:r>
            <a:r>
              <a:rPr lang="en-US" dirty="0" smtClean="0"/>
              <a:t> case study for the Montserrat volcanic eruption</a:t>
            </a:r>
            <a:r>
              <a:rPr lang="en-US" dirty="0"/>
              <a:t/>
            </a:r>
            <a:br>
              <a:rPr lang="en-US" dirty="0"/>
            </a:br>
            <a:endParaRPr lang="en-US" dirty="0"/>
          </a:p>
        </p:txBody>
      </p:sp>
      <p:pic>
        <p:nvPicPr>
          <p:cNvPr id="20482" name="Picture 2" descr="http://geology.com/nasa/montserrat-volcano/montserrat-volcano-large.jpg"/>
          <p:cNvPicPr>
            <a:picLocks noChangeAspect="1" noChangeArrowheads="1"/>
          </p:cNvPicPr>
          <p:nvPr/>
        </p:nvPicPr>
        <p:blipFill>
          <a:blip r:embed="rId2" cstate="print"/>
          <a:srcRect/>
          <a:stretch>
            <a:fillRect/>
          </a:stretch>
        </p:blipFill>
        <p:spPr bwMode="auto">
          <a:xfrm>
            <a:off x="2209799" y="228600"/>
            <a:ext cx="4762499"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a:t>
            </a:r>
            <a:br>
              <a:rPr lang="en-US" dirty="0" smtClean="0"/>
            </a:br>
            <a:r>
              <a:rPr lang="en-US" dirty="0" smtClean="0"/>
              <a:t>the damage from 5 million cubic </a:t>
            </a:r>
            <a:r>
              <a:rPr lang="en-US" dirty="0" err="1" smtClean="0"/>
              <a:t>metres</a:t>
            </a:r>
            <a:r>
              <a:rPr lang="en-US" dirty="0" smtClean="0"/>
              <a:t> of hot rocks and gas</a:t>
            </a:r>
            <a:endParaRPr lang="en-US" dirty="0"/>
          </a:p>
        </p:txBody>
      </p:sp>
      <p:pic>
        <p:nvPicPr>
          <p:cNvPr id="2050" name="Picture 2" descr="https://upload.wikimedia.org/wikipedia/commons/2/21/Montserrat_erup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8720" y="1905000"/>
            <a:ext cx="7735570" cy="483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767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from MVO http://www.mvo.ms/ and used with permission</a:t>
            </a:r>
          </a:p>
        </p:txBody>
      </p:sp>
      <p:pic>
        <p:nvPicPr>
          <p:cNvPr id="11272" name="Picture 8" descr="plymouth"/>
          <p:cNvPicPr>
            <a:picLocks noChangeAspect="1" noChangeArrowheads="1"/>
          </p:cNvPicPr>
          <p:nvPr/>
        </p:nvPicPr>
        <p:blipFill>
          <a:blip r:embed="rId2" cstate="print"/>
          <a:srcRect/>
          <a:stretch>
            <a:fillRect/>
          </a:stretch>
        </p:blipFill>
        <p:spPr bwMode="auto">
          <a:xfrm>
            <a:off x="971550" y="1557338"/>
            <a:ext cx="4321175" cy="3305175"/>
          </a:xfrm>
          <a:prstGeom prst="rect">
            <a:avLst/>
          </a:prstGeom>
          <a:noFill/>
        </p:spPr>
      </p:pic>
      <p:sp>
        <p:nvSpPr>
          <p:cNvPr id="11273" name="Text Box 9"/>
          <p:cNvSpPr txBox="1">
            <a:spLocks noChangeArrowheads="1"/>
          </p:cNvSpPr>
          <p:nvPr/>
        </p:nvSpPr>
        <p:spPr bwMode="auto">
          <a:xfrm>
            <a:off x="5724525" y="1773238"/>
            <a:ext cx="2952750" cy="2647950"/>
          </a:xfrm>
          <a:prstGeom prst="rect">
            <a:avLst/>
          </a:prstGeom>
          <a:noFill/>
          <a:ln w="9525">
            <a:noFill/>
            <a:miter lim="800000"/>
            <a:headEnd/>
            <a:tailEnd/>
          </a:ln>
          <a:effectLst/>
        </p:spPr>
        <p:txBody>
          <a:bodyPr>
            <a:spAutoFit/>
          </a:bodyPr>
          <a:lstStyle/>
          <a:p>
            <a:pPr>
              <a:spcBef>
                <a:spcPct val="50000"/>
              </a:spcBef>
            </a:pPr>
            <a:r>
              <a:rPr lang="en-GB" sz="2400"/>
              <a:t>Nearly 8,000 people out of a total population of 12,000 left the island for nearby Antigua, some went to the USA and Britain.</a:t>
            </a:r>
          </a:p>
        </p:txBody>
      </p:sp>
    </p:spTree>
    <p:extLst>
      <p:ext uri="{BB962C8B-B14F-4D97-AF65-F5344CB8AC3E}">
        <p14:creationId xmlns:p14="http://schemas.microsoft.com/office/powerpoint/2010/main" val="266434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dissolve">
                                      <p:cBhvr>
                                        <p:cTn id="7"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1692275" y="1052513"/>
            <a:ext cx="6121400" cy="604837"/>
          </a:xfrm>
        </p:spPr>
        <p:txBody>
          <a:bodyPr/>
          <a:lstStyle/>
          <a:p>
            <a:pPr>
              <a:lnSpc>
                <a:spcPct val="90000"/>
              </a:lnSpc>
              <a:buFontTx/>
              <a:buNone/>
            </a:pPr>
            <a:r>
              <a:rPr lang="en-GB" sz="2800"/>
              <a:t>What is the future for Montserrat?</a:t>
            </a:r>
          </a:p>
        </p:txBody>
      </p:sp>
      <p:pic>
        <p:nvPicPr>
          <p:cNvPr id="8197" name="Picture 5" descr="Exclusion_zone"/>
          <p:cNvPicPr>
            <a:picLocks noGrp="1" noChangeAspect="1" noChangeArrowheads="1"/>
          </p:cNvPicPr>
          <p:nvPr>
            <p:ph sz="half" idx="2"/>
          </p:nvPr>
        </p:nvPicPr>
        <p:blipFill>
          <a:blip r:embed="rId2" cstate="print"/>
          <a:srcRect/>
          <a:stretch>
            <a:fillRect/>
          </a:stretch>
        </p:blipFill>
        <p:spPr>
          <a:xfrm>
            <a:off x="1692275" y="1989138"/>
            <a:ext cx="5616575" cy="3733800"/>
          </a:xfrm>
          <a:noFill/>
          <a:ln/>
        </p:spPr>
      </p:pic>
      <p:sp>
        <p:nvSpPr>
          <p:cNvPr id="8199" name="Text Box 7"/>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by Adam Goss http://people.cornell.edu/pages/arg32/watson/montserrat.html and used with permission</a:t>
            </a:r>
          </a:p>
        </p:txBody>
      </p:sp>
    </p:spTree>
    <p:extLst>
      <p:ext uri="{BB962C8B-B14F-4D97-AF65-F5344CB8AC3E}">
        <p14:creationId xmlns:p14="http://schemas.microsoft.com/office/powerpoint/2010/main" val="15886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Photographs from MVO http://www.mvo.ms/ and used with permission</a:t>
            </a:r>
          </a:p>
        </p:txBody>
      </p:sp>
      <p:pic>
        <p:nvPicPr>
          <p:cNvPr id="10245" name="Picture 5" descr="galler4"/>
          <p:cNvPicPr>
            <a:picLocks noChangeAspect="1" noChangeArrowheads="1"/>
          </p:cNvPicPr>
          <p:nvPr/>
        </p:nvPicPr>
        <p:blipFill>
          <a:blip r:embed="rId2" cstate="print"/>
          <a:srcRect/>
          <a:stretch>
            <a:fillRect/>
          </a:stretch>
        </p:blipFill>
        <p:spPr bwMode="auto">
          <a:xfrm>
            <a:off x="250825" y="549275"/>
            <a:ext cx="3657600" cy="2743200"/>
          </a:xfrm>
          <a:prstGeom prst="rect">
            <a:avLst/>
          </a:prstGeom>
          <a:noFill/>
        </p:spPr>
      </p:pic>
      <p:sp>
        <p:nvSpPr>
          <p:cNvPr id="10246" name="Text Box 6"/>
          <p:cNvSpPr txBox="1">
            <a:spLocks noChangeArrowheads="1"/>
          </p:cNvSpPr>
          <p:nvPr/>
        </p:nvSpPr>
        <p:spPr bwMode="auto">
          <a:xfrm>
            <a:off x="4572000" y="1268413"/>
            <a:ext cx="3600450" cy="1187450"/>
          </a:xfrm>
          <a:prstGeom prst="rect">
            <a:avLst/>
          </a:prstGeom>
          <a:noFill/>
          <a:ln w="9525">
            <a:noFill/>
            <a:miter lim="800000"/>
            <a:headEnd/>
            <a:tailEnd/>
          </a:ln>
          <a:effectLst/>
        </p:spPr>
        <p:txBody>
          <a:bodyPr>
            <a:spAutoFit/>
          </a:bodyPr>
          <a:lstStyle/>
          <a:p>
            <a:pPr>
              <a:spcBef>
                <a:spcPct val="50000"/>
              </a:spcBef>
            </a:pPr>
            <a:r>
              <a:rPr lang="en-GB" sz="2400"/>
              <a:t>Coral reefs have been damaged and fish stocks affected</a:t>
            </a:r>
          </a:p>
        </p:txBody>
      </p:sp>
      <p:pic>
        <p:nvPicPr>
          <p:cNvPr id="10248" name="Picture 8" descr="galler9"/>
          <p:cNvPicPr>
            <a:picLocks noChangeAspect="1" noChangeArrowheads="1"/>
          </p:cNvPicPr>
          <p:nvPr/>
        </p:nvPicPr>
        <p:blipFill>
          <a:blip r:embed="rId3" cstate="print"/>
          <a:srcRect/>
          <a:stretch>
            <a:fillRect/>
          </a:stretch>
        </p:blipFill>
        <p:spPr bwMode="auto">
          <a:xfrm>
            <a:off x="250825" y="3429000"/>
            <a:ext cx="3667125" cy="2752725"/>
          </a:xfrm>
          <a:prstGeom prst="rect">
            <a:avLst/>
          </a:prstGeom>
          <a:noFill/>
        </p:spPr>
      </p:pic>
      <p:sp>
        <p:nvSpPr>
          <p:cNvPr id="10249" name="Text Box 9"/>
          <p:cNvSpPr txBox="1">
            <a:spLocks noChangeArrowheads="1"/>
          </p:cNvSpPr>
          <p:nvPr/>
        </p:nvSpPr>
        <p:spPr bwMode="auto">
          <a:xfrm>
            <a:off x="4572000" y="3933825"/>
            <a:ext cx="3600450" cy="1187450"/>
          </a:xfrm>
          <a:prstGeom prst="rect">
            <a:avLst/>
          </a:prstGeom>
          <a:noFill/>
          <a:ln w="9525">
            <a:noFill/>
            <a:miter lim="800000"/>
            <a:headEnd/>
            <a:tailEnd/>
          </a:ln>
          <a:effectLst/>
        </p:spPr>
        <p:txBody>
          <a:bodyPr>
            <a:spAutoFit/>
          </a:bodyPr>
          <a:lstStyle/>
          <a:p>
            <a:pPr>
              <a:spcBef>
                <a:spcPct val="50000"/>
              </a:spcBef>
            </a:pPr>
            <a:r>
              <a:rPr lang="en-GB" sz="2400"/>
              <a:t>Most of the islands small businesses have been forced to close</a:t>
            </a:r>
          </a:p>
        </p:txBody>
      </p:sp>
    </p:spTree>
    <p:extLst>
      <p:ext uri="{BB962C8B-B14F-4D97-AF65-F5344CB8AC3E}">
        <p14:creationId xmlns:p14="http://schemas.microsoft.com/office/powerpoint/2010/main" val="36835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2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248"/>
                                        </p:tgtEl>
                                        <p:attrNameLst>
                                          <p:attrName>style.visibility</p:attrName>
                                        </p:attrNameLst>
                                      </p:cBhvr>
                                      <p:to>
                                        <p:strVal val="visible"/>
                                      </p:to>
                                    </p:set>
                                    <p:animEffect transition="in" filter="dissolve">
                                      <p:cBhvr>
                                        <p:cTn id="16"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Lookout"/>
          <p:cNvPicPr>
            <a:picLocks noChangeAspect="1" noChangeArrowheads="1"/>
          </p:cNvPicPr>
          <p:nvPr/>
        </p:nvPicPr>
        <p:blipFill>
          <a:blip r:embed="rId2" cstate="print"/>
          <a:srcRect/>
          <a:stretch>
            <a:fillRect/>
          </a:stretch>
        </p:blipFill>
        <p:spPr bwMode="auto">
          <a:xfrm>
            <a:off x="1763713" y="2492375"/>
            <a:ext cx="5688012" cy="3630613"/>
          </a:xfrm>
          <a:prstGeom prst="rect">
            <a:avLst/>
          </a:prstGeom>
          <a:noFill/>
        </p:spPr>
      </p:pic>
      <p:sp>
        <p:nvSpPr>
          <p:cNvPr id="5126" name="Text Box 6"/>
          <p:cNvSpPr txBox="1">
            <a:spLocks noChangeArrowheads="1"/>
          </p:cNvSpPr>
          <p:nvPr/>
        </p:nvSpPr>
        <p:spPr bwMode="auto">
          <a:xfrm>
            <a:off x="7235825" y="2276475"/>
            <a:ext cx="165735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128" name="Text Box 8"/>
          <p:cNvSpPr txBox="1">
            <a:spLocks noChangeArrowheads="1"/>
          </p:cNvSpPr>
          <p:nvPr/>
        </p:nvSpPr>
        <p:spPr bwMode="auto">
          <a:xfrm>
            <a:off x="971550" y="333375"/>
            <a:ext cx="7200900" cy="1917700"/>
          </a:xfrm>
          <a:prstGeom prst="rect">
            <a:avLst/>
          </a:prstGeom>
          <a:noFill/>
          <a:ln w="9525">
            <a:noFill/>
            <a:miter lim="800000"/>
            <a:headEnd/>
            <a:tailEnd/>
          </a:ln>
          <a:effectLst/>
        </p:spPr>
        <p:txBody>
          <a:bodyPr>
            <a:spAutoFit/>
          </a:bodyPr>
          <a:lstStyle/>
          <a:p>
            <a:pPr>
              <a:spcBef>
                <a:spcPct val="50000"/>
              </a:spcBef>
            </a:pPr>
            <a:r>
              <a:rPr lang="en-GB" sz="2400"/>
              <a:t>Today, Montserratians are rebuilding their country with help from the British Government.  Slowly, people are moving out of the shelters or back from abroad to resettle in developments constructed in the North. </a:t>
            </a:r>
          </a:p>
        </p:txBody>
      </p:sp>
      <p:sp>
        <p:nvSpPr>
          <p:cNvPr id="5129" name="Text Box 9"/>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by Adam Goss http://people.cornell.edu/pages/arg32/watson/montserrat.html and used with permission</a:t>
            </a:r>
          </a:p>
        </p:txBody>
      </p:sp>
    </p:spTree>
    <p:extLst>
      <p:ext uri="{BB962C8B-B14F-4D97-AF65-F5344CB8AC3E}">
        <p14:creationId xmlns:p14="http://schemas.microsoft.com/office/powerpoint/2010/main" val="127566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ssolve">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Hibiscus"/>
          <p:cNvPicPr>
            <a:picLocks noChangeAspect="1" noChangeArrowheads="1"/>
          </p:cNvPicPr>
          <p:nvPr/>
        </p:nvPicPr>
        <p:blipFill>
          <a:blip r:embed="rId2" cstate="print"/>
          <a:srcRect/>
          <a:stretch>
            <a:fillRect/>
          </a:stretch>
        </p:blipFill>
        <p:spPr bwMode="auto">
          <a:xfrm>
            <a:off x="971550" y="3429000"/>
            <a:ext cx="2162175" cy="2962275"/>
          </a:xfrm>
          <a:prstGeom prst="rect">
            <a:avLst/>
          </a:prstGeom>
          <a:noFill/>
        </p:spPr>
      </p:pic>
      <p:pic>
        <p:nvPicPr>
          <p:cNvPr id="7175" name="Picture 7" descr="De_nart"/>
          <p:cNvPicPr>
            <a:picLocks noChangeAspect="1" noChangeArrowheads="1"/>
          </p:cNvPicPr>
          <p:nvPr/>
        </p:nvPicPr>
        <p:blipFill>
          <a:blip r:embed="rId3" cstate="print"/>
          <a:srcRect/>
          <a:stretch>
            <a:fillRect/>
          </a:stretch>
        </p:blipFill>
        <p:spPr bwMode="auto">
          <a:xfrm>
            <a:off x="611188" y="477838"/>
            <a:ext cx="4176712" cy="2754312"/>
          </a:xfrm>
          <a:prstGeom prst="rect">
            <a:avLst/>
          </a:prstGeom>
          <a:noFill/>
        </p:spPr>
      </p:pic>
      <p:pic>
        <p:nvPicPr>
          <p:cNvPr id="7177" name="Picture 9" descr="Suntan_volcano"/>
          <p:cNvPicPr>
            <a:picLocks noChangeAspect="1" noChangeArrowheads="1"/>
          </p:cNvPicPr>
          <p:nvPr/>
        </p:nvPicPr>
        <p:blipFill>
          <a:blip r:embed="rId4" cstate="print"/>
          <a:srcRect/>
          <a:stretch>
            <a:fillRect/>
          </a:stretch>
        </p:blipFill>
        <p:spPr bwMode="auto">
          <a:xfrm>
            <a:off x="3563938" y="3429000"/>
            <a:ext cx="4608512" cy="3041650"/>
          </a:xfrm>
          <a:prstGeom prst="rect">
            <a:avLst/>
          </a:prstGeom>
          <a:noFill/>
        </p:spPr>
      </p:pic>
      <p:sp>
        <p:nvSpPr>
          <p:cNvPr id="7178" name="Text Box 10"/>
          <p:cNvSpPr txBox="1">
            <a:spLocks noChangeArrowheads="1"/>
          </p:cNvSpPr>
          <p:nvPr/>
        </p:nvSpPr>
        <p:spPr bwMode="auto">
          <a:xfrm>
            <a:off x="5364163" y="981075"/>
            <a:ext cx="3024187" cy="1552575"/>
          </a:xfrm>
          <a:prstGeom prst="rect">
            <a:avLst/>
          </a:prstGeom>
          <a:noFill/>
          <a:ln w="9525">
            <a:noFill/>
            <a:miter lim="800000"/>
            <a:headEnd/>
            <a:tailEnd/>
          </a:ln>
          <a:effectLst/>
        </p:spPr>
        <p:txBody>
          <a:bodyPr>
            <a:spAutoFit/>
          </a:bodyPr>
          <a:lstStyle/>
          <a:p>
            <a:pPr>
              <a:spcBef>
                <a:spcPct val="50000"/>
              </a:spcBef>
            </a:pPr>
            <a:r>
              <a:rPr lang="en-GB" sz="2400"/>
              <a:t>The north of the island remains untouched by the volcano.</a:t>
            </a:r>
          </a:p>
        </p:txBody>
      </p:sp>
      <p:sp>
        <p:nvSpPr>
          <p:cNvPr id="7179" name="Text Box 11"/>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by Adam Goss http://people.cornell.edu/pages/arg32/watson/montserrat.html and used with permission</a:t>
            </a:r>
          </a:p>
        </p:txBody>
      </p:sp>
    </p:spTree>
    <p:extLst>
      <p:ext uri="{BB962C8B-B14F-4D97-AF65-F5344CB8AC3E}">
        <p14:creationId xmlns:p14="http://schemas.microsoft.com/office/powerpoint/2010/main" val="36586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dissolve">
                                      <p:cBhvr>
                                        <p:cTn id="7" dur="5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dissolve">
                                      <p:cBhvr>
                                        <p:cTn id="17"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447800" y="403178"/>
            <a:ext cx="8034279" cy="2298267"/>
          </a:xfrm>
          <a:prstGeom prst="rect">
            <a:avLst/>
          </a:prstGeom>
          <a:noFill/>
          <a:ln w="9525">
            <a:noFill/>
            <a:miter lim="800000"/>
            <a:headEnd/>
            <a:tailEnd/>
          </a:ln>
        </p:spPr>
      </p:pic>
      <p:sp>
        <p:nvSpPr>
          <p:cNvPr id="2" name="Title 1"/>
          <p:cNvSpPr>
            <a:spLocks noGrp="1"/>
          </p:cNvSpPr>
          <p:nvPr>
            <p:ph type="title"/>
          </p:nvPr>
        </p:nvSpPr>
        <p:spPr>
          <a:xfrm>
            <a:off x="0" y="-168322"/>
            <a:ext cx="8229600" cy="1143000"/>
          </a:xfrm>
        </p:spPr>
        <p:txBody>
          <a:bodyPr/>
          <a:lstStyle/>
          <a:p>
            <a:r>
              <a:rPr lang="en-US" dirty="0" smtClean="0"/>
              <a:t>Exam question- January 2011 </a:t>
            </a:r>
            <a:endParaRPr lang="en-US" dirty="0"/>
          </a:p>
        </p:txBody>
      </p:sp>
      <p:sp>
        <p:nvSpPr>
          <p:cNvPr id="3" name="TextBox 2"/>
          <p:cNvSpPr txBox="1"/>
          <p:nvPr/>
        </p:nvSpPr>
        <p:spPr>
          <a:xfrm>
            <a:off x="292290" y="2756694"/>
            <a:ext cx="8839200" cy="3693319"/>
          </a:xfrm>
          <a:prstGeom prst="rect">
            <a:avLst/>
          </a:prstGeom>
          <a:noFill/>
        </p:spPr>
        <p:txBody>
          <a:bodyPr wrap="square" rtlCol="0">
            <a:spAutoFit/>
          </a:bodyPr>
          <a:lstStyle/>
          <a:p>
            <a:r>
              <a:rPr lang="en-US" dirty="0" smtClean="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2" cstate="print"/>
          <a:srcRect/>
          <a:stretch>
            <a:fillRect/>
          </a:stretch>
        </p:blipFill>
        <p:spPr bwMode="auto">
          <a:xfrm>
            <a:off x="990600" y="685800"/>
            <a:ext cx="7251700" cy="5257800"/>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304800" y="4114800"/>
            <a:ext cx="862965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wipe(down)">
                                      <p:cBhvr>
                                        <p:cTn id="13"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304800" y="533400"/>
            <a:ext cx="8839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question June 2011</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457200" y="2590800"/>
            <a:ext cx="8686800" cy="1109669"/>
          </a:xfrm>
          <a:prstGeom prst="rect">
            <a:avLst/>
          </a:prstGeom>
          <a:noFill/>
          <a:ln w="9525">
            <a:noFill/>
            <a:miter lim="800000"/>
            <a:headEnd/>
            <a:tailEnd/>
          </a:ln>
        </p:spPr>
      </p:pic>
      <p:sp>
        <p:nvSpPr>
          <p:cNvPr id="5" name="TextBox 4"/>
          <p:cNvSpPr txBox="1"/>
          <p:nvPr/>
        </p:nvSpPr>
        <p:spPr>
          <a:xfrm>
            <a:off x="304800" y="3066657"/>
            <a:ext cx="8839200" cy="3693319"/>
          </a:xfrm>
          <a:prstGeom prst="rect">
            <a:avLst/>
          </a:prstGeom>
          <a:noFill/>
        </p:spPr>
        <p:txBody>
          <a:bodyPr wrap="square" rtlCol="0">
            <a:spAutoFit/>
          </a:bodyPr>
          <a:lstStyle/>
          <a:p>
            <a:r>
              <a:rPr lang="en-US" dirty="0" smtClean="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endParaRPr lang="en-US" dirty="0"/>
          </a:p>
        </p:txBody>
      </p:sp>
    </p:spTree>
    <p:extLst>
      <p:ext uri="{BB962C8B-B14F-4D97-AF65-F5344CB8AC3E}">
        <p14:creationId xmlns:p14="http://schemas.microsoft.com/office/powerpoint/2010/main" val="1402044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Write following in your book; leaving 5-7 spaces after each number</a:t>
            </a:r>
            <a:endParaRPr lang="en-US"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a:buNone/>
            </a:pPr>
            <a:r>
              <a:rPr lang="en-US" dirty="0" smtClean="0"/>
              <a:t>1.  The </a:t>
            </a:r>
            <a:r>
              <a:rPr lang="en-US" dirty="0"/>
              <a:t>location of </a:t>
            </a:r>
            <a:r>
              <a:rPr lang="en-US" dirty="0" smtClean="0"/>
              <a:t>Montserrat - </a:t>
            </a:r>
            <a:r>
              <a:rPr lang="en-US" dirty="0" smtClean="0"/>
              <a:t>include</a:t>
            </a:r>
            <a:r>
              <a:rPr lang="en-US" dirty="0" smtClean="0"/>
              <a:t> </a:t>
            </a:r>
            <a:r>
              <a:rPr lang="en-US" dirty="0"/>
              <a:t>a sketch map</a:t>
            </a:r>
          </a:p>
          <a:p>
            <a:pPr>
              <a:buNone/>
            </a:pPr>
            <a:r>
              <a:rPr lang="en-US" dirty="0"/>
              <a:t>2. What </a:t>
            </a:r>
            <a:r>
              <a:rPr lang="en-US" b="1" dirty="0"/>
              <a:t>caused</a:t>
            </a:r>
            <a:r>
              <a:rPr lang="en-US" dirty="0"/>
              <a:t> the eruption? (type of </a:t>
            </a:r>
            <a:r>
              <a:rPr lang="en-US" dirty="0" smtClean="0"/>
              <a:t>boundary, plate names, process)</a:t>
            </a:r>
            <a:endParaRPr lang="en-US" dirty="0"/>
          </a:p>
          <a:p>
            <a:pPr>
              <a:buNone/>
            </a:pPr>
            <a:r>
              <a:rPr lang="en-US" dirty="0"/>
              <a:t>3. The type of eruption (lava, lahar, pyroclastic cloud </a:t>
            </a:r>
            <a:r>
              <a:rPr lang="en-US" dirty="0" err="1"/>
              <a:t>etc</a:t>
            </a:r>
            <a:r>
              <a:rPr lang="en-US" dirty="0"/>
              <a:t>)</a:t>
            </a:r>
          </a:p>
          <a:p>
            <a:pPr>
              <a:buNone/>
            </a:pPr>
            <a:r>
              <a:rPr lang="en-US" dirty="0"/>
              <a:t>4. Describe the short term (weeks afterwards) </a:t>
            </a:r>
            <a:r>
              <a:rPr lang="en-US" b="1" dirty="0"/>
              <a:t>effects</a:t>
            </a:r>
            <a:r>
              <a:rPr lang="en-US" dirty="0"/>
              <a:t> of the eruption</a:t>
            </a:r>
          </a:p>
          <a:p>
            <a:pPr>
              <a:buNone/>
            </a:pPr>
            <a:r>
              <a:rPr lang="en-US" dirty="0"/>
              <a:t>5. Describe the long term (years afterwards) </a:t>
            </a:r>
            <a:r>
              <a:rPr lang="en-US" b="1" dirty="0"/>
              <a:t>effects</a:t>
            </a:r>
            <a:r>
              <a:rPr lang="en-US" dirty="0"/>
              <a:t> of the eruption</a:t>
            </a:r>
          </a:p>
          <a:p>
            <a:pPr>
              <a:buNone/>
            </a:pPr>
            <a:r>
              <a:rPr lang="en-US" dirty="0"/>
              <a:t>6. How is the hazard of the volcanic activity '</a:t>
            </a:r>
            <a:r>
              <a:rPr lang="en-US" b="1" dirty="0"/>
              <a:t>managed</a:t>
            </a:r>
            <a:r>
              <a:rPr lang="en-US" dirty="0"/>
              <a:t>' ?  Was the volcano monitored? </a:t>
            </a:r>
          </a:p>
          <a:p>
            <a:pPr>
              <a:buNone/>
            </a:pPr>
            <a:r>
              <a:rPr lang="en-US" dirty="0"/>
              <a:t>7. Why did only 19 people die  despite the </a:t>
            </a:r>
            <a:r>
              <a:rPr lang="en-US"/>
              <a:t>dangerous </a:t>
            </a:r>
            <a:r>
              <a:rPr lang="en-US" smtClean="0"/>
              <a:t>eruption?</a:t>
            </a:r>
            <a:endParaRPr lang="en-US" dirty="0"/>
          </a:p>
          <a:p>
            <a:pPr marL="0" indent="0">
              <a:buNone/>
            </a:pPr>
            <a:endParaRPr lang="en-US" dirty="0"/>
          </a:p>
        </p:txBody>
      </p:sp>
    </p:spTree>
    <p:extLst>
      <p:ext uri="{BB962C8B-B14F-4D97-AF65-F5344CB8AC3E}">
        <p14:creationId xmlns:p14="http://schemas.microsoft.com/office/powerpoint/2010/main" val="1606131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228600" y="0"/>
            <a:ext cx="7086600" cy="661511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830443" y="4919663"/>
            <a:ext cx="7313557" cy="1938337"/>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295400" y="1828800"/>
            <a:ext cx="6286500" cy="2956152"/>
          </a:xfrm>
          <a:prstGeom prst="rect">
            <a:avLst/>
          </a:prstGeom>
          <a:noFill/>
          <a:ln w="9525">
            <a:noFill/>
            <a:miter lim="800000"/>
            <a:headEnd/>
            <a:tailEnd/>
          </a:ln>
        </p:spPr>
      </p:pic>
    </p:spTree>
    <p:extLst>
      <p:ext uri="{BB962C8B-B14F-4D97-AF65-F5344CB8AC3E}">
        <p14:creationId xmlns:p14="http://schemas.microsoft.com/office/powerpoint/2010/main" val="23676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0" y="1219200"/>
            <a:ext cx="8792996" cy="4114800"/>
          </a:xfrm>
          <a:prstGeom prst="rect">
            <a:avLst/>
          </a:prstGeom>
          <a:noFill/>
          <a:ln w="9525">
            <a:noFill/>
            <a:miter lim="800000"/>
            <a:headEnd/>
            <a:tailEnd/>
          </a:ln>
        </p:spPr>
      </p:pic>
    </p:spTree>
    <p:extLst>
      <p:ext uri="{BB962C8B-B14F-4D97-AF65-F5344CB8AC3E}">
        <p14:creationId xmlns:p14="http://schemas.microsoft.com/office/powerpoint/2010/main" val="2043855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eruption….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Soufriere Hills volcano began to erupt in 1995 following a long period of inactivity (hadn't erupted for 350 years). </a:t>
            </a:r>
          </a:p>
          <a:p>
            <a:r>
              <a:rPr lang="en-US" dirty="0" smtClean="0"/>
              <a:t>The eruptions forced the evacuation of the capital Plymouth and the part of the island that was actually the most densely population - and for good reason as it had the best advantages for settlement. </a:t>
            </a:r>
          </a:p>
          <a:p>
            <a:r>
              <a:rPr lang="en-US" dirty="0" err="1" smtClean="0"/>
              <a:t>Pyroclastic</a:t>
            </a:r>
            <a:r>
              <a:rPr lang="en-US" dirty="0" smtClean="0"/>
              <a:t> flows killed some of the people who returned against advice, and have also created an area of new land as the debris has been deposited off the coast.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the eruption…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Destructive plate boundary </a:t>
            </a:r>
            <a:r>
              <a:rPr lang="en-US" dirty="0" smtClean="0"/>
              <a:t>(convergent)</a:t>
            </a:r>
          </a:p>
          <a:p>
            <a:r>
              <a:rPr lang="en-US" dirty="0" smtClean="0"/>
              <a:t>North American Plate is being forced (</a:t>
            </a:r>
            <a:r>
              <a:rPr lang="en-US" dirty="0" err="1" smtClean="0">
                <a:solidFill>
                  <a:srgbClr val="FF0000"/>
                </a:solidFill>
              </a:rPr>
              <a:t>subducted</a:t>
            </a:r>
            <a:r>
              <a:rPr lang="en-US" dirty="0" smtClean="0"/>
              <a:t>) under the Caribbean plate</a:t>
            </a:r>
          </a:p>
          <a:p>
            <a:r>
              <a:rPr lang="en-US" dirty="0" smtClean="0"/>
              <a:t>Convection currents pull the plate into the mantle causing the rock to melt.</a:t>
            </a:r>
          </a:p>
          <a:p>
            <a:r>
              <a:rPr lang="en-US" dirty="0" smtClean="0"/>
              <a:t>The molten rock is lighter than the surrounding rock which causes it to rise through the cracks towards the earths surface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the eruption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volcanic eruption was so deadly because the volcano produced sticky </a:t>
            </a:r>
            <a:r>
              <a:rPr lang="en-US" dirty="0" smtClean="0">
                <a:solidFill>
                  <a:srgbClr val="FF0000"/>
                </a:solidFill>
              </a:rPr>
              <a:t>andesitic lava </a:t>
            </a:r>
            <a:r>
              <a:rPr lang="en-US" dirty="0" smtClean="0"/>
              <a:t>(thick lava).</a:t>
            </a:r>
          </a:p>
          <a:p>
            <a:r>
              <a:rPr lang="en-US" dirty="0" smtClean="0"/>
              <a:t>The lava is so thick it created a dome on the side of the </a:t>
            </a:r>
            <a:r>
              <a:rPr lang="en-US" dirty="0" smtClean="0">
                <a:solidFill>
                  <a:srgbClr val="FF0000"/>
                </a:solidFill>
              </a:rPr>
              <a:t>Chances Peak volcano</a:t>
            </a:r>
            <a:r>
              <a:rPr lang="en-US" dirty="0" smtClean="0"/>
              <a:t>.</a:t>
            </a:r>
          </a:p>
          <a:p>
            <a:r>
              <a:rPr lang="en-US" dirty="0" smtClean="0"/>
              <a:t>As the dome collapsed a huge ash cloud was formed.</a:t>
            </a:r>
          </a:p>
          <a:p>
            <a:r>
              <a:rPr lang="en-US" dirty="0" smtClean="0"/>
              <a:t>Also the dome collapse caused hot rocks, gases and ash- a </a:t>
            </a:r>
            <a:r>
              <a:rPr lang="en-US" dirty="0" err="1" smtClean="0">
                <a:solidFill>
                  <a:srgbClr val="FF0000"/>
                </a:solidFill>
              </a:rPr>
              <a:t>pyroclastic</a:t>
            </a:r>
            <a:r>
              <a:rPr lang="en-US" dirty="0" smtClean="0">
                <a:solidFill>
                  <a:srgbClr val="FF0000"/>
                </a:solidFill>
              </a:rPr>
              <a:t> flow.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Man_in_Shelter"/>
          <p:cNvPicPr>
            <a:picLocks noChangeAspect="1" noChangeArrowheads="1"/>
          </p:cNvPicPr>
          <p:nvPr/>
        </p:nvPicPr>
        <p:blipFill>
          <a:blip r:embed="rId2" cstate="print"/>
          <a:srcRect/>
          <a:stretch>
            <a:fillRect/>
          </a:stretch>
        </p:blipFill>
        <p:spPr bwMode="auto">
          <a:xfrm>
            <a:off x="5292725" y="1700213"/>
            <a:ext cx="2997200" cy="4810125"/>
          </a:xfrm>
          <a:prstGeom prst="rect">
            <a:avLst/>
          </a:prstGeom>
          <a:noFill/>
        </p:spPr>
      </p:pic>
      <p:sp>
        <p:nvSpPr>
          <p:cNvPr id="6150" name="AutoShape 6"/>
          <p:cNvSpPr>
            <a:spLocks noChangeArrowheads="1"/>
          </p:cNvSpPr>
          <p:nvPr/>
        </p:nvSpPr>
        <p:spPr bwMode="auto">
          <a:xfrm rot="-5803041">
            <a:off x="1146969" y="-202406"/>
            <a:ext cx="2232025" cy="3157537"/>
          </a:xfrm>
          <a:prstGeom prst="wedgeEllipseCallout">
            <a:avLst>
              <a:gd name="adj1" fmla="val -102162"/>
              <a:gd name="adj2" fmla="val 107921"/>
            </a:avLst>
          </a:prstGeom>
          <a:solidFill>
            <a:schemeClr val="accent1">
              <a:alpha val="70000"/>
            </a:schemeClr>
          </a:solidFill>
          <a:ln w="9525">
            <a:solidFill>
              <a:schemeClr val="tx1"/>
            </a:solidFill>
            <a:miter lim="800000"/>
            <a:headEnd/>
            <a:tailEnd/>
          </a:ln>
          <a:effectLst/>
        </p:spPr>
        <p:txBody>
          <a:bodyPr vert="eaVert"/>
          <a:lstStyle/>
          <a:p>
            <a:pPr algn="ctr"/>
            <a:endParaRPr lang="en-US"/>
          </a:p>
        </p:txBody>
      </p:sp>
      <p:sp>
        <p:nvSpPr>
          <p:cNvPr id="6151" name="Text Box 7"/>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by Adam Goss http://people.cornell.edu/pages/arg32/watson/montserrat.html and used with permission</a:t>
            </a:r>
          </a:p>
        </p:txBody>
      </p:sp>
      <p:sp>
        <p:nvSpPr>
          <p:cNvPr id="6152" name="Text Box 8"/>
          <p:cNvSpPr txBox="1">
            <a:spLocks noChangeArrowheads="1"/>
          </p:cNvSpPr>
          <p:nvPr/>
        </p:nvSpPr>
        <p:spPr bwMode="auto">
          <a:xfrm>
            <a:off x="4716463" y="333375"/>
            <a:ext cx="4032250" cy="1187450"/>
          </a:xfrm>
          <a:prstGeom prst="rect">
            <a:avLst/>
          </a:prstGeom>
          <a:noFill/>
          <a:ln w="9525">
            <a:noFill/>
            <a:miter lim="800000"/>
            <a:headEnd/>
            <a:tailEnd/>
          </a:ln>
          <a:effectLst/>
        </p:spPr>
        <p:txBody>
          <a:bodyPr>
            <a:spAutoFit/>
          </a:bodyPr>
          <a:lstStyle/>
          <a:p>
            <a:pPr>
              <a:spcBef>
                <a:spcPct val="50000"/>
              </a:spcBef>
            </a:pPr>
            <a:r>
              <a:rPr lang="en-GB" sz="2400"/>
              <a:t>What would this Montserrat resident have to say about the future?</a:t>
            </a:r>
          </a:p>
        </p:txBody>
      </p:sp>
      <p:sp>
        <p:nvSpPr>
          <p:cNvPr id="6153" name="Text Box 9"/>
          <p:cNvSpPr txBox="1">
            <a:spLocks noChangeArrowheads="1"/>
          </p:cNvSpPr>
          <p:nvPr/>
        </p:nvSpPr>
        <p:spPr bwMode="auto">
          <a:xfrm>
            <a:off x="611188" y="2636838"/>
            <a:ext cx="3240087" cy="3759200"/>
          </a:xfrm>
          <a:prstGeom prst="rect">
            <a:avLst/>
          </a:prstGeom>
          <a:noFill/>
          <a:ln w="9525">
            <a:solidFill>
              <a:schemeClr val="bg2"/>
            </a:solidFill>
            <a:miter lim="800000"/>
            <a:headEnd/>
            <a:tailEnd/>
          </a:ln>
          <a:effectLst/>
        </p:spPr>
        <p:txBody>
          <a:bodyPr>
            <a:spAutoFit/>
          </a:bodyPr>
          <a:lstStyle/>
          <a:p>
            <a:pPr>
              <a:spcBef>
                <a:spcPct val="50000"/>
              </a:spcBef>
            </a:pPr>
            <a:r>
              <a:rPr lang="en-GB" sz="2000"/>
              <a:t>Think about …</a:t>
            </a:r>
          </a:p>
          <a:p>
            <a:pPr>
              <a:spcBef>
                <a:spcPct val="50000"/>
              </a:spcBef>
            </a:pPr>
            <a:r>
              <a:rPr lang="en-GB" sz="2000"/>
              <a:t>Social problems</a:t>
            </a:r>
          </a:p>
          <a:p>
            <a:pPr>
              <a:spcBef>
                <a:spcPct val="50000"/>
              </a:spcBef>
            </a:pPr>
            <a:r>
              <a:rPr lang="en-GB" sz="2000"/>
              <a:t>        Economic problems</a:t>
            </a:r>
          </a:p>
          <a:p>
            <a:pPr>
              <a:spcBef>
                <a:spcPct val="50000"/>
              </a:spcBef>
            </a:pPr>
            <a:r>
              <a:rPr lang="en-GB" sz="2000"/>
              <a:t>Environmental issues</a:t>
            </a:r>
          </a:p>
          <a:p>
            <a:pPr>
              <a:spcBef>
                <a:spcPct val="50000"/>
              </a:spcBef>
            </a:pPr>
            <a:endParaRPr lang="en-GB" sz="2000"/>
          </a:p>
          <a:p>
            <a:pPr>
              <a:spcBef>
                <a:spcPct val="50000"/>
              </a:spcBef>
            </a:pPr>
            <a:r>
              <a:rPr lang="en-GB" sz="2000"/>
              <a:t>What are the short term priorities?</a:t>
            </a:r>
          </a:p>
          <a:p>
            <a:pPr>
              <a:spcBef>
                <a:spcPct val="50000"/>
              </a:spcBef>
            </a:pPr>
            <a:r>
              <a:rPr lang="en-GB" sz="2000"/>
              <a:t>What are the long term needs?</a:t>
            </a:r>
            <a:r>
              <a:rPr lang="en-GB"/>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153">
                                            <p:txEl>
                                              <p:pRg st="1" end="1"/>
                                            </p:txEl>
                                          </p:spTgt>
                                        </p:tgtEl>
                                        <p:attrNameLst>
                                          <p:attrName>style.visibility</p:attrName>
                                        </p:attrNameLst>
                                      </p:cBhvr>
                                      <p:to>
                                        <p:strVal val="visible"/>
                                      </p:to>
                                    </p:set>
                                    <p:animEffect transition="in" filter="fade">
                                      <p:cBhvr>
                                        <p:cTn id="11" dur="2000"/>
                                        <p:tgtEl>
                                          <p:spTgt spid="615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53">
                                            <p:txEl>
                                              <p:pRg st="2" end="2"/>
                                            </p:txEl>
                                          </p:spTgt>
                                        </p:tgtEl>
                                        <p:attrNameLst>
                                          <p:attrName>style.visibility</p:attrName>
                                        </p:attrNameLst>
                                      </p:cBhvr>
                                      <p:to>
                                        <p:strVal val="visible"/>
                                      </p:to>
                                    </p:set>
                                    <p:animEffect transition="in" filter="fade">
                                      <p:cBhvr>
                                        <p:cTn id="16" dur="2000"/>
                                        <p:tgtEl>
                                          <p:spTgt spid="615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53">
                                            <p:txEl>
                                              <p:pRg st="3" end="3"/>
                                            </p:txEl>
                                          </p:spTgt>
                                        </p:tgtEl>
                                        <p:attrNameLst>
                                          <p:attrName>style.visibility</p:attrName>
                                        </p:attrNameLst>
                                      </p:cBhvr>
                                      <p:to>
                                        <p:strVal val="visible"/>
                                      </p:to>
                                    </p:set>
                                    <p:animEffect transition="in" filter="fade">
                                      <p:cBhvr>
                                        <p:cTn id="21" dur="2000"/>
                                        <p:tgtEl>
                                          <p:spTgt spid="615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153">
                                            <p:txEl>
                                              <p:pRg st="5" end="5"/>
                                            </p:txEl>
                                          </p:spTgt>
                                        </p:tgtEl>
                                        <p:attrNameLst>
                                          <p:attrName>style.visibility</p:attrName>
                                        </p:attrNameLst>
                                      </p:cBhvr>
                                      <p:to>
                                        <p:strVal val="visible"/>
                                      </p:to>
                                    </p:set>
                                    <p:animEffect transition="in" filter="dissolve">
                                      <p:cBhvr>
                                        <p:cTn id="26" dur="500"/>
                                        <p:tgtEl>
                                          <p:spTgt spid="615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153">
                                            <p:txEl>
                                              <p:pRg st="6" end="6"/>
                                            </p:txEl>
                                          </p:spTgt>
                                        </p:tgtEl>
                                        <p:attrNameLst>
                                          <p:attrName>style.visibility</p:attrName>
                                        </p:attrNameLst>
                                      </p:cBhvr>
                                      <p:to>
                                        <p:strVal val="visible"/>
                                      </p:to>
                                    </p:set>
                                    <p:animEffect transition="in" filter="dissolve">
                                      <p:cBhvr>
                                        <p:cTn id="31" dur="500"/>
                                        <p:tgtEl>
                                          <p:spTgt spid="61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include in your case study</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a:buNone/>
            </a:pPr>
            <a:r>
              <a:rPr lang="en-US" dirty="0" smtClean="0"/>
              <a:t>1. Describe the location of Montserrat- you could include a sketch map</a:t>
            </a:r>
          </a:p>
          <a:p>
            <a:pPr>
              <a:buNone/>
            </a:pPr>
            <a:r>
              <a:rPr lang="en-US" dirty="0" smtClean="0"/>
              <a:t>2. What caused the eruption? </a:t>
            </a:r>
          </a:p>
          <a:p>
            <a:pPr>
              <a:buNone/>
            </a:pPr>
            <a:r>
              <a:rPr lang="en-US" dirty="0" smtClean="0"/>
              <a:t>3. List the Primary and Secondary hazards of the Soufriere Hills volcano</a:t>
            </a:r>
          </a:p>
          <a:p>
            <a:pPr>
              <a:buNone/>
            </a:pPr>
            <a:r>
              <a:rPr lang="en-US" dirty="0" smtClean="0"/>
              <a:t>4. Which part of the island was evacuated first, and when did this take place ? </a:t>
            </a:r>
          </a:p>
          <a:p>
            <a:pPr>
              <a:buNone/>
            </a:pPr>
            <a:r>
              <a:rPr lang="en-US" dirty="0" smtClean="0"/>
              <a:t>5. What is a </a:t>
            </a:r>
            <a:r>
              <a:rPr lang="en-US" dirty="0" err="1" smtClean="0"/>
              <a:t>pyroclastic</a:t>
            </a:r>
            <a:r>
              <a:rPr lang="en-US" dirty="0" smtClean="0"/>
              <a:t> flow ? </a:t>
            </a:r>
          </a:p>
          <a:p>
            <a:pPr>
              <a:buNone/>
            </a:pPr>
            <a:r>
              <a:rPr lang="en-US" dirty="0" smtClean="0"/>
              <a:t>6. Describe the long and short term effects of the eruption</a:t>
            </a:r>
          </a:p>
          <a:p>
            <a:pPr>
              <a:buNone/>
            </a:pPr>
            <a:r>
              <a:rPr lang="en-US" dirty="0" smtClean="0"/>
              <a:t>7. What were the effects on the people an the environment? </a:t>
            </a:r>
          </a:p>
          <a:p>
            <a:pPr>
              <a:buNone/>
            </a:pPr>
            <a:r>
              <a:rPr lang="en-US" dirty="0" smtClean="0"/>
              <a:t>8. How is the hazard of the volcanic activity 'managed' ? </a:t>
            </a:r>
          </a:p>
          <a:p>
            <a:pPr>
              <a:buNone/>
            </a:pPr>
            <a:r>
              <a:rPr lang="en-US" dirty="0" smtClean="0"/>
              <a:t>9. Why is the fact that the </a:t>
            </a:r>
            <a:r>
              <a:rPr lang="en-US" b="1" dirty="0" smtClean="0"/>
              <a:t>south</a:t>
            </a:r>
            <a:r>
              <a:rPr lang="en-US" dirty="0" smtClean="0"/>
              <a:t> of the island has been most badly hit a particular problem for the people of Montserrat ? </a:t>
            </a:r>
          </a:p>
          <a:p>
            <a:pPr>
              <a:buNone/>
            </a:pPr>
            <a:r>
              <a:rPr lang="en-US" dirty="0" smtClean="0"/>
              <a:t>10. What role did the British have to play in the evacuation of the island?</a:t>
            </a:r>
          </a:p>
          <a:p>
            <a:pPr>
              <a:buNone/>
            </a:pPr>
            <a:r>
              <a:rPr lang="en-US" dirty="0" smtClean="0">
                <a:solidFill>
                  <a:srgbClr val="FF0000"/>
                </a:solidFill>
              </a:rPr>
              <a:t>With any case study you should include Place names, figures to make it specific to that area</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FACTS</a:t>
            </a:r>
            <a:endParaRPr lang="en-US" dirty="0"/>
          </a:p>
        </p:txBody>
      </p:sp>
      <p:sp>
        <p:nvSpPr>
          <p:cNvPr id="3" name="Content Placeholder 2"/>
          <p:cNvSpPr>
            <a:spLocks noGrp="1"/>
          </p:cNvSpPr>
          <p:nvPr>
            <p:ph idx="1"/>
          </p:nvPr>
        </p:nvSpPr>
        <p:spPr/>
        <p:txBody>
          <a:bodyPr/>
          <a:lstStyle/>
          <a:p>
            <a:pPr>
              <a:buNone/>
            </a:pPr>
            <a:r>
              <a:rPr lang="en-US" dirty="0" smtClean="0"/>
              <a:t>Think of these as 'bullet points' - a useful REVISION technique is to try to reduce any topic down to just 10 bullet points which contain the main aspects of what it is you want to get across....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question June 2011</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457200" y="2590800"/>
            <a:ext cx="8686800" cy="1109669"/>
          </a:xfrm>
          <a:prstGeom prst="rect">
            <a:avLst/>
          </a:prstGeom>
          <a:noFill/>
          <a:ln w="9525">
            <a:noFill/>
            <a:miter lim="800000"/>
            <a:headEnd/>
            <a:tailEnd/>
          </a:ln>
        </p:spPr>
      </p:pic>
      <p:sp>
        <p:nvSpPr>
          <p:cNvPr id="5" name="TextBox 4"/>
          <p:cNvSpPr txBox="1"/>
          <p:nvPr/>
        </p:nvSpPr>
        <p:spPr>
          <a:xfrm>
            <a:off x="304800" y="3066657"/>
            <a:ext cx="8839200" cy="3693319"/>
          </a:xfrm>
          <a:prstGeom prst="rect">
            <a:avLst/>
          </a:prstGeom>
          <a:noFill/>
        </p:spPr>
        <p:txBody>
          <a:bodyPr wrap="square" rtlCol="0">
            <a:spAutoFit/>
          </a:bodyPr>
          <a:lstStyle/>
          <a:p>
            <a:r>
              <a:rPr lang="en-US" dirty="0" smtClean="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228600" y="0"/>
            <a:ext cx="7086600" cy="661511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830443" y="4919663"/>
            <a:ext cx="7313557" cy="1938337"/>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295400" y="1828800"/>
            <a:ext cx="6286500" cy="29561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5029200" cy="6224790"/>
          </a:xfrm>
        </p:spPr>
        <p:txBody>
          <a:bodyPr>
            <a:normAutofit fontScale="92500"/>
          </a:bodyPr>
          <a:lstStyle/>
          <a:p>
            <a:pPr>
              <a:buFontTx/>
              <a:buChar char="-"/>
            </a:pPr>
            <a:r>
              <a:rPr lang="en-US" dirty="0" smtClean="0"/>
              <a:t>The Montserrat (Soufriere Hills) Volcano is a </a:t>
            </a:r>
            <a:r>
              <a:rPr lang="en-US" dirty="0" smtClean="0">
                <a:solidFill>
                  <a:srgbClr val="FF0000"/>
                </a:solidFill>
              </a:rPr>
              <a:t>stratovolcano </a:t>
            </a:r>
            <a:r>
              <a:rPr lang="en-US" dirty="0" smtClean="0"/>
              <a:t>which became active in 1995 and has remained so ever since.</a:t>
            </a:r>
          </a:p>
          <a:p>
            <a:pPr>
              <a:buFontTx/>
              <a:buChar char="-"/>
            </a:pPr>
            <a:endParaRPr lang="en-US" dirty="0" smtClean="0"/>
          </a:p>
          <a:p>
            <a:pPr>
              <a:buFontTx/>
              <a:buChar char="-"/>
            </a:pPr>
            <a:r>
              <a:rPr lang="en-US" dirty="0" smtClean="0"/>
              <a:t>The lava eruptions are </a:t>
            </a:r>
            <a:r>
              <a:rPr lang="en-US" dirty="0" smtClean="0">
                <a:solidFill>
                  <a:srgbClr val="FF0000"/>
                </a:solidFill>
              </a:rPr>
              <a:t>andesitic </a:t>
            </a:r>
            <a:r>
              <a:rPr lang="en-US" dirty="0" smtClean="0"/>
              <a:t>– thick and sticky, and form domes on the volcano. When they collapse hot rocks, gas, and ash flow down the side of the volcano in </a:t>
            </a:r>
            <a:r>
              <a:rPr lang="en-US" dirty="0" smtClean="0">
                <a:solidFill>
                  <a:srgbClr val="FF0000"/>
                </a:solidFill>
              </a:rPr>
              <a:t>pyroclastic flows</a:t>
            </a:r>
            <a:endParaRPr lang="en-US" dirty="0" smtClean="0"/>
          </a:p>
        </p:txBody>
      </p:sp>
      <p:pic>
        <p:nvPicPr>
          <p:cNvPr id="6" name="Picture 5"/>
          <p:cNvPicPr>
            <a:picLocks noChangeAspect="1"/>
          </p:cNvPicPr>
          <p:nvPr/>
        </p:nvPicPr>
        <p:blipFill>
          <a:blip r:embed="rId2"/>
          <a:stretch>
            <a:fillRect/>
          </a:stretch>
        </p:blipFill>
        <p:spPr>
          <a:xfrm>
            <a:off x="5029200" y="533400"/>
            <a:ext cx="3833519" cy="5600333"/>
          </a:xfrm>
          <a:prstGeom prst="rect">
            <a:avLst/>
          </a:prstGeom>
        </p:spPr>
      </p:pic>
    </p:spTree>
    <p:extLst>
      <p:ext uri="{BB962C8B-B14F-4D97-AF65-F5344CB8AC3E}">
        <p14:creationId xmlns:p14="http://schemas.microsoft.com/office/powerpoint/2010/main" val="303504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0" y="1219200"/>
            <a:ext cx="8792996"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worldatlas.com/webimage/countrys/namerica/caribb/montserratcarib.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402955" cy="619165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881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198"/>
            <a:ext cx="8229600" cy="1143000"/>
          </a:xfrm>
        </p:spPr>
        <p:txBody>
          <a:bodyPr/>
          <a:lstStyle/>
          <a:p>
            <a:endParaRPr lang="en-US"/>
          </a:p>
        </p:txBody>
      </p:sp>
      <p:sp>
        <p:nvSpPr>
          <p:cNvPr id="3" name="Content Placeholder 2"/>
          <p:cNvSpPr>
            <a:spLocks noGrp="1"/>
          </p:cNvSpPr>
          <p:nvPr>
            <p:ph idx="1"/>
          </p:nvPr>
        </p:nvSpPr>
        <p:spPr>
          <a:xfrm>
            <a:off x="457200" y="5113452"/>
            <a:ext cx="8229600" cy="1439748"/>
          </a:xfrm>
        </p:spPr>
        <p:txBody>
          <a:bodyPr>
            <a:normAutofit fontScale="85000" lnSpcReduction="10000"/>
          </a:bodyPr>
          <a:lstStyle/>
          <a:p>
            <a:pPr marL="0" indent="0">
              <a:buNone/>
            </a:pPr>
            <a:r>
              <a:rPr lang="en-US" dirty="0" smtClean="0"/>
              <a:t>Montserrat is situated </a:t>
            </a:r>
            <a:r>
              <a:rPr lang="en-US" dirty="0"/>
              <a:t>on a destructive (convergent) plate </a:t>
            </a:r>
            <a:r>
              <a:rPr lang="en-US" dirty="0" smtClean="0"/>
              <a:t>boundary: the North American plate is being </a:t>
            </a:r>
            <a:r>
              <a:rPr lang="en-US" dirty="0" err="1" smtClean="0"/>
              <a:t>subducted</a:t>
            </a:r>
            <a:r>
              <a:rPr lang="en-US" dirty="0" smtClean="0"/>
              <a:t> under the Caribbean plate… why has this happened?</a:t>
            </a:r>
            <a:endParaRPr lang="en-US" dirty="0"/>
          </a:p>
        </p:txBody>
      </p:sp>
      <p:pic>
        <p:nvPicPr>
          <p:cNvPr id="4" name="Picture 3"/>
          <p:cNvPicPr>
            <a:picLocks noChangeAspect="1"/>
          </p:cNvPicPr>
          <p:nvPr/>
        </p:nvPicPr>
        <p:blipFill>
          <a:blip r:embed="rId2"/>
          <a:stretch>
            <a:fillRect/>
          </a:stretch>
        </p:blipFill>
        <p:spPr>
          <a:xfrm>
            <a:off x="934078" y="304800"/>
            <a:ext cx="7275844" cy="4217209"/>
          </a:xfrm>
          <a:prstGeom prst="rect">
            <a:avLst/>
          </a:prstGeom>
        </p:spPr>
      </p:pic>
    </p:spTree>
    <p:extLst>
      <p:ext uri="{BB962C8B-B14F-4D97-AF65-F5344CB8AC3E}">
        <p14:creationId xmlns:p14="http://schemas.microsoft.com/office/powerpoint/2010/main" val="359638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ynapses.co.uk/science/volcano6.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840" y="2209800"/>
            <a:ext cx="7298320" cy="282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3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srcRect/>
          <a:stretch>
            <a:fillRect/>
          </a:stretch>
        </p:blipFill>
        <p:spPr bwMode="auto">
          <a:xfrm>
            <a:off x="685800" y="685800"/>
            <a:ext cx="7399256" cy="5044440"/>
          </a:xfrm>
          <a:prstGeom prst="rect">
            <a:avLst/>
          </a:prstGeom>
          <a:noFill/>
          <a:ln w="9525">
            <a:noFill/>
            <a:miter lim="800000"/>
            <a:headEnd/>
            <a:tailEnd/>
          </a:ln>
        </p:spPr>
      </p:pic>
    </p:spTree>
    <p:extLst>
      <p:ext uri="{BB962C8B-B14F-4D97-AF65-F5344CB8AC3E}">
        <p14:creationId xmlns:p14="http://schemas.microsoft.com/office/powerpoint/2010/main" val="2622216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Plymouth_1"/>
          <p:cNvPicPr>
            <a:picLocks noChangeAspect="1" noChangeArrowheads="1"/>
          </p:cNvPicPr>
          <p:nvPr/>
        </p:nvPicPr>
        <p:blipFill>
          <a:blip r:embed="rId2" cstate="print"/>
          <a:srcRect/>
          <a:stretch>
            <a:fillRect/>
          </a:stretch>
        </p:blipFill>
        <p:spPr bwMode="auto">
          <a:xfrm>
            <a:off x="1763713" y="836613"/>
            <a:ext cx="5646737" cy="3709987"/>
          </a:xfrm>
          <a:prstGeom prst="rect">
            <a:avLst/>
          </a:prstGeom>
          <a:ln w="228600" cap="sq" cmpd="thickThin">
            <a:solidFill>
              <a:srgbClr val="000000"/>
            </a:solidFill>
            <a:prstDash val="solid"/>
            <a:miter lim="800000"/>
          </a:ln>
          <a:effectLst>
            <a:innerShdw blurRad="76200">
              <a:srgbClr val="000000"/>
            </a:innerShdw>
          </a:effectLst>
        </p:spPr>
      </p:pic>
      <p:sp>
        <p:nvSpPr>
          <p:cNvPr id="2055" name="Text Box 7"/>
          <p:cNvSpPr txBox="1">
            <a:spLocks noChangeArrowheads="1"/>
          </p:cNvSpPr>
          <p:nvPr/>
        </p:nvSpPr>
        <p:spPr bwMode="auto">
          <a:xfrm>
            <a:off x="1692275" y="4868863"/>
            <a:ext cx="5759450" cy="1187450"/>
          </a:xfrm>
          <a:prstGeom prst="rect">
            <a:avLst/>
          </a:prstGeom>
          <a:noFill/>
          <a:ln w="9525">
            <a:noFill/>
            <a:miter lim="800000"/>
            <a:headEnd/>
            <a:tailEnd/>
          </a:ln>
          <a:effectLst/>
        </p:spPr>
        <p:txBody>
          <a:bodyPr>
            <a:spAutoFit/>
          </a:bodyPr>
          <a:lstStyle/>
          <a:p>
            <a:pPr>
              <a:spcBef>
                <a:spcPct val="50000"/>
              </a:spcBef>
            </a:pPr>
            <a:r>
              <a:rPr lang="en-GB" sz="2400"/>
              <a:t>In August of 1997, a series of pyroclastic flows and lahars (mudflows) destroyed the capital city of Plymouth </a:t>
            </a:r>
          </a:p>
        </p:txBody>
      </p:sp>
      <p:sp>
        <p:nvSpPr>
          <p:cNvPr id="2056" name="Text Box 8"/>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by Adam Goss http://people.cornell.edu/pages/arg32/watson/montserrat.html and used with permission</a:t>
            </a:r>
          </a:p>
        </p:txBody>
      </p:sp>
    </p:spTree>
    <p:extLst>
      <p:ext uri="{BB962C8B-B14F-4D97-AF65-F5344CB8AC3E}">
        <p14:creationId xmlns:p14="http://schemas.microsoft.com/office/powerpoint/2010/main" val="88404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ssolve">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322500" y="914400"/>
            <a:ext cx="8498999" cy="5211763"/>
          </a:xfrm>
          <a:prstGeom prst="rect">
            <a:avLst/>
          </a:prstGeom>
          <a:noFill/>
          <a:ln w="9525">
            <a:noFill/>
            <a:miter lim="800000"/>
            <a:headEnd/>
            <a:tailEnd/>
          </a:ln>
        </p:spPr>
      </p:pic>
    </p:spTree>
    <p:extLst>
      <p:ext uri="{BB962C8B-B14F-4D97-AF65-F5344CB8AC3E}">
        <p14:creationId xmlns:p14="http://schemas.microsoft.com/office/powerpoint/2010/main" val="1000733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896</Words>
  <Application>Microsoft Office PowerPoint</Application>
  <PresentationFormat>On-screen Show (4:3)</PresentationFormat>
  <Paragraphs>103</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A case study for the Montserrat volcanic eruption </vt:lpstr>
      <vt:lpstr>Write following in your book; leaving 5-7 spaces after each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the damage from 5 million cubic metres of hot rocks and gas</vt:lpstr>
      <vt:lpstr>PowerPoint Presentation</vt:lpstr>
      <vt:lpstr>PowerPoint Presentation</vt:lpstr>
      <vt:lpstr>PowerPoint Presentation</vt:lpstr>
      <vt:lpstr>PowerPoint Presentation</vt:lpstr>
      <vt:lpstr>PowerPoint Presentation</vt:lpstr>
      <vt:lpstr>Exam question- January 2011 </vt:lpstr>
      <vt:lpstr>PowerPoint Presentation</vt:lpstr>
      <vt:lpstr>PowerPoint Presentation</vt:lpstr>
      <vt:lpstr>Exam question June 2011</vt:lpstr>
      <vt:lpstr>PowerPoint Presentation</vt:lpstr>
      <vt:lpstr>PowerPoint Presentation</vt:lpstr>
      <vt:lpstr>Overview of the eruption….</vt:lpstr>
      <vt:lpstr>Cause of the eruption…</vt:lpstr>
      <vt:lpstr>Cause of the eruption</vt:lpstr>
      <vt:lpstr>PowerPoint Presentation</vt:lpstr>
      <vt:lpstr>What to include in your case study</vt:lpstr>
      <vt:lpstr>KEY FACTS</vt:lpstr>
      <vt:lpstr>Exam question June 2011</vt:lpstr>
      <vt:lpstr>PowerPoint Presentation</vt:lpstr>
      <vt:lpstr>PowerPoint Presentation</vt:lpstr>
    </vt:vector>
  </TitlesOfParts>
  <Company>BSH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Montserrat volcanic eruption</dc:title>
  <dc:creator>agoodfellow</dc:creator>
  <cp:lastModifiedBy>Nicole St Pierre</cp:lastModifiedBy>
  <cp:revision>34</cp:revision>
  <dcterms:created xsi:type="dcterms:W3CDTF">2010-11-18T20:13:59Z</dcterms:created>
  <dcterms:modified xsi:type="dcterms:W3CDTF">2015-11-04T15:22:24Z</dcterms:modified>
</cp:coreProperties>
</file>