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64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1A5D-FAB1-4718-B9B0-4818915ABDDF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986E-F9FA-4D39-9F04-CD249AC5A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43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1A5D-FAB1-4718-B9B0-4818915ABDDF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986E-F9FA-4D39-9F04-CD249AC5A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94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1A5D-FAB1-4718-B9B0-4818915ABDDF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986E-F9FA-4D39-9F04-CD249AC5A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0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1A5D-FAB1-4718-B9B0-4818915ABDDF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986E-F9FA-4D39-9F04-CD249AC5A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148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1A5D-FAB1-4718-B9B0-4818915ABDDF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986E-F9FA-4D39-9F04-CD249AC5A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626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1A5D-FAB1-4718-B9B0-4818915ABDDF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986E-F9FA-4D39-9F04-CD249AC5A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50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1A5D-FAB1-4718-B9B0-4818915ABDDF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986E-F9FA-4D39-9F04-CD249AC5A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60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1A5D-FAB1-4718-B9B0-4818915ABDDF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986E-F9FA-4D39-9F04-CD249AC5A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73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1A5D-FAB1-4718-B9B0-4818915ABDDF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986E-F9FA-4D39-9F04-CD249AC5A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318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1A5D-FAB1-4718-B9B0-4818915ABDDF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986E-F9FA-4D39-9F04-CD249AC5A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907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1A5D-FAB1-4718-B9B0-4818915ABDDF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986E-F9FA-4D39-9F04-CD249AC5A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92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61A5D-FAB1-4718-B9B0-4818915ABDDF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4986E-F9FA-4D39-9F04-CD249AC5A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32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411" y="465541"/>
            <a:ext cx="10011177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Write an IGSCE long answer question about ‘deindustrialization’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3818" y="3666432"/>
            <a:ext cx="10204361" cy="165576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“In many HICs the nature of employment is changing. </a:t>
            </a:r>
            <a:r>
              <a:rPr lang="en-US" sz="3000" u="sng" dirty="0" smtClean="0"/>
              <a:t>With reference to one HIC</a:t>
            </a:r>
            <a:r>
              <a:rPr lang="en-US" sz="3000" dirty="0" smtClean="0"/>
              <a:t>, describe and give reasons for this change.” (9)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10711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665363"/>
            <a:ext cx="11500834" cy="1325563"/>
          </a:xfrm>
        </p:spPr>
        <p:txBody>
          <a:bodyPr>
            <a:normAutofit/>
          </a:bodyPr>
          <a:lstStyle/>
          <a:p>
            <a:r>
              <a:rPr lang="en-CA" dirty="0" smtClean="0"/>
              <a:t>Deindustrialization: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93" y="2230616"/>
            <a:ext cx="11044707" cy="4351338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A reduction in size or share of </a:t>
            </a:r>
          </a:p>
          <a:p>
            <a:pPr marL="0" indent="0">
              <a:buNone/>
            </a:pPr>
            <a:r>
              <a:rPr lang="en-CA" dirty="0" smtClean="0"/>
              <a:t>manufacturing industry</a:t>
            </a:r>
          </a:p>
          <a:p>
            <a:endParaRPr lang="en-CA" dirty="0"/>
          </a:p>
          <a:p>
            <a:r>
              <a:rPr lang="en-CA" dirty="0" smtClean="0"/>
              <a:t>A process </a:t>
            </a:r>
            <a:r>
              <a:rPr lang="en-CA" dirty="0"/>
              <a:t>of social or </a:t>
            </a:r>
            <a:r>
              <a:rPr lang="en-CA" dirty="0" smtClean="0"/>
              <a:t>economic</a:t>
            </a:r>
          </a:p>
          <a:p>
            <a:pPr marL="0" indent="0">
              <a:buNone/>
            </a:pPr>
            <a:r>
              <a:rPr lang="en-CA" dirty="0" smtClean="0"/>
              <a:t>change </a:t>
            </a:r>
            <a:r>
              <a:rPr lang="en-CA" dirty="0"/>
              <a:t>caused by removal or reduction in industrial </a:t>
            </a:r>
            <a:r>
              <a:rPr lang="en-CA" dirty="0" smtClean="0"/>
              <a:t>capacity</a:t>
            </a:r>
          </a:p>
          <a:p>
            <a:endParaRPr lang="en-CA" dirty="0"/>
          </a:p>
          <a:p>
            <a:r>
              <a:rPr lang="en-CA" b="1" dirty="0" smtClean="0"/>
              <a:t>There has been a global shift</a:t>
            </a:r>
            <a:r>
              <a:rPr lang="en-CA" dirty="0" smtClean="0"/>
              <a:t> in manufacturing … where? Explain</a:t>
            </a:r>
          </a:p>
          <a:p>
            <a:endParaRPr lang="en-CA" b="1" dirty="0"/>
          </a:p>
          <a:p>
            <a:r>
              <a:rPr lang="en-CA" b="1" dirty="0" smtClean="0"/>
              <a:t>USA </a:t>
            </a:r>
            <a:r>
              <a:rPr lang="en-CA" dirty="0" smtClean="0"/>
              <a:t>used to be the industrial heartland of the world…. </a:t>
            </a:r>
          </a:p>
          <a:p>
            <a:pPr marL="0" indent="0">
              <a:buNone/>
            </a:pPr>
            <a:endParaRPr lang="en-CA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9510" y="125434"/>
            <a:ext cx="5547930" cy="37309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01244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chrishildrew.files.wordpress.com/2013/02/diamond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819"/>
          <a:stretch/>
        </p:blipFill>
        <p:spPr bwMode="auto">
          <a:xfrm>
            <a:off x="4663181" y="2399227"/>
            <a:ext cx="7120989" cy="4993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772" y="197699"/>
            <a:ext cx="11023242" cy="6370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As you watch the movie</a:t>
            </a:r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dirty="0" err="1" smtClean="0"/>
              <a:t>Detropia</a:t>
            </a:r>
            <a:r>
              <a:rPr lang="en-US" dirty="0" smtClean="0"/>
              <a:t>” </a:t>
            </a:r>
          </a:p>
          <a:p>
            <a:pPr marL="0" indent="0">
              <a:buNone/>
            </a:pPr>
            <a:r>
              <a:rPr lang="en-US" dirty="0" smtClean="0"/>
              <a:t>1. Find indicators of </a:t>
            </a:r>
            <a:r>
              <a:rPr lang="en-US" b="1" dirty="0" smtClean="0"/>
              <a:t>the changing nature of </a:t>
            </a:r>
            <a:r>
              <a:rPr lang="en-US" b="1" dirty="0" smtClean="0"/>
              <a:t>employment</a:t>
            </a:r>
            <a:r>
              <a:rPr lang="en-US" dirty="0" smtClean="0"/>
              <a:t> </a:t>
            </a:r>
            <a:r>
              <a:rPr lang="en-US" dirty="0" smtClean="0"/>
              <a:t>in Detroit</a:t>
            </a:r>
          </a:p>
          <a:p>
            <a:pPr marL="0" indent="0">
              <a:buNone/>
            </a:pPr>
            <a:r>
              <a:rPr lang="en-US" dirty="0" smtClean="0"/>
              <a:t>2. Draw two columns: </a:t>
            </a:r>
          </a:p>
          <a:p>
            <a:pPr marL="0" indent="0">
              <a:buNone/>
            </a:pPr>
            <a:r>
              <a:rPr lang="en-US" dirty="0" smtClean="0"/>
              <a:t>Title the first </a:t>
            </a:r>
            <a:r>
              <a:rPr lang="en-US" dirty="0" smtClean="0"/>
              <a:t>“</a:t>
            </a:r>
            <a:r>
              <a:rPr lang="en-US" dirty="0" smtClean="0"/>
              <a:t>causes</a:t>
            </a:r>
            <a:r>
              <a:rPr lang="en-US" dirty="0" smtClean="0"/>
              <a:t> </a:t>
            </a:r>
            <a:r>
              <a:rPr lang="en-US" dirty="0" smtClean="0"/>
              <a:t>of change” (how is employment changing?)</a:t>
            </a:r>
          </a:p>
          <a:p>
            <a:pPr marL="0" indent="0">
              <a:buNone/>
            </a:pPr>
            <a:r>
              <a:rPr lang="en-US" dirty="0" smtClean="0"/>
              <a:t>Title the second “</a:t>
            </a:r>
            <a:r>
              <a:rPr lang="en-US" dirty="0" smtClean="0"/>
              <a:t>effects of change” </a:t>
            </a:r>
            <a:r>
              <a:rPr lang="en-US" dirty="0" smtClean="0"/>
              <a:t>– write down all facts/stats</a:t>
            </a:r>
          </a:p>
          <a:p>
            <a:pPr marL="0" indent="0">
              <a:buNone/>
            </a:pPr>
            <a:r>
              <a:rPr lang="en-US" dirty="0" smtClean="0"/>
              <a:t>3. Use a different </a:t>
            </a:r>
            <a:r>
              <a:rPr lang="en-US" dirty="0" err="1" smtClean="0"/>
              <a:t>colour</a:t>
            </a:r>
            <a:r>
              <a:rPr lang="en-US" dirty="0" smtClean="0"/>
              <a:t> for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SOCIAL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ECONOMIC </a:t>
            </a:r>
            <a:r>
              <a:rPr lang="en-US" dirty="0" smtClean="0"/>
              <a:t>issues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By the end of the movie,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use the </a:t>
            </a:r>
            <a:r>
              <a:rPr lang="en-US" b="1" dirty="0" smtClean="0"/>
              <a:t>diamond formation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dirty="0" smtClean="0"/>
              <a:t>to try and put these problems </a:t>
            </a:r>
          </a:p>
          <a:p>
            <a:pPr marL="0" indent="0">
              <a:buNone/>
            </a:pPr>
            <a:r>
              <a:rPr lang="en-US" dirty="0" smtClean="0"/>
              <a:t>in order of </a:t>
            </a:r>
            <a:r>
              <a:rPr lang="en-US" u="sng" dirty="0" smtClean="0"/>
              <a:t>importance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83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Global shift = deindustrialization in some HICs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14" y="1578077"/>
            <a:ext cx="10766738" cy="45988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CAUSED BY: </a:t>
            </a:r>
          </a:p>
          <a:p>
            <a:r>
              <a:rPr lang="en-CA" dirty="0" smtClean="0"/>
              <a:t>TNCs – search for cheapest locations and therefore most profitable</a:t>
            </a:r>
          </a:p>
          <a:p>
            <a:r>
              <a:rPr lang="en-CA" dirty="0" smtClean="0"/>
              <a:t>Transport – faster and cheaper (no need to be close by)</a:t>
            </a:r>
          </a:p>
          <a:p>
            <a:r>
              <a:rPr lang="en-CA" dirty="0" smtClean="0"/>
              <a:t>Communications – enables movement elsewhere</a:t>
            </a:r>
          </a:p>
          <a:p>
            <a:r>
              <a:rPr lang="en-CA" dirty="0" smtClean="0"/>
              <a:t>Energy – easily available/cheap in many countries</a:t>
            </a:r>
          </a:p>
          <a:p>
            <a:r>
              <a:rPr lang="en-CA" dirty="0" smtClean="0"/>
              <a:t>Governments – tempt industrialists elsewhere (LICs) with </a:t>
            </a:r>
            <a:r>
              <a:rPr lang="en-CA" b="1" dirty="0" smtClean="0"/>
              <a:t>incentives </a:t>
            </a:r>
          </a:p>
          <a:p>
            <a:pPr marL="0" indent="0">
              <a:buNone/>
            </a:pPr>
            <a:r>
              <a:rPr lang="en-CA" b="1" dirty="0" smtClean="0"/>
              <a:t>(tax breaks, cheap buildings)</a:t>
            </a:r>
          </a:p>
          <a:p>
            <a:r>
              <a:rPr lang="en-CA" dirty="0" smtClean="0"/>
              <a:t>New branches of manufacturing – ‘footloose’ industries (</a:t>
            </a:r>
            <a:r>
              <a:rPr lang="en-CA" dirty="0" err="1" smtClean="0"/>
              <a:t>ie</a:t>
            </a:r>
            <a:r>
              <a:rPr lang="en-CA" dirty="0" smtClean="0"/>
              <a:t>: clothing) can move anywhere; not tied to raw materials and markets…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04848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Detroit: ‘Motor City’ </a:t>
            </a:r>
            <a:endParaRPr lang="en-C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0085" y="694571"/>
            <a:ext cx="4325356" cy="268172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5015"/>
            <a:ext cx="10515600" cy="50323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dirty="0" smtClean="0"/>
              <a:t>1950s-1980s</a:t>
            </a:r>
          </a:p>
          <a:p>
            <a:r>
              <a:rPr lang="en-CA" dirty="0"/>
              <a:t>T</a:t>
            </a:r>
            <a:r>
              <a:rPr lang="en-CA" dirty="0" smtClean="0"/>
              <a:t>he 4</a:t>
            </a:r>
            <a:r>
              <a:rPr lang="en-CA" baseline="30000" dirty="0" smtClean="0"/>
              <a:t>th</a:t>
            </a:r>
            <a:r>
              <a:rPr lang="en-CA" dirty="0" smtClean="0"/>
              <a:t> largest city in the USA </a:t>
            </a:r>
          </a:p>
          <a:p>
            <a:r>
              <a:rPr lang="en-CA" dirty="0" smtClean="0"/>
              <a:t>Booming economy on the Canada-US border </a:t>
            </a:r>
          </a:p>
          <a:p>
            <a:pPr marL="0" indent="0">
              <a:buNone/>
            </a:pPr>
            <a:r>
              <a:rPr lang="en-CA" dirty="0" smtClean="0"/>
              <a:t>(imports/exports)</a:t>
            </a:r>
          </a:p>
          <a:p>
            <a:r>
              <a:rPr lang="en-CA" dirty="0" smtClean="0"/>
              <a:t>World automotive centre</a:t>
            </a:r>
          </a:p>
          <a:p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Today:</a:t>
            </a:r>
          </a:p>
          <a:p>
            <a:r>
              <a:rPr lang="en-CA" dirty="0" smtClean="0"/>
              <a:t>18</a:t>
            </a:r>
            <a:r>
              <a:rPr lang="en-CA" baseline="30000" dirty="0" smtClean="0"/>
              <a:t>th</a:t>
            </a:r>
            <a:r>
              <a:rPr lang="en-CA" dirty="0" smtClean="0"/>
              <a:t> largest city in America</a:t>
            </a:r>
          </a:p>
          <a:p>
            <a:r>
              <a:rPr lang="en-CA" dirty="0" smtClean="0"/>
              <a:t>Highest crime rates in America</a:t>
            </a:r>
          </a:p>
          <a:p>
            <a:r>
              <a:rPr lang="en-CA" dirty="0" smtClean="0"/>
              <a:t>2013 city filed for bankruptcy</a:t>
            </a:r>
          </a:p>
          <a:p>
            <a:r>
              <a:rPr lang="en-CA" dirty="0" smtClean="0"/>
              <a:t>Car manufacturing almost completely gone</a:t>
            </a:r>
          </a:p>
          <a:p>
            <a:endParaRPr lang="en-CA" dirty="0"/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7662" y="4405849"/>
            <a:ext cx="2381250" cy="17811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0731" y="5061898"/>
            <a:ext cx="2381250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039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287" y="-164892"/>
            <a:ext cx="10515600" cy="1325563"/>
          </a:xfrm>
        </p:spPr>
        <p:txBody>
          <a:bodyPr/>
          <a:lstStyle/>
          <a:p>
            <a:r>
              <a:rPr lang="en-US" b="1" dirty="0" smtClean="0"/>
              <a:t>Mark scheme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137981"/>
              </p:ext>
            </p:extLst>
          </p:nvPr>
        </p:nvGraphicFramePr>
        <p:xfrm>
          <a:off x="248170" y="869567"/>
          <a:ext cx="8191291" cy="592137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299250"/>
                <a:gridCol w="6892041"/>
              </a:tblGrid>
              <a:tr h="1715136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Level 1</a:t>
                      </a:r>
                    </a:p>
                    <a:p>
                      <a:r>
                        <a:rPr lang="en-US" sz="2000" b="1" dirty="0" smtClean="0"/>
                        <a:t>1-3 marks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Expect simple list of problems</a:t>
                      </a:r>
                    </a:p>
                    <a:p>
                      <a:r>
                        <a:rPr lang="en-US" sz="2400" b="0" dirty="0" smtClean="0"/>
                        <a:t>Description </a:t>
                      </a:r>
                    </a:p>
                    <a:p>
                      <a:r>
                        <a:rPr lang="en-US" sz="2400" b="0" dirty="0" smtClean="0"/>
                        <a:t>With</a:t>
                      </a:r>
                      <a:r>
                        <a:rPr lang="en-US" sz="2400" b="0" baseline="0" dirty="0" smtClean="0"/>
                        <a:t> or without named area – no specific detail.</a:t>
                      </a:r>
                    </a:p>
                    <a:p>
                      <a:r>
                        <a:rPr lang="en-US" sz="2400" b="0" baseline="0" dirty="0" smtClean="0"/>
                        <a:t>Undeveloped points with little explanation</a:t>
                      </a:r>
                      <a:endParaRPr lang="en-US" sz="2400" b="0" dirty="0"/>
                    </a:p>
                  </a:txBody>
                  <a:tcPr/>
                </a:tc>
              </a:tr>
              <a:tr h="1826261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Level 2</a:t>
                      </a:r>
                    </a:p>
                    <a:p>
                      <a:r>
                        <a:rPr lang="en-US" sz="2000" b="1" dirty="0" smtClean="0"/>
                        <a:t>4-6 marks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Appropriately named area </a:t>
                      </a:r>
                      <a:r>
                        <a:rPr lang="en-US" sz="2400" b="0" baseline="0" dirty="0" smtClean="0"/>
                        <a:t>with some evidence of specific detail</a:t>
                      </a:r>
                    </a:p>
                    <a:p>
                      <a:r>
                        <a:rPr lang="en-US" sz="2400" b="0" baseline="0" dirty="0" smtClean="0"/>
                        <a:t>Range of problems - Some explanation and development of points. </a:t>
                      </a:r>
                    </a:p>
                    <a:p>
                      <a:r>
                        <a:rPr lang="en-US" sz="2400" b="0" baseline="0" dirty="0" smtClean="0"/>
                        <a:t>At </a:t>
                      </a:r>
                      <a:r>
                        <a:rPr lang="en-US" sz="2400" b="1" baseline="0" dirty="0" smtClean="0"/>
                        <a:t>least one </a:t>
                      </a:r>
                      <a:r>
                        <a:rPr lang="en-US" sz="2400" b="0" baseline="0" dirty="0" smtClean="0"/>
                        <a:t>problem explained in depth</a:t>
                      </a:r>
                      <a:endParaRPr lang="en-US" sz="2400" b="0" dirty="0"/>
                    </a:p>
                  </a:txBody>
                  <a:tcPr/>
                </a:tc>
              </a:tr>
              <a:tr h="2229679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Level 3</a:t>
                      </a:r>
                    </a:p>
                    <a:p>
                      <a:r>
                        <a:rPr lang="en-US" sz="2000" b="1" dirty="0" smtClean="0"/>
                        <a:t>7-9 marks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Expect at </a:t>
                      </a:r>
                      <a:r>
                        <a:rPr lang="en-US" sz="2400" b="1" dirty="0" smtClean="0"/>
                        <a:t>least three </a:t>
                      </a:r>
                      <a:r>
                        <a:rPr lang="en-US" sz="2400" b="0" dirty="0" smtClean="0"/>
                        <a:t>developed points set in context of a specific example</a:t>
                      </a:r>
                    </a:p>
                    <a:p>
                      <a:r>
                        <a:rPr lang="en-US" sz="2400" b="0" dirty="0" smtClean="0"/>
                        <a:t>Problems</a:t>
                      </a:r>
                      <a:r>
                        <a:rPr lang="en-US" sz="2400" b="0" baseline="0" dirty="0" smtClean="0"/>
                        <a:t> may be linked together</a:t>
                      </a:r>
                    </a:p>
                    <a:p>
                      <a:r>
                        <a:rPr lang="en-US" sz="2400" b="0" baseline="0" dirty="0" smtClean="0"/>
                        <a:t>Highest responses show evidence of higher level thinking – judge which problems more important than others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413821" y="1873771"/>
            <a:ext cx="211361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A*   9</a:t>
            </a:r>
          </a:p>
          <a:p>
            <a:r>
              <a:rPr lang="en-US" sz="2800" b="1" dirty="0" smtClean="0"/>
              <a:t>A     7-8  </a:t>
            </a:r>
          </a:p>
          <a:p>
            <a:r>
              <a:rPr lang="en-US" sz="2800" b="1" dirty="0" smtClean="0"/>
              <a:t>B     6 </a:t>
            </a:r>
          </a:p>
          <a:p>
            <a:r>
              <a:rPr lang="en-US" sz="2800" b="1" dirty="0" smtClean="0"/>
              <a:t>C     4-5</a:t>
            </a:r>
          </a:p>
          <a:p>
            <a:r>
              <a:rPr lang="en-US" sz="2800" b="1" dirty="0" smtClean="0"/>
              <a:t>D     3</a:t>
            </a:r>
          </a:p>
          <a:p>
            <a:r>
              <a:rPr lang="en-US" sz="2800" b="1" dirty="0" smtClean="0"/>
              <a:t>E      1-2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16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419</Words>
  <Application>Microsoft Office PowerPoint</Application>
  <PresentationFormat>Widescreen</PresentationFormat>
  <Paragraphs>69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Write an IGSCE long answer question about ‘deindustrialization’</vt:lpstr>
      <vt:lpstr>Deindustrialization:</vt:lpstr>
      <vt:lpstr>PowerPoint Presentation</vt:lpstr>
      <vt:lpstr>Global shift = deindustrialization in some HICs</vt:lpstr>
      <vt:lpstr>Detroit: ‘Motor City’ </vt:lpstr>
      <vt:lpstr>Mark scheme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Aim: To write an IGCSE longer answer about shanty towns</dc:title>
  <dc:creator>Julie Shepherd</dc:creator>
  <cp:lastModifiedBy>Nicole St Pierre</cp:lastModifiedBy>
  <cp:revision>20</cp:revision>
  <dcterms:created xsi:type="dcterms:W3CDTF">2013-09-22T22:21:55Z</dcterms:created>
  <dcterms:modified xsi:type="dcterms:W3CDTF">2015-02-03T15:54:59Z</dcterms:modified>
</cp:coreProperties>
</file>