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96" r:id="rId2"/>
  </p:sldMasterIdLst>
  <p:notesMasterIdLst>
    <p:notesMasterId r:id="rId11"/>
  </p:notesMasterIdLst>
  <p:handoutMasterIdLst>
    <p:handoutMasterId r:id="rId12"/>
  </p:handoutMasterIdLst>
  <p:sldIdLst>
    <p:sldId id="262" r:id="rId3"/>
    <p:sldId id="257" r:id="rId4"/>
    <p:sldId id="258" r:id="rId5"/>
    <p:sldId id="263" r:id="rId6"/>
    <p:sldId id="266" r:id="rId7"/>
    <p:sldId id="264" r:id="rId8"/>
    <p:sldId id="267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76" d="100"/>
          <a:sy n="76" d="100"/>
        </p:scale>
        <p:origin x="177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1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8C66D5-35F2-4B2B-B66A-28018F619124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073D5-63C2-4933-B970-D96552757D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4818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4B7E8A-1102-47A1-B1C3-36AE88809383}" type="datetimeFigureOut">
              <a:rPr lang="en-US" smtClean="0"/>
              <a:t>4/25/2015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A11EAB-687D-4AE4-B775-678A923E94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03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2CF5FC-6C44-409D-9225-998F149C063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8899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A11EAB-687D-4AE4-B775-678A923E943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33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3048" y="0"/>
            <a:ext cx="12188952" cy="6858000"/>
            <a:chOff x="3048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3048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74798" y="3537161"/>
              <a:ext cx="9144001" cy="196717"/>
              <a:chOff x="1523999" y="4379129"/>
              <a:chExt cx="9144001" cy="196717"/>
            </a:xfrm>
          </p:grpSpPr>
          <p:sp>
            <p:nvSpPr>
              <p:cNvPr id="19" name="Rectangle 18" descr="Gold bar"/>
              <p:cNvSpPr>
                <a:spLocks noChangeArrowheads="1"/>
              </p:cNvSpPr>
              <p:nvPr/>
            </p:nvSpPr>
            <p:spPr bwMode="auto">
              <a:xfrm rot="16200000" flipH="1">
                <a:off x="2949872" y="2953256"/>
                <a:ext cx="196717" cy="304846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0" name="Rectangle 19" descr="Orange bar"/>
              <p:cNvSpPr>
                <a:spLocks noChangeArrowheads="1"/>
              </p:cNvSpPr>
              <p:nvPr/>
            </p:nvSpPr>
            <p:spPr bwMode="auto">
              <a:xfrm rot="16200000" flipH="1">
                <a:off x="5998335" y="2953256"/>
                <a:ext cx="196717" cy="3048463"/>
              </a:xfrm>
              <a:prstGeom prst="rect">
                <a:avLst/>
              </a:prstGeom>
              <a:solidFill>
                <a:schemeClr val="accent4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21" name="Rectangle 20" descr="Slate bar"/>
              <p:cNvSpPr>
                <a:spLocks noChangeArrowheads="1"/>
              </p:cNvSpPr>
              <p:nvPr/>
            </p:nvSpPr>
            <p:spPr bwMode="auto">
              <a:xfrm rot="16200000" flipH="1">
                <a:off x="9045410" y="2953256"/>
                <a:ext cx="196717" cy="3048463"/>
              </a:xfrm>
              <a:prstGeom prst="rect">
                <a:avLst/>
              </a:prstGeom>
              <a:solidFill>
                <a:schemeClr val="accent6"/>
              </a:solidFill>
              <a:ln w="9525">
                <a:noFill/>
                <a:miter lim="800000"/>
                <a:headEnd/>
                <a:tailEnd/>
              </a:ln>
              <a:effectLst>
                <a:reflection blurRad="6350" stA="50000" endA="300" endPos="38500" dist="50800" dir="5400000" sy="-100000" algn="bl" rotWithShape="0"/>
              </a:effectLst>
              <a:extLst/>
            </p:spPr>
            <p:txBody>
              <a:bodyPr wrap="none" anchor="ctr"/>
              <a:lstStyle/>
              <a:p>
                <a:pPr algn="ctr" eaLnBrk="1" hangingPunct="1"/>
                <a:endParaRPr lang="en-US" sz="2400">
                  <a:latin typeface="Times New Roman" panose="02020603050405020304" pitchFamily="18" charset="0"/>
                </a:endParaRPr>
              </a:p>
            </p:txBody>
          </p:sp>
        </p:grpSp>
      </p:grp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056115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912610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5DE3B5DE-687E-4601-9C25-48F7ABE0D7C5}" type="datetime1">
              <a:rPr lang="en-US" smtClean="0"/>
              <a:t>4/25/2015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08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BFD467DE-D084-42AA-B27F-22F6084CB8BB}" type="datetime1">
              <a:rPr lang="en-US" smtClean="0"/>
              <a:t>4/25/2015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29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3782E027-C2A0-4932-A761-986BAD82B671}" type="datetime1">
              <a:rPr lang="en-US" smtClean="0"/>
              <a:t>4/25/2015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126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96AC42F1-294F-4AFB-8F78-2EF579F09459}" type="datetime1">
              <a:rPr lang="en-US" smtClean="0"/>
              <a:t>4/25/2015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07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580A6EB-69F5-4723-B5E3-A6D9E36A957A}" type="datetime1">
              <a:rPr lang="en-US" smtClean="0"/>
              <a:t>4/25/2015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145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0FB02ED0-9CAE-481B-8D1D-B242F0282967}" type="datetime1">
              <a:rPr lang="en-US" smtClean="0"/>
              <a:t>4/25/2015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809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4696AB3F-7B84-45BD-A122-497866A73F4B}" type="datetime1">
              <a:rPr lang="en-US" smtClean="0"/>
              <a:t>4/25/2015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24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6395E536-1457-4CE4-8497-197239F05587}" type="datetime1">
              <a:rPr lang="en-US" smtClean="0"/>
              <a:t>4/25/2015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28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A4AF2F65-2726-4707-A7A6-DE21D14E80C5}" type="datetime1">
              <a:rPr lang="en-US" smtClean="0"/>
              <a:t>4/25/2015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341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1FA85564-6B99-4FC4-9CE3-22E750398B2E}" type="datetime1">
              <a:rPr lang="en-US" smtClean="0"/>
              <a:t>4/25/2015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592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2BCD2BEA-7F40-407D-B082-13022E8B2C99}" type="datetime1">
              <a:rPr lang="en-US" smtClean="0"/>
              <a:t>4/25/2015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01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6"/>
            <a:ext cx="12188952" cy="6858006"/>
            <a:chOff x="-2728" y="-5"/>
            <a:chExt cx="12188952" cy="6858006"/>
          </a:xfrm>
        </p:grpSpPr>
        <p:sp>
          <p:nvSpPr>
            <p:cNvPr id="26" name="Rectangle 25"/>
            <p:cNvSpPr/>
            <p:nvPr/>
          </p:nvSpPr>
          <p:spPr>
            <a:xfrm>
              <a:off x="-2728" y="1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9" name="Group 38"/>
            <p:cNvGrpSpPr/>
            <p:nvPr/>
          </p:nvGrpSpPr>
          <p:grpSpPr>
            <a:xfrm>
              <a:off x="-2727" y="-5"/>
              <a:ext cx="716424" cy="6858000"/>
              <a:chOff x="-2727" y="-5"/>
              <a:chExt cx="716424" cy="6858000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-2727" y="-5"/>
                <a:ext cx="571473" cy="6858000"/>
                <a:chOff x="6048440" y="-936481"/>
                <a:chExt cx="196717" cy="9144001"/>
              </a:xfrm>
            </p:grpSpPr>
            <p:sp>
              <p:nvSpPr>
                <p:cNvPr id="46" name="Rectangle 45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solidFill>
                  <a:schemeClr val="accent6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7" name="Rectangle 46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solidFill>
                  <a:schemeClr val="accent4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8" name="Rectangle 47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solidFill>
                  <a:schemeClr val="accent1"/>
                </a:soli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41" name="Group 40"/>
              <p:cNvGrpSpPr/>
              <p:nvPr/>
            </p:nvGrpSpPr>
            <p:grpSpPr>
              <a:xfrm>
                <a:off x="566005" y="-5"/>
                <a:ext cx="147692" cy="6858000"/>
                <a:chOff x="6048440" y="-936481"/>
                <a:chExt cx="196717" cy="9144001"/>
              </a:xfrm>
            </p:grpSpPr>
            <p:sp>
              <p:nvSpPr>
                <p:cNvPr id="43" name="Rectangle 42" descr="Gold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5159057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6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lvl="0" algn="ctr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4" name="Rectangle 43" descr="Orang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2110594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4">
                        <a:lumMod val="40000"/>
                        <a:lumOff val="60000"/>
                      </a:schemeClr>
                    </a:gs>
                    <a:gs pos="100000">
                      <a:prstClr val="white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45" name="Rectangle 44" descr="Slate bar"/>
                <p:cNvSpPr>
                  <a:spLocks noChangeArrowheads="1"/>
                </p:cNvSpPr>
                <p:nvPr/>
              </p:nvSpPr>
              <p:spPr bwMode="auto">
                <a:xfrm rot="10800000" flipH="1">
                  <a:off x="6048440" y="-936481"/>
                  <a:ext cx="196717" cy="3048463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accent1">
                        <a:lumMod val="60000"/>
                        <a:lumOff val="40000"/>
                      </a:schemeClr>
                    </a:gs>
                    <a:gs pos="100000">
                      <a:schemeClr val="bg1"/>
                    </a:gs>
                  </a:gsLst>
                  <a:lin ang="0" scaled="1"/>
                  <a:tileRect/>
                </a:gradFill>
                <a:ln w="9525">
                  <a:noFill/>
                  <a:miter lim="800000"/>
                  <a:headEnd/>
                  <a:tailEnd/>
                </a:ln>
                <a:effectLst/>
                <a:extLst/>
              </p:spPr>
              <p:txBody>
                <a:bodyPr wrap="none" anchor="ctr"/>
                <a:lstStyle/>
                <a:p>
                  <a:pPr algn="ctr" eaLnBrk="1" hangingPunct="1"/>
                  <a:endParaRPr lang="en-US" sz="2400">
                    <a:latin typeface="Times New Roman" panose="02020603050405020304" pitchFamily="18" charset="0"/>
                  </a:endParaRPr>
                </a:p>
              </p:txBody>
            </p:sp>
          </p:grpSp>
          <p:sp>
            <p:nvSpPr>
              <p:cNvPr id="42" name="Rectangle 41"/>
              <p:cNvSpPr/>
              <p:nvPr/>
            </p:nvSpPr>
            <p:spPr>
              <a:xfrm>
                <a:off x="646782" y="-5"/>
                <a:ext cx="45719" cy="6858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3"/>
                </a:solidFill>
              </a:defRPr>
            </a:lvl1pPr>
          </a:lstStyle>
          <a:p>
            <a:fld id="{CA734DBA-6852-4C6A-AB8B-E28C0C52CB53}" type="datetime1">
              <a:rPr lang="en-US" smtClean="0"/>
              <a:t>4/25/2015</a:t>
            </a:fld>
            <a:endParaRPr lang="en-US"/>
          </a:p>
        </p:txBody>
      </p:sp>
      <p:sp>
        <p:nvSpPr>
          <p:cNvPr id="3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3"/>
                </a:solidFill>
              </a:defRPr>
            </a:lvl1pPr>
          </a:lstStyle>
          <a:p>
            <a:endParaRPr lang="en-US"/>
          </a:p>
        </p:txBody>
      </p:sp>
      <p:sp>
        <p:nvSpPr>
          <p:cNvPr id="3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3"/>
                </a:solidFill>
              </a:defRPr>
            </a:lvl1pPr>
          </a:lstStyle>
          <a:p>
            <a:fld id="{10E4A4DB-036F-4816-A98C-42C4167E83C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38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908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2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Consequences of desertification: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96979"/>
            <a:ext cx="10515600" cy="4579983"/>
          </a:xfrm>
        </p:spPr>
        <p:txBody>
          <a:bodyPr>
            <a:normAutofit/>
          </a:bodyPr>
          <a:lstStyle/>
          <a:p>
            <a:r>
              <a:rPr lang="en-US" dirty="0"/>
              <a:t>Reduced agricultural </a:t>
            </a:r>
            <a:r>
              <a:rPr lang="en-US" dirty="0" smtClean="0"/>
              <a:t>output – fewer crops can be </a:t>
            </a:r>
            <a:r>
              <a:rPr lang="en-US" dirty="0" smtClean="0"/>
              <a:t>grown</a:t>
            </a:r>
          </a:p>
          <a:p>
            <a:endParaRPr lang="en-US" dirty="0" smtClean="0"/>
          </a:p>
          <a:p>
            <a:r>
              <a:rPr lang="en-US" dirty="0" smtClean="0"/>
              <a:t>Malnutrition – </a:t>
            </a:r>
            <a:r>
              <a:rPr lang="en-US" dirty="0" err="1" smtClean="0"/>
              <a:t>peple</a:t>
            </a:r>
            <a:r>
              <a:rPr lang="en-US" dirty="0" smtClean="0"/>
              <a:t> don’t have enough to </a:t>
            </a:r>
            <a:r>
              <a:rPr lang="en-US" dirty="0" smtClean="0"/>
              <a:t>eat</a:t>
            </a:r>
          </a:p>
          <a:p>
            <a:endParaRPr lang="en-US" dirty="0" smtClean="0"/>
          </a:p>
          <a:p>
            <a:r>
              <a:rPr lang="en-US" dirty="0" smtClean="0"/>
              <a:t>Famine – people </a:t>
            </a:r>
            <a:r>
              <a:rPr lang="en-US" dirty="0" smtClean="0"/>
              <a:t>starve</a:t>
            </a:r>
          </a:p>
          <a:p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efugees </a:t>
            </a:r>
            <a:r>
              <a:rPr lang="en-US" dirty="0" smtClean="0"/>
              <a:t>– people move to new </a:t>
            </a:r>
            <a:r>
              <a:rPr lang="en-US" dirty="0" smtClean="0"/>
              <a:t>areas</a:t>
            </a:r>
          </a:p>
          <a:p>
            <a:endParaRPr lang="en-US" dirty="0" smtClean="0"/>
          </a:p>
          <a:p>
            <a:r>
              <a:rPr lang="en-US" dirty="0" smtClean="0"/>
              <a:t>Food Aid – sent by other countries to help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7554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1156868"/>
            <a:ext cx="9144000" cy="1655762"/>
          </a:xfrm>
        </p:spPr>
        <p:txBody>
          <a:bodyPr/>
          <a:lstStyle/>
          <a:p>
            <a:r>
              <a:rPr lang="en-US" dirty="0" smtClean="0"/>
              <a:t>What to do about it? 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Desertification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2066" y="3980811"/>
            <a:ext cx="4667867" cy="2630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98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In Two Ways:</a:t>
            </a:r>
          </a:p>
          <a:p>
            <a:pPr marL="0" lvl="0" indent="0">
              <a:buNone/>
            </a:pPr>
            <a:r>
              <a:rPr lang="en-US" dirty="0" smtClean="0"/>
              <a:t>#1 - By </a:t>
            </a:r>
            <a:r>
              <a:rPr lang="en-US" u="sng" dirty="0" smtClean="0"/>
              <a:t>Preventing Soil Erosion</a:t>
            </a:r>
            <a:r>
              <a:rPr lang="en-US" dirty="0"/>
              <a:t> </a:t>
            </a:r>
            <a:r>
              <a:rPr lang="en-US" dirty="0" smtClean="0"/>
              <a:t>through </a:t>
            </a:r>
          </a:p>
          <a:p>
            <a:pPr marL="0" lvl="0" indent="0">
              <a:buNone/>
            </a:pPr>
            <a:r>
              <a:rPr lang="en-US" dirty="0" smtClean="0"/>
              <a:t>a process called </a:t>
            </a:r>
            <a:r>
              <a:rPr lang="en-US" b="1" dirty="0" smtClean="0"/>
              <a:t>terracing</a:t>
            </a:r>
            <a:r>
              <a:rPr lang="en-US" dirty="0" smtClean="0"/>
              <a:t>. </a:t>
            </a:r>
          </a:p>
          <a:p>
            <a:pPr marL="0" lvl="0" indent="0">
              <a:buNone/>
            </a:pPr>
            <a:r>
              <a:rPr lang="en-US" dirty="0" smtClean="0"/>
              <a:t>This builds walls down a sloped area</a:t>
            </a:r>
          </a:p>
          <a:p>
            <a:pPr marL="0" lvl="0" indent="0">
              <a:buNone/>
            </a:pPr>
            <a:r>
              <a:rPr lang="en-US" dirty="0"/>
              <a:t>t</a:t>
            </a:r>
            <a:r>
              <a:rPr lang="en-US" dirty="0" smtClean="0"/>
              <a:t>o catch water when it rains.</a:t>
            </a:r>
          </a:p>
          <a:p>
            <a:pPr marL="0" lvl="0" indent="0">
              <a:buNone/>
            </a:pPr>
            <a:r>
              <a:rPr lang="en-US" dirty="0" smtClean="0"/>
              <a:t>It is popular in many Asian nations.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Soil Erosion</a:t>
            </a:r>
            <a:r>
              <a:rPr lang="en-US" dirty="0" smtClean="0"/>
              <a:t> Can Be </a:t>
            </a:r>
            <a:r>
              <a:rPr lang="en-US" dirty="0" smtClean="0"/>
              <a:t>Managed </a:t>
            </a:r>
            <a:br>
              <a:rPr lang="en-US" dirty="0" smtClean="0"/>
            </a:br>
            <a:r>
              <a:rPr lang="en-US" dirty="0" smtClean="0"/>
              <a:t>…and Desertification Prevented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0441" y="2610005"/>
            <a:ext cx="3443065" cy="3443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11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5807" y="249192"/>
            <a:ext cx="6096000" cy="4067175"/>
          </a:xfrm>
          <a:prstGeom prst="rect">
            <a:avLst/>
          </a:prstGeom>
        </p:spPr>
      </p:pic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079679" y="3020554"/>
            <a:ext cx="4572000" cy="3609975"/>
          </a:xfrm>
          <a:prstGeom prst="rect">
            <a:avLst/>
          </a:prstGeom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3807" y="3150728"/>
            <a:ext cx="4467225" cy="334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0629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altLang="en-US" dirty="0" smtClean="0"/>
              <a:t>Also to manage </a:t>
            </a:r>
            <a:r>
              <a:rPr lang="en-US" altLang="en-US" dirty="0" smtClean="0"/>
              <a:t>desertification: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 smtClean="0"/>
              <a:t>#2 - </a:t>
            </a:r>
            <a:r>
              <a:rPr lang="en-US" altLang="en-US" u="sng" dirty="0" smtClean="0"/>
              <a:t>Maintaining </a:t>
            </a:r>
            <a:r>
              <a:rPr lang="en-US" altLang="en-US" u="sng" dirty="0" smtClean="0"/>
              <a:t>water levels in the </a:t>
            </a:r>
            <a:r>
              <a:rPr lang="en-US" altLang="en-US" u="sng" dirty="0" smtClean="0"/>
              <a:t>soil </a:t>
            </a:r>
            <a:r>
              <a:rPr lang="en-US" altLang="en-US" dirty="0" smtClean="0"/>
              <a:t>through </a:t>
            </a:r>
            <a:r>
              <a:rPr lang="en-US" altLang="en-US" b="1" dirty="0" smtClean="0"/>
              <a:t>permaculture; </a:t>
            </a:r>
            <a:r>
              <a:rPr lang="en-US" altLang="en-US" dirty="0" smtClean="0"/>
              <a:t>a type of pesticide free farming with a mix of small crops (nutrients), trees (oxygen) and livestock (manure) to keep</a:t>
            </a:r>
          </a:p>
          <a:p>
            <a:pPr marL="0" indent="0">
              <a:buNone/>
            </a:pPr>
            <a:r>
              <a:rPr lang="en-US" altLang="en-US" dirty="0" smtClean="0"/>
              <a:t>the soil fertile…</a:t>
            </a:r>
            <a:endParaRPr lang="en-US" altLang="en-US" dirty="0" smtClean="0"/>
          </a:p>
        </p:txBody>
      </p:sp>
      <p:pic>
        <p:nvPicPr>
          <p:cNvPr id="1024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9938" y="3413125"/>
            <a:ext cx="59055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386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1125539"/>
            <a:ext cx="8729663" cy="439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4654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34297" y="2459865"/>
            <a:ext cx="8600622" cy="4367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3957" y="159063"/>
            <a:ext cx="10515600" cy="2094740"/>
          </a:xfrm>
        </p:spPr>
        <p:txBody>
          <a:bodyPr>
            <a:normAutofit fontScale="90000"/>
          </a:bodyPr>
          <a:lstStyle/>
          <a:p>
            <a:pPr algn="ctr"/>
            <a:r>
              <a:rPr lang="en-CA" dirty="0" smtClean="0"/>
              <a:t>There are other more long-term ways to maintain water levels in the soil… </a:t>
            </a:r>
            <a:br>
              <a:rPr lang="en-CA" dirty="0" smtClean="0"/>
            </a:br>
            <a:r>
              <a:rPr lang="en-CA" dirty="0" smtClean="0"/>
              <a:t>Africa’s “Great Green Wall”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4403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965915" y="404812"/>
            <a:ext cx="10200067" cy="5261891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3600" dirty="0" smtClean="0"/>
              <a:t>Homework:</a:t>
            </a:r>
            <a:r>
              <a:rPr lang="en-US" altLang="en-US" sz="3600" dirty="0"/>
              <a:t/>
            </a:r>
            <a:br>
              <a:rPr lang="en-US" altLang="en-US" sz="3600" dirty="0"/>
            </a:br>
            <a:r>
              <a:rPr lang="en-US" altLang="en-US" sz="3600" dirty="0" smtClean="0"/>
              <a:t>Look at the causes of desertification; choose one and come up with an additional long-term solution to help reduce or stop desertification in the Sahel…</a:t>
            </a:r>
            <a:br>
              <a:rPr lang="en-US" altLang="en-US" sz="3600" dirty="0" smtClean="0"/>
            </a:br>
            <a:r>
              <a:rPr lang="en-US" altLang="en-US" sz="3600" dirty="0" smtClean="0"/>
              <a:t/>
            </a:r>
            <a:br>
              <a:rPr lang="en-US" altLang="en-US" sz="3600" dirty="0" smtClean="0"/>
            </a:br>
            <a:r>
              <a:rPr lang="en-US" altLang="en-US" sz="3600" dirty="0" smtClean="0"/>
              <a:t>10 sentence minimum, due next class. </a:t>
            </a:r>
            <a:br>
              <a:rPr lang="en-US" altLang="en-US" sz="3600" dirty="0" smtClean="0"/>
            </a:br>
            <a:r>
              <a:rPr lang="en-US" altLang="en-US" sz="3600" dirty="0" smtClean="0"/>
              <a:t>Write in your notebook under title: </a:t>
            </a:r>
            <a:br>
              <a:rPr lang="en-US" altLang="en-US" sz="3600" dirty="0" smtClean="0"/>
            </a:br>
            <a:r>
              <a:rPr lang="en-US" altLang="en-US" sz="3600" dirty="0" smtClean="0"/>
              <a:t>“Sahel Homework”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325917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 level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tx2">
              <a:lumMod val="20000"/>
              <a:lumOff val="80000"/>
            </a:schemeClr>
          </a:solidFill>
        </a:ln>
      </a:spPr>
      <a:bodyPr wrap="none" rtlCol="0">
        <a:spAutoFit/>
      </a:bodyPr>
      <a:lstStyle>
        <a:defPPr>
          <a:defRPr dirty="0" err="1" smtClean="0">
            <a:ln>
              <a:solidFill>
                <a:schemeClr val="accent1">
                  <a:lumMod val="20000"/>
                  <a:lumOff val="80000"/>
                </a:schemeClr>
              </a:solidFill>
            </a:ln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 level design" id="{00E2FDB5-77A3-416C-8232-A2B8AB0B9A01}" vid="{6E3E8A63-E899-4F92-AFE5-C80B3CCFC0B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9800000"/>
            </a:lightRig>
          </a:scene3d>
          <a:sp3d prstMaterial="plastic">
            <a:bevelT w="25400" h="1905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163AA760-FEA7-44E2-BB85-0893DB8CD7D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 design slides (Level design)</Template>
  <TotalTime>0</TotalTime>
  <Words>157</Words>
  <Application>Microsoft Office PowerPoint</Application>
  <PresentationFormat>Widescreen</PresentationFormat>
  <Paragraphs>26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Century Gothic</vt:lpstr>
      <vt:lpstr>Times New Roman</vt:lpstr>
      <vt:lpstr>Wingdings</vt:lpstr>
      <vt:lpstr>Presentation level design</vt:lpstr>
      <vt:lpstr>Consequences of desertification:</vt:lpstr>
      <vt:lpstr>Desertification</vt:lpstr>
      <vt:lpstr>Soil Erosion Can Be Managed  …and Desertification Prevented</vt:lpstr>
      <vt:lpstr>PowerPoint Presentation</vt:lpstr>
      <vt:lpstr>Also to manage desertification:</vt:lpstr>
      <vt:lpstr>PowerPoint Presentation</vt:lpstr>
      <vt:lpstr>There are other more long-term ways to maintain water levels in the soil…  Africa’s “Great Green Wall”</vt:lpstr>
      <vt:lpstr>Homework: Look at the causes of desertification; choose one and come up with an additional long-term solution to help reduce or stop desertification in the Sahel…  10 sentence minimum, due next class.  Write in your notebook under title:  “Sahel Homework”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2015-04-25T18:46:11Z</dcterms:created>
  <dcterms:modified xsi:type="dcterms:W3CDTF">2015-04-25T19:27:56Z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TC034605409991</vt:lpwstr>
  </property>
</Properties>
</file>