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57" r:id="rId3"/>
    <p:sldId id="260" r:id="rId4"/>
    <p:sldId id="259" r:id="rId5"/>
    <p:sldId id="262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713366"/>
            <a:ext cx="9375306" cy="2677648"/>
          </a:xfrm>
        </p:spPr>
        <p:txBody>
          <a:bodyPr/>
          <a:lstStyle/>
          <a:p>
            <a:r>
              <a:rPr lang="en-CA" dirty="0" smtClean="0"/>
              <a:t>Business Growth and Changing Locations in HICs</a:t>
            </a:r>
            <a:br>
              <a:rPr lang="en-CA" dirty="0" smtClean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908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019237"/>
              </p:ext>
            </p:extLst>
          </p:nvPr>
        </p:nvGraphicFramePr>
        <p:xfrm>
          <a:off x="1905000" y="838200"/>
          <a:ext cx="83820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586"/>
                <a:gridCol w="5121215"/>
                <a:gridCol w="1600199"/>
              </a:tblGrid>
              <a:tr h="737062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</a:tr>
              <a:tr h="1368829">
                <a:tc>
                  <a:txBody>
                    <a:bodyPr/>
                    <a:lstStyle/>
                    <a:p>
                      <a:r>
                        <a:rPr lang="en-US" dirty="0" smtClean="0"/>
                        <a:t>Heavy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Near to</a:t>
                      </a:r>
                      <a:r>
                        <a:rPr lang="en-US" baseline="0" dirty="0" smtClean="0"/>
                        <a:t> raw materials </a:t>
                      </a:r>
                      <a:r>
                        <a:rPr lang="en-US" baseline="0" dirty="0" smtClean="0"/>
                        <a:t>- heavy </a:t>
                      </a:r>
                      <a:r>
                        <a:rPr lang="en-US" baseline="0" dirty="0" smtClean="0"/>
                        <a:t>to transport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Unskilled </a:t>
                      </a:r>
                      <a:r>
                        <a:rPr lang="en-US" baseline="0" dirty="0" err="1" smtClean="0"/>
                        <a:t>labour</a:t>
                      </a:r>
                      <a:r>
                        <a:rPr lang="en-US" baseline="0" dirty="0" smtClean="0"/>
                        <a:t> needed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Large power supply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Large land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Steel</a:t>
                      </a:r>
                      <a:r>
                        <a:rPr lang="en-US" baseline="0" dirty="0" smtClean="0"/>
                        <a:t> making</a:t>
                      </a:r>
                      <a:endParaRPr lang="en-US" dirty="0"/>
                    </a:p>
                  </a:txBody>
                  <a:tcPr/>
                </a:tc>
              </a:tr>
              <a:tr h="2000596">
                <a:tc>
                  <a:txBody>
                    <a:bodyPr/>
                    <a:lstStyle/>
                    <a:p>
                      <a:r>
                        <a:rPr lang="en-US" dirty="0" smtClean="0"/>
                        <a:t>Light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dirty="0" smtClean="0"/>
                        <a:t>‘</a:t>
                      </a:r>
                      <a:r>
                        <a:rPr lang="en-US" b="1" dirty="0" smtClean="0"/>
                        <a:t>footloose’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– no need to be close to </a:t>
                      </a:r>
                      <a:r>
                        <a:rPr lang="en-US" dirty="0" smtClean="0"/>
                        <a:t>raw </a:t>
                      </a:r>
                      <a:r>
                        <a:rPr lang="en-US" dirty="0" smtClean="0"/>
                        <a:t>materials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Lots of unskilled </a:t>
                      </a:r>
                      <a:r>
                        <a:rPr lang="en-US" dirty="0" err="1" smtClean="0"/>
                        <a:t>labour</a:t>
                      </a:r>
                      <a:r>
                        <a:rPr lang="en-US" dirty="0" smtClean="0"/>
                        <a:t> needed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Found on ‘industrial estates’ near to other industries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Making clothing</a:t>
                      </a:r>
                      <a:endParaRPr lang="en-US" dirty="0"/>
                    </a:p>
                  </a:txBody>
                  <a:tcPr/>
                </a:tc>
              </a:tr>
              <a:tr h="1684713">
                <a:tc>
                  <a:txBody>
                    <a:bodyPr/>
                    <a:lstStyle/>
                    <a:p>
                      <a:r>
                        <a:rPr lang="en-US" dirty="0" smtClean="0"/>
                        <a:t>High tech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Near to transport</a:t>
                      </a:r>
                      <a:r>
                        <a:rPr lang="en-US" baseline="0" dirty="0" smtClean="0"/>
                        <a:t> to get raw materials and get goods to </a:t>
                      </a:r>
                      <a:r>
                        <a:rPr lang="en-US" baseline="0" dirty="0" smtClean="0"/>
                        <a:t>market FAST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baseline="0" dirty="0" smtClean="0"/>
                        <a:t>Skilled </a:t>
                      </a:r>
                      <a:r>
                        <a:rPr lang="en-US" b="1" baseline="0" dirty="0" err="1" smtClean="0"/>
                        <a:t>labour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force - Near universities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Build on science parks near to other </a:t>
                      </a:r>
                      <a:r>
                        <a:rPr lang="en-US" baseline="0" dirty="0" smtClean="0"/>
                        <a:t>industries and knowledge </a:t>
                      </a:r>
                      <a:r>
                        <a:rPr lang="en-US" baseline="0" dirty="0" err="1" smtClean="0"/>
                        <a:t>netoworks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Making micro processers in computers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79790" y="1601016"/>
            <a:ext cx="4953000" cy="12530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79790" y="4876800"/>
            <a:ext cx="4953000" cy="1752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19500" y="3068127"/>
            <a:ext cx="495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location factors for tertiary industry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Tertiary activities:</a:t>
            </a:r>
          </a:p>
          <a:p>
            <a:pPr>
              <a:buNone/>
            </a:pPr>
            <a:r>
              <a:rPr lang="en-US" sz="2600" dirty="0" smtClean="0"/>
              <a:t> Seek prosperity, </a:t>
            </a:r>
            <a:r>
              <a:rPr lang="en-US" sz="2600" dirty="0" err="1" smtClean="0"/>
              <a:t>labour</a:t>
            </a:r>
            <a:r>
              <a:rPr lang="en-US" sz="2600" dirty="0" smtClean="0"/>
              <a:t>, accessibility to market (often in CBD but increasingly moving outward in </a:t>
            </a:r>
            <a:r>
              <a:rPr lang="en-US" sz="2600" dirty="0" smtClean="0">
                <a:solidFill>
                  <a:srgbClr val="C00000"/>
                </a:solidFill>
              </a:rPr>
              <a:t>decentralization</a:t>
            </a:r>
            <a:r>
              <a:rPr lang="en-US" sz="2600" dirty="0" smtClean="0"/>
              <a:t>, which means </a:t>
            </a:r>
            <a:r>
              <a:rPr lang="en-US" sz="2600" dirty="0" smtClean="0"/>
              <a:t>moving </a:t>
            </a:r>
            <a:r>
              <a:rPr lang="en-US" sz="2600" dirty="0" smtClean="0"/>
              <a:t>to </a:t>
            </a:r>
            <a:r>
              <a:rPr lang="en-US" sz="2600" dirty="0" smtClean="0"/>
              <a:t>urban-rural fringe in business </a:t>
            </a:r>
            <a:r>
              <a:rPr lang="en-US" sz="2600" dirty="0" smtClean="0"/>
              <a:t>parks, superstore and retail </a:t>
            </a:r>
            <a:r>
              <a:rPr lang="en-US" sz="2600" dirty="0" smtClean="0"/>
              <a:t>parks/outlet malls)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27265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location factors of quaternary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600" dirty="0"/>
              <a:t>Quaternary </a:t>
            </a:r>
            <a:r>
              <a:rPr lang="en-US" sz="2600" dirty="0" smtClean="0"/>
              <a:t>activities:</a:t>
            </a:r>
          </a:p>
          <a:p>
            <a:pPr>
              <a:buNone/>
            </a:pPr>
            <a:r>
              <a:rPr lang="en-US" sz="2600" dirty="0" smtClean="0"/>
              <a:t> Seek prosperity</a:t>
            </a:r>
            <a:r>
              <a:rPr lang="en-US" sz="2600" dirty="0"/>
              <a:t>, new technology, </a:t>
            </a:r>
            <a:r>
              <a:rPr lang="en-US" sz="2600" dirty="0" smtClean="0"/>
              <a:t>accessibility to transport and other tech firms, </a:t>
            </a:r>
            <a:r>
              <a:rPr lang="en-US" sz="2600" dirty="0"/>
              <a:t>transport, government </a:t>
            </a:r>
            <a:r>
              <a:rPr lang="en-US" sz="2600" dirty="0" smtClean="0"/>
              <a:t>policy (incentives), on science parks or near </a:t>
            </a:r>
            <a:r>
              <a:rPr lang="en-US" sz="2600" dirty="0" smtClean="0"/>
              <a:t>universities, known as </a:t>
            </a:r>
            <a:r>
              <a:rPr lang="en-US" sz="2600" dirty="0" smtClean="0">
                <a:solidFill>
                  <a:srgbClr val="C00000"/>
                </a:solidFill>
              </a:rPr>
              <a:t>‘knowledge networks’ – areas where high quality minds and tech converge to enhance learning communities</a:t>
            </a:r>
            <a:endParaRPr lang="en-US" sz="2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810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study - M4 growth corridor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richardgrigonis.com/images/2009_12_14%20M4%20Map%20for%20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6900" y="762000"/>
            <a:ext cx="8901100" cy="4876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34200" y="6400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Map from memory</a:t>
            </a:r>
          </a:p>
        </p:txBody>
      </p:sp>
    </p:spTree>
    <p:extLst>
      <p:ext uri="{BB962C8B-B14F-4D97-AF65-F5344CB8AC3E}">
        <p14:creationId xmlns:p14="http://schemas.microsoft.com/office/powerpoint/2010/main" val="25584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Use pg. 104-105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1. Draw the sketch of the M4 growth corridor in your notebook and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en-US" dirty="0" smtClean="0"/>
              <a:t>escribe the route of the M4 motorway in UK</a:t>
            </a:r>
          </a:p>
          <a:p>
            <a:pPr>
              <a:buNone/>
            </a:pPr>
            <a:r>
              <a:rPr lang="en-US" dirty="0" smtClean="0"/>
              <a:t>2.  Give examples of 4 hi-tech companies that have located on this motorway</a:t>
            </a:r>
          </a:p>
          <a:p>
            <a:pPr>
              <a:buNone/>
            </a:pPr>
            <a:r>
              <a:rPr lang="en-US" dirty="0" smtClean="0"/>
              <a:t>3.  For each one of these factors, explain why the M4 corridor is a good </a:t>
            </a:r>
            <a:r>
              <a:rPr lang="en-US" dirty="0" smtClean="0"/>
              <a:t>site using specific evidence for each location factor:</a:t>
            </a:r>
            <a:endParaRPr lang="en-US" dirty="0" smtClean="0"/>
          </a:p>
          <a:p>
            <a:r>
              <a:rPr lang="en-US" dirty="0" smtClean="0"/>
              <a:t>Transport and accessibility</a:t>
            </a:r>
          </a:p>
          <a:p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Universities</a:t>
            </a:r>
          </a:p>
          <a:p>
            <a:r>
              <a:rPr lang="en-US" dirty="0" smtClean="0"/>
              <a:t>Incentives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049666" cy="706964"/>
          </a:xfrm>
        </p:spPr>
        <p:txBody>
          <a:bodyPr/>
          <a:lstStyle/>
          <a:p>
            <a:r>
              <a:rPr lang="en-CA" dirty="0" smtClean="0"/>
              <a:t>Manufacturing: Secondary and Quaternary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 seen in the M4 growth corridor, high-tech industries clustering together on outside of cities mostly in HIC countries (close to knowledge networks)</a:t>
            </a:r>
          </a:p>
          <a:p>
            <a:endParaRPr lang="en-CA" dirty="0"/>
          </a:p>
          <a:p>
            <a:r>
              <a:rPr lang="en-CA" dirty="0" smtClean="0"/>
              <a:t>There is also a </a:t>
            </a:r>
            <a:r>
              <a:rPr lang="en-CA" b="1" dirty="0" smtClean="0"/>
              <a:t>global shift</a:t>
            </a:r>
            <a:r>
              <a:rPr lang="en-CA" dirty="0" smtClean="0"/>
              <a:t> in manufacturing; where increasingly </a:t>
            </a:r>
            <a:r>
              <a:rPr lang="en-CA" b="1" dirty="0" smtClean="0"/>
              <a:t>TNCs</a:t>
            </a:r>
            <a:r>
              <a:rPr lang="en-CA" dirty="0" smtClean="0"/>
              <a:t> (transnational corporations) are seeking to move their companies to places with cheaper labour/resources, a larger market and/or fewer restrictions </a:t>
            </a:r>
          </a:p>
          <a:p>
            <a:endParaRPr lang="en-CA" dirty="0"/>
          </a:p>
          <a:p>
            <a:r>
              <a:rPr lang="en-CA" dirty="0" smtClean="0"/>
              <a:t>Since 1970, HICs share of world manufacturing has declined 20%; lost to MIC and LIC countries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10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242</TotalTime>
  <Words>370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Business Growth and Changing Locations in HICs </vt:lpstr>
      <vt:lpstr>PowerPoint Presentation</vt:lpstr>
      <vt:lpstr>The location factors for tertiary industry</vt:lpstr>
      <vt:lpstr>The location factors of quaternary industry</vt:lpstr>
      <vt:lpstr>Case study - M4 growth corridor </vt:lpstr>
      <vt:lpstr>Use pg. 104-105</vt:lpstr>
      <vt:lpstr>Manufacturing: Secondary and Quaternary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Locations:</dc:title>
  <dc:creator>Nicole St.Pierre</dc:creator>
  <cp:lastModifiedBy>Nicole St.Pierre</cp:lastModifiedBy>
  <cp:revision>9</cp:revision>
  <dcterms:created xsi:type="dcterms:W3CDTF">2015-01-24T18:49:32Z</dcterms:created>
  <dcterms:modified xsi:type="dcterms:W3CDTF">2016-02-14T17:38:23Z</dcterms:modified>
</cp:coreProperties>
</file>