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0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3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2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2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7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2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6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1D6B-2995-43DC-BFC9-CFA02B1759CF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61B3-4691-4492-84FA-590D67BCD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8990" y="25712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discuss </a:t>
            </a:r>
            <a:r>
              <a:rPr lang="en-US" b="1" i="1" dirty="0" smtClean="0"/>
              <a:t>civil society</a:t>
            </a:r>
            <a:r>
              <a:rPr lang="en-US" dirty="0" smtClean="0"/>
              <a:t> responses to globalization including</a:t>
            </a:r>
            <a:br>
              <a:rPr lang="en-US" dirty="0" smtClean="0"/>
            </a:br>
            <a:r>
              <a:rPr lang="en-US" dirty="0" smtClean="0"/>
              <a:t>supporting local economic activity and strengthening local cultural values.</a:t>
            </a:r>
          </a:p>
        </p:txBody>
      </p:sp>
    </p:spTree>
    <p:extLst>
      <p:ext uri="{BB962C8B-B14F-4D97-AF65-F5344CB8AC3E}">
        <p14:creationId xmlns:p14="http://schemas.microsoft.com/office/powerpoint/2010/main" val="11648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civil society appear in the IB syllabus?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role of information and communications technology (ICT) in </a:t>
            </a:r>
            <a:r>
              <a:rPr lang="en-US" b="1" i="1" dirty="0" smtClean="0"/>
              <a:t>civil society</a:t>
            </a:r>
            <a:r>
              <a:rPr lang="en-US" dirty="0" smtClean="0"/>
              <a:t> and the transmission and flow of images, ideas, information and finance.</a:t>
            </a:r>
          </a:p>
          <a:p>
            <a:r>
              <a:rPr lang="en-US" dirty="0" smtClean="0"/>
              <a:t>Discuss </a:t>
            </a:r>
            <a:r>
              <a:rPr lang="en-US" b="1" i="1" dirty="0" smtClean="0"/>
              <a:t>civil society</a:t>
            </a:r>
            <a:r>
              <a:rPr lang="en-US" dirty="0" smtClean="0"/>
              <a:t> responses to globalization; the adoption, adaptation (</a:t>
            </a:r>
            <a:r>
              <a:rPr lang="en-US" dirty="0" err="1" smtClean="0"/>
              <a:t>glocalization</a:t>
            </a:r>
            <a:r>
              <a:rPr lang="en-US" dirty="0" smtClean="0"/>
              <a:t>) or rejection of globalized goods, services and cultural traits.</a:t>
            </a:r>
          </a:p>
          <a:p>
            <a:r>
              <a:rPr lang="en-US" dirty="0" smtClean="0"/>
              <a:t>Describe the role of </a:t>
            </a:r>
            <a:r>
              <a:rPr lang="en-US" b="1" i="1" dirty="0" smtClean="0"/>
              <a:t>civil societies</a:t>
            </a:r>
            <a:r>
              <a:rPr lang="en-US" dirty="0" smtClean="0"/>
              <a:t> in raising awareness of local and global environmental, social and cultural issues.</a:t>
            </a:r>
          </a:p>
          <a:p>
            <a:r>
              <a:rPr lang="en-US" dirty="0" smtClean="0"/>
              <a:t>Examine the role of </a:t>
            </a:r>
            <a:r>
              <a:rPr lang="en-US" b="1" i="1" dirty="0" smtClean="0"/>
              <a:t>civil societies</a:t>
            </a:r>
            <a:r>
              <a:rPr lang="en-US" dirty="0" smtClean="0"/>
              <a:t> in supporting local economic activity and strengthening local cultural values.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civil society: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Any organization or movement that works in the area between the household, the private sector and the state to negotiate matters of public concern.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Civil societies include non-governmental organizations (NGOs), community groups, trade unions, academic institutions and faith-based organizations.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Non-Governmental Organizations: Key Players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NGO’s</a:t>
            </a:r>
          </a:p>
          <a:p>
            <a:pPr marL="0" indent="0">
              <a:buNone/>
            </a:pPr>
            <a:r>
              <a:rPr lang="en-US" dirty="0"/>
              <a:t>Rise in importance of NGO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In </a:t>
            </a:r>
            <a:r>
              <a:rPr lang="en-US" dirty="0"/>
              <a:t>Europe 66% of NGO’s formed since </a:t>
            </a:r>
            <a:r>
              <a:rPr lang="en-US" dirty="0" smtClean="0"/>
              <a:t>1970</a:t>
            </a:r>
          </a:p>
          <a:p>
            <a:pPr>
              <a:buFontTx/>
              <a:buChar char="-"/>
            </a:pPr>
            <a:r>
              <a:rPr lang="en-US" dirty="0" smtClean="0"/>
              <a:t>There are over 2 million NGOs in the USA alone</a:t>
            </a:r>
          </a:p>
          <a:p>
            <a:pPr>
              <a:buFontTx/>
              <a:buChar char="-"/>
            </a:pPr>
            <a:r>
              <a:rPr lang="en-US" dirty="0" smtClean="0"/>
              <a:t>In Kenya, 250 NGOs appear every year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Perception is that World Bank, </a:t>
            </a:r>
            <a:r>
              <a:rPr lang="en-US" dirty="0" smtClean="0"/>
              <a:t>IMF, Trade Blocs, TNCs and sometimes governments </a:t>
            </a:r>
            <a:r>
              <a:rPr lang="en-US" dirty="0"/>
              <a:t>are not democratic and don’t help all people equally.</a:t>
            </a:r>
          </a:p>
          <a:p>
            <a:pPr marL="0" indent="0">
              <a:buNone/>
            </a:pPr>
            <a:r>
              <a:rPr lang="en-US" dirty="0"/>
              <a:t>The NGO system tries to regulate this global system and make it fair.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75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" y="1071328"/>
            <a:ext cx="11848563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a civil society example, for each of the categories given </a:t>
            </a:r>
            <a:r>
              <a:rPr lang="en-US" dirty="0" smtClean="0"/>
              <a:t>below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31" y="226197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non-governmental organization</a:t>
            </a:r>
          </a:p>
          <a:p>
            <a:r>
              <a:rPr lang="en-US" dirty="0" smtClean="0"/>
              <a:t>community group</a:t>
            </a:r>
          </a:p>
          <a:p>
            <a:r>
              <a:rPr lang="en-US" dirty="0" smtClean="0"/>
              <a:t>trade/</a:t>
            </a:r>
            <a:r>
              <a:rPr lang="en-US" dirty="0" err="1" smtClean="0"/>
              <a:t>labour</a:t>
            </a:r>
            <a:r>
              <a:rPr lang="en-US" dirty="0" smtClean="0"/>
              <a:t> unions</a:t>
            </a:r>
          </a:p>
          <a:p>
            <a:r>
              <a:rPr lang="en-US" dirty="0" smtClean="0"/>
              <a:t>faith-based organization</a:t>
            </a:r>
          </a:p>
          <a:p>
            <a:r>
              <a:rPr lang="en-US" dirty="0" smtClean="0"/>
              <a:t>women and youth organizations</a:t>
            </a:r>
          </a:p>
          <a:p>
            <a:r>
              <a:rPr lang="en-US" dirty="0" smtClean="0"/>
              <a:t>indigenous peoples’ organizations</a:t>
            </a:r>
          </a:p>
          <a:p>
            <a:r>
              <a:rPr lang="en-US" dirty="0" smtClean="0"/>
              <a:t>professional associations and foundations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0" y="833120"/>
            <a:ext cx="10906760" cy="602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Ngo </a:t>
            </a:r>
            <a:r>
              <a:rPr lang="en-US" dirty="0" smtClean="0"/>
              <a:t>tends to represent “victims” of 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r>
              <a:rPr lang="en-US" dirty="0" smtClean="0"/>
              <a:t>Greenpeace (environment)</a:t>
            </a:r>
          </a:p>
          <a:p>
            <a:r>
              <a:rPr lang="en-US" dirty="0" smtClean="0"/>
              <a:t>Oxfam (fair trade)</a:t>
            </a:r>
          </a:p>
          <a:p>
            <a:r>
              <a:rPr lang="en-US" dirty="0" smtClean="0"/>
              <a:t>Amnesty International (human rights)</a:t>
            </a:r>
          </a:p>
          <a:p>
            <a:r>
              <a:rPr lang="en-US" dirty="0" smtClean="0"/>
              <a:t>Medicine sans </a:t>
            </a:r>
            <a:r>
              <a:rPr lang="en-US" dirty="0" err="1" smtClean="0"/>
              <a:t>Frontiere</a:t>
            </a:r>
            <a:r>
              <a:rPr lang="en-US" dirty="0" smtClean="0"/>
              <a:t> (medicine)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 smtClean="0"/>
              <a:t>individual person </a:t>
            </a:r>
            <a:r>
              <a:rPr lang="en-US" dirty="0" smtClean="0"/>
              <a:t>may choose to:</a:t>
            </a:r>
          </a:p>
          <a:p>
            <a:r>
              <a:rPr lang="en-US" dirty="0" smtClean="0"/>
              <a:t>Buy fair trade products</a:t>
            </a:r>
          </a:p>
          <a:p>
            <a:r>
              <a:rPr lang="en-US" dirty="0" smtClean="0"/>
              <a:t>Boycott GM crops</a:t>
            </a:r>
          </a:p>
          <a:p>
            <a:r>
              <a:rPr lang="en-US" dirty="0" smtClean="0"/>
              <a:t>Donate money to NGO’s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54240" y="5100320"/>
            <a:ext cx="455168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have you done?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99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Choose one!</a:t>
            </a:r>
          </a:p>
          <a:p>
            <a:r>
              <a:rPr lang="en-US" dirty="0"/>
              <a:t>Evaluate the arguments concerning the adoption of local commercial production rather than globalized production. </a:t>
            </a:r>
            <a:r>
              <a:rPr lang="en-US" i="1" dirty="0"/>
              <a:t>[15 Marks</a:t>
            </a:r>
            <a:r>
              <a:rPr lang="en-US" i="1" dirty="0" smtClean="0"/>
              <a:t>]</a:t>
            </a:r>
          </a:p>
          <a:p>
            <a:endParaRPr lang="en-US" dirty="0"/>
          </a:p>
          <a:p>
            <a:r>
              <a:rPr lang="en-US" dirty="0"/>
              <a:t>Discuss the role of civil societies in supporting causes at a local scale. </a:t>
            </a:r>
            <a:r>
              <a:rPr lang="en-US" i="1" dirty="0"/>
              <a:t>[15 Marks]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134830"/>
              </p:ext>
            </p:extLst>
          </p:nvPr>
        </p:nvGraphicFramePr>
        <p:xfrm>
          <a:off x="0" y="0"/>
          <a:ext cx="12099235" cy="703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894"/>
                <a:gridCol w="2271186"/>
                <a:gridCol w="2787366"/>
                <a:gridCol w="2374423"/>
                <a:gridCol w="2787366"/>
              </a:tblGrid>
              <a:tr h="1204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Introduction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Define key terms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Show understanding of the question requirements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Main point of paragraph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Detail about this point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Case study or facts/figures to illustrate points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Conclusion to paragraph – refer back to question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</a:tr>
              <a:tr h="683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paragraph 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paragraph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paragraph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paragraph 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Paragraph 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</a:tr>
              <a:tr h="1204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Conclusion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 back to question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Include personal opinion or evaluation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50" marR="336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407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To discuss civil society responses to globalization including supporting local economic activity and strengthening local cultural values.</vt:lpstr>
      <vt:lpstr>Where does civil society appear in the IB syllabus?</vt:lpstr>
      <vt:lpstr>Define civil society:</vt:lpstr>
      <vt:lpstr>Non-Governmental Organizations: Key Players</vt:lpstr>
      <vt:lpstr>List a civil society example, for each of the categories given below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</dc:title>
  <dc:creator>julie</dc:creator>
  <cp:lastModifiedBy>Nicole St.Pierre</cp:lastModifiedBy>
  <cp:revision>10</cp:revision>
  <dcterms:created xsi:type="dcterms:W3CDTF">2013-03-17T21:44:50Z</dcterms:created>
  <dcterms:modified xsi:type="dcterms:W3CDTF">2015-03-23T00:18:50Z</dcterms:modified>
</cp:coreProperties>
</file>