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</p:sldMasterIdLst>
  <p:notesMasterIdLst>
    <p:notesMasterId r:id="rId14"/>
  </p:notesMasterIdLst>
  <p:handoutMasterIdLst>
    <p:handoutMasterId r:id="rId15"/>
  </p:handoutMasterIdLst>
  <p:sldIdLst>
    <p:sldId id="268" r:id="rId3"/>
    <p:sldId id="269" r:id="rId4"/>
    <p:sldId id="273" r:id="rId5"/>
    <p:sldId id="257" r:id="rId6"/>
    <p:sldId id="270" r:id="rId7"/>
    <p:sldId id="265" r:id="rId8"/>
    <p:sldId id="263" r:id="rId9"/>
    <p:sldId id="274" r:id="rId10"/>
    <p:sldId id="262" r:id="rId11"/>
    <p:sldId id="272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31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7B527-9545-4A18-82C6-985C2D673EE0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BD15E-A83F-499B-AE2F-72149146B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39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2A402-9AEC-46CD-BFFB-8C45353B9417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6FFF6-EFF5-46FA-B62C-F141E1274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6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C3A27-99A4-414F-A40F-3678FC413A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0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29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CF5FC-6C44-409D-9225-998F149C06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59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CF5FC-6C44-409D-9225-998F149C06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2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1179705"/>
            <a:ext cx="9875520" cy="1472184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2669871"/>
            <a:ext cx="9875520" cy="1752600"/>
          </a:xfrm>
          <a:prstGeom prst="rect">
            <a:avLst/>
          </a:prstGeom>
        </p:spPr>
        <p:txBody>
          <a:bodyPr tIns="0"/>
          <a:lstStyle>
            <a:lvl1pPr marL="27432" indent="0" algn="ctr">
              <a:buNone/>
              <a:defRPr sz="2600" b="1">
                <a:solidFill>
                  <a:schemeClr val="accent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1C2D185E-BD1E-4CBE-A61F-35CAD735F848}" type="datetime1">
              <a:rPr lang="en-US" smtClean="0"/>
              <a:t>9/5/2015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2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7133BD94-17D4-4DEF-B844-67D6BA237612}" type="datetime1">
              <a:rPr lang="en-US" smtClean="0"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EA344295-BCB3-4C96-B3CE-F668F72C39DB}" type="datetime1">
              <a:rPr lang="en-US" smtClean="0"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5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CA9F5007-87DE-488C-8ECD-66DCDA2978A3}" type="datetime1">
              <a:rPr lang="en-US" smtClean="0"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  <p15:guide id="2" pos="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600325"/>
            <a:ext cx="8534400" cy="2286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066800"/>
            <a:ext cx="8534400" cy="1509712"/>
          </a:xfrm>
          <a:prstGeom prst="rect">
            <a:avLst/>
          </a:prstGeo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E8DB53E6-2EA0-4C6F-9D6B-EC8B23B43B9C}" type="datetime1">
              <a:rPr lang="en-US" smtClean="0"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32452640-9AB4-4FAC-81FF-78F831713D37}" type="datetime1">
              <a:rPr lang="en-US" smtClean="0"/>
              <a:t>9/5/2015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5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  <a:prstGeom prst="rect">
            <a:avLst/>
          </a:prstGeo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FD31F8B8-1912-4B3E-A9BB-091D44EE69D2}" type="datetime1">
              <a:rPr lang="en-US" smtClean="0"/>
              <a:t>9/5/2015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5E98050E-AF67-4EC2-AB54-6E14E08E4A00}" type="datetime1">
              <a:rPr lang="en-US" smtClean="0"/>
              <a:t>9/5/2015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CD14D783-CD52-4B1C-BF5A-038ECE1CF490}" type="datetime1">
              <a:rPr lang="en-US" smtClean="0"/>
              <a:t>9/5/2015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7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  <a:prstGeom prst="rect">
            <a:avLst/>
          </a:prstGeo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005CA02A-594F-46ED-A0C2-DE599B6E52DE}" type="datetime1">
              <a:rPr lang="en-US" smtClean="0"/>
              <a:t>9/5/2015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08B6A6AB-C691-41A3-B2F1-0EE2DBBFDAB8}" type="datetime1">
              <a:rPr lang="en-US" smtClean="0"/>
              <a:t>9/5/2015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7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148" y="-54"/>
            <a:ext cx="12188952" cy="6858054"/>
            <a:chOff x="7148" y="-54"/>
            <a:chExt cx="12188952" cy="6858054"/>
          </a:xfrm>
        </p:grpSpPr>
        <p:sp>
          <p:nvSpPr>
            <p:cNvPr id="4" name="Rectangle 3"/>
            <p:cNvSpPr/>
            <p:nvPr/>
          </p:nvSpPr>
          <p:spPr>
            <a:xfrm>
              <a:off x="7148" y="0"/>
              <a:ext cx="1218895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invGray">
            <a:xfrm>
              <a:off x="1473566" y="-54"/>
              <a:ext cx="96070" cy="685805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 cap="rnd" cmpd="sng" algn="ctr">
              <a:noFill/>
              <a:prstDash val="solid"/>
            </a:ln>
            <a:effectLst>
              <a:outerShdw blurRad="38550" dist="38000" dir="10800000" algn="tl" rotWithShape="0">
                <a:schemeClr val="bg2">
                  <a:shade val="20000"/>
                  <a:satMod val="110000"/>
                  <a:alpha val="25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latinLnBrk="0" hangingPunct="1"/>
              <a:endParaRPr kumimoji="0" lang="en-US" sz="180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" y="0"/>
              <a:ext cx="1495425" cy="6858000"/>
            </a:xfrm>
            <a:prstGeom prst="rect">
              <a:avLst/>
            </a:prstGeom>
          </p:spPr>
        </p:pic>
      </p:grpSp>
      <p:sp>
        <p:nvSpPr>
          <p:cNvPr id="16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8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0296519-5417-4396-BF15-D5B0A34355E5}" type="datetime1">
              <a:rPr lang="en-US" smtClean="0"/>
              <a:t>9/5/2015</a:t>
            </a:fld>
            <a:endParaRPr lang="en-US"/>
          </a:p>
        </p:txBody>
      </p:sp>
      <p:sp>
        <p:nvSpPr>
          <p:cNvPr id="1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2"/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0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2"/>
                </a:solidFill>
                <a:effectLst/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1" kern="1200">
          <a:solidFill>
            <a:schemeClr val="accent2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512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936" userDrawn="1">
          <p15:clr>
            <a:srgbClr val="F26B43"/>
          </p15:clr>
        </p15:guide>
        <p15:guide id="5" orient="horz" pos="888" userDrawn="1">
          <p15:clr>
            <a:srgbClr val="F26B43"/>
          </p15:clr>
        </p15:guide>
        <p15:guide id="6" orient="horz" pos="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Review: Soil Erosion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751" y="1417638"/>
            <a:ext cx="8502225" cy="4516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24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Review: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What </a:t>
            </a:r>
            <a:r>
              <a:rPr lang="en-CA" dirty="0" smtClean="0"/>
              <a:t>are </a:t>
            </a:r>
            <a:r>
              <a:rPr lang="en-CA" dirty="0" smtClean="0"/>
              <a:t>human causes of desertification?</a:t>
            </a:r>
          </a:p>
          <a:p>
            <a:endParaRPr lang="en-CA" dirty="0"/>
          </a:p>
          <a:p>
            <a:r>
              <a:rPr lang="en-CA" dirty="0" smtClean="0"/>
              <a:t>Population growth </a:t>
            </a:r>
            <a:r>
              <a:rPr lang="en-CA" dirty="0" smtClean="0"/>
              <a:t>(war, migration</a:t>
            </a:r>
            <a:endParaRPr lang="en-CA" dirty="0" smtClean="0"/>
          </a:p>
          <a:p>
            <a:r>
              <a:rPr lang="en-CA" dirty="0" smtClean="0"/>
              <a:t>Overgrazing</a:t>
            </a:r>
            <a:endParaRPr lang="en-CA" dirty="0"/>
          </a:p>
          <a:p>
            <a:r>
              <a:rPr lang="en-CA" dirty="0" err="1" smtClean="0"/>
              <a:t>Overcultivation</a:t>
            </a:r>
            <a:endParaRPr lang="en-CA" dirty="0" smtClean="0"/>
          </a:p>
          <a:p>
            <a:r>
              <a:rPr lang="en-CA" dirty="0" smtClean="0"/>
              <a:t>Deforestation</a:t>
            </a:r>
          </a:p>
          <a:p>
            <a:endParaRPr lang="en-CA" dirty="0"/>
          </a:p>
          <a:p>
            <a:pPr marL="82296" indent="0">
              <a:buNone/>
            </a:pPr>
            <a:r>
              <a:rPr lang="en-CA" dirty="0" smtClean="0"/>
              <a:t>Which happens first?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742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Task for Today – Battle Royale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Read </a:t>
            </a:r>
            <a:r>
              <a:rPr lang="en-CA" dirty="0" smtClean="0"/>
              <a:t>through 2 additional consequences </a:t>
            </a:r>
            <a:r>
              <a:rPr lang="en-CA" dirty="0" smtClean="0"/>
              <a:t>of desertification in the Sahel </a:t>
            </a:r>
            <a:r>
              <a:rPr lang="en-CA" dirty="0" smtClean="0"/>
              <a:t>region. </a:t>
            </a:r>
            <a:endParaRPr lang="en-CA" dirty="0" smtClean="0"/>
          </a:p>
          <a:p>
            <a:endParaRPr lang="en-CA" dirty="0" smtClean="0"/>
          </a:p>
          <a:p>
            <a:pPr marL="82296" indent="0">
              <a:buNone/>
            </a:pPr>
            <a:r>
              <a:rPr lang="en-CA" dirty="0" smtClean="0"/>
              <a:t>For each, </a:t>
            </a:r>
          </a:p>
          <a:p>
            <a:pPr marL="82296" indent="0">
              <a:buNone/>
            </a:pPr>
            <a:r>
              <a:rPr lang="en-CA" dirty="0" smtClean="0"/>
              <a:t>explain the consequences for:</a:t>
            </a:r>
            <a:br>
              <a:rPr lang="en-CA" dirty="0" smtClean="0"/>
            </a:br>
            <a:r>
              <a:rPr lang="en-CA" dirty="0" smtClean="0"/>
              <a:t>- Local people (in the Sahel countries worst hit)</a:t>
            </a:r>
            <a:br>
              <a:rPr lang="en-CA" dirty="0" smtClean="0"/>
            </a:br>
            <a:r>
              <a:rPr lang="en-CA" dirty="0" smtClean="0"/>
              <a:t>- The region (Sahel) or continent (Africa)</a:t>
            </a:r>
            <a:br>
              <a:rPr lang="en-CA" dirty="0" smtClean="0"/>
            </a:br>
            <a:r>
              <a:rPr lang="en-CA" dirty="0" smtClean="0"/>
              <a:t>- The Global Community (World)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703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222" y="0"/>
            <a:ext cx="10457645" cy="609600"/>
          </a:xfrm>
        </p:spPr>
        <p:txBody>
          <a:bodyPr>
            <a:noAutofit/>
          </a:bodyPr>
          <a:lstStyle/>
          <a:p>
            <a:pPr algn="ctr"/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soil erosion –</a:t>
            </a:r>
            <a:b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physical </a:t>
            </a: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                                                       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reasons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2112" y="1052848"/>
            <a:ext cx="8229600" cy="5715000"/>
          </a:xfrm>
        </p:spPr>
        <p:txBody>
          <a:bodyPr>
            <a:normAutofit/>
          </a:bodyPr>
          <a:lstStyle/>
          <a:p>
            <a:r>
              <a:rPr lang="en-US" sz="2800" dirty="0"/>
              <a:t>Deforestation </a:t>
            </a:r>
          </a:p>
          <a:p>
            <a:r>
              <a:rPr lang="en-US" sz="2800" dirty="0"/>
              <a:t>High winds cause the top soil to be removed</a:t>
            </a:r>
          </a:p>
          <a:p>
            <a:r>
              <a:rPr lang="en-US" sz="2800" dirty="0"/>
              <a:t>Dry soil</a:t>
            </a:r>
          </a:p>
          <a:p>
            <a:r>
              <a:rPr lang="en-US" sz="2800" dirty="0"/>
              <a:t>Using heavy machinery which compacts the earth so rain cannot be absorbed</a:t>
            </a:r>
          </a:p>
          <a:p>
            <a:r>
              <a:rPr lang="en-US" sz="2800" dirty="0"/>
              <a:t>Too much farming </a:t>
            </a:r>
            <a:r>
              <a:rPr lang="en-US" sz="2800" dirty="0" smtClean="0"/>
              <a:t>- nutrients disappear (no humus) and </a:t>
            </a:r>
            <a:r>
              <a:rPr lang="en-US" sz="2800" dirty="0"/>
              <a:t>soil is exhausted </a:t>
            </a:r>
          </a:p>
          <a:p>
            <a:r>
              <a:rPr lang="en-US" sz="2800" dirty="0"/>
              <a:t>Heavy rain (sheet or gully erosion)</a:t>
            </a:r>
          </a:p>
          <a:p>
            <a:r>
              <a:rPr lang="en-US" sz="2800" dirty="0"/>
              <a:t>Overgrazing land (cattle eating vegetation)</a:t>
            </a:r>
          </a:p>
          <a:p>
            <a:r>
              <a:rPr lang="en-US" sz="2800" dirty="0"/>
              <a:t>Steep slope</a:t>
            </a:r>
          </a:p>
          <a:p>
            <a:r>
              <a:rPr lang="en-US" sz="2800" dirty="0"/>
              <a:t>Ploughing the fields in the same direction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67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Finish in </a:t>
            </a:r>
            <a:r>
              <a:rPr lang="en-US" dirty="0" smtClean="0"/>
              <a:t>Class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 5 human causes of soil erosion using your textbook in your own words</a:t>
            </a:r>
          </a:p>
          <a:p>
            <a:pPr marL="0" indent="0">
              <a:buNone/>
            </a:pPr>
            <a:r>
              <a:rPr lang="en-US" dirty="0"/>
              <a:t> (pg.180-181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2. For each cause, accompany with a small illustration or graph remind you HOW this causes soil erosion…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9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7657" y="991671"/>
            <a:ext cx="9875520" cy="479094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Desertification…</a:t>
            </a:r>
            <a:br>
              <a:rPr lang="en-US" dirty="0" smtClean="0"/>
            </a:br>
            <a:r>
              <a:rPr lang="en-US" dirty="0" smtClean="0"/>
              <a:t>the process by which productive land turns into a desert-like landscape, often through loss of top two productive layers of soil (soil erosion)…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TOO MUCH SOIL EROSION…</a:t>
            </a:r>
            <a:br>
              <a:rPr lang="en-US" dirty="0" smtClean="0"/>
            </a:br>
            <a:r>
              <a:rPr lang="en-US" dirty="0" smtClean="0"/>
              <a:t>Turns into Desertification.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0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 smtClean="0"/>
              <a:t>Almost half of the world’s earth surface is made up of drylands or arid regions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5395" y="1631220"/>
            <a:ext cx="8514937" cy="51454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44744" y="6130344"/>
            <a:ext cx="3580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Why are ARID regions at higher risk of desertification?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988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1490" y="6014435"/>
            <a:ext cx="8229600" cy="6397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In Your Notebook</a:t>
            </a:r>
            <a:r>
              <a:rPr lang="en-US" smtClean="0"/>
              <a:t>, </a:t>
            </a:r>
            <a:r>
              <a:rPr lang="en-US"/>
              <a:t>d</a:t>
            </a:r>
            <a:r>
              <a:rPr lang="en-US" smtClean="0"/>
              <a:t>escribe </a:t>
            </a:r>
            <a:r>
              <a:rPr lang="en-US" dirty="0" smtClean="0"/>
              <a:t>the pattern of areas at risk from desertification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99" y="304799"/>
            <a:ext cx="10126857" cy="570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826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20333" y="98256"/>
            <a:ext cx="11425707" cy="13363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Desertification: Sahel </a:t>
            </a:r>
            <a:r>
              <a:rPr lang="en-US" dirty="0"/>
              <a:t>region of Africa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1294" y="766449"/>
            <a:ext cx="10714813" cy="1752600"/>
          </a:xfrm>
        </p:spPr>
        <p:txBody>
          <a:bodyPr/>
          <a:lstStyle/>
          <a:p>
            <a:r>
              <a:rPr lang="en-CA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Sahel </a:t>
            </a:r>
            <a:r>
              <a:rPr lang="en-CA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“zone </a:t>
            </a:r>
            <a:r>
              <a:rPr lang="en-CA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CA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transition’ </a:t>
            </a:r>
            <a:r>
              <a:rPr lang="en-CA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Africa between </a:t>
            </a:r>
            <a:r>
              <a:rPr lang="en-CA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arid </a:t>
            </a:r>
            <a:r>
              <a:rPr lang="en-CA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Sahara Desert to the north and the </a:t>
            </a:r>
            <a:r>
              <a:rPr lang="en-CA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humid </a:t>
            </a:r>
            <a:r>
              <a:rPr lang="en-CA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Savanna</a:t>
            </a:r>
            <a:r>
              <a:rPr lang="en-CA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south.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saheleco.net/albums/GTS/slides/Bankass%20-%20Girls%20collecting%20wood%20from%20FMNR%20P409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602" y="2745760"/>
            <a:ext cx="3633271" cy="272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575" y="2102835"/>
            <a:ext cx="3701027" cy="4010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6339" r="5679"/>
          <a:stretch/>
        </p:blipFill>
        <p:spPr>
          <a:xfrm>
            <a:off x="875763" y="2102835"/>
            <a:ext cx="3528812" cy="401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1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Read p183 - 184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197735"/>
            <a:ext cx="10277856" cy="5660265"/>
          </a:xfrm>
        </p:spPr>
        <p:txBody>
          <a:bodyPr>
            <a:normAutofit/>
          </a:bodyPr>
          <a:lstStyle/>
          <a:p>
            <a:r>
              <a:rPr lang="en-CA" dirty="0" smtClean="0"/>
              <a:t>Case Study: the Sahel region</a:t>
            </a:r>
          </a:p>
          <a:p>
            <a:pPr marL="82296" indent="0">
              <a:buNone/>
            </a:pPr>
            <a:endParaRPr lang="en-CA" dirty="0"/>
          </a:p>
          <a:p>
            <a:pPr marL="596646" indent="-514350">
              <a:buAutoNum type="arabicPeriod"/>
            </a:pPr>
            <a:r>
              <a:rPr lang="en-CA" dirty="0" smtClean="0"/>
              <a:t>Look on the web and name 4 countries located in the Sahel region of Africa.</a:t>
            </a:r>
          </a:p>
          <a:p>
            <a:pPr marL="596646" indent="-514350">
              <a:buAutoNum type="arabicPeriod"/>
            </a:pPr>
            <a:r>
              <a:rPr lang="en-CA" dirty="0" smtClean="0"/>
              <a:t>Read the pages above and answer the following questions:</a:t>
            </a:r>
          </a:p>
          <a:p>
            <a:pPr>
              <a:buFontTx/>
              <a:buChar char="-"/>
            </a:pPr>
            <a:r>
              <a:rPr lang="en-CA" sz="2600" dirty="0" smtClean="0">
                <a:solidFill>
                  <a:srgbClr val="00B0F0"/>
                </a:solidFill>
              </a:rPr>
              <a:t>Describe the Sahel Region (flora, fauna, climate)</a:t>
            </a:r>
          </a:p>
          <a:p>
            <a:pPr>
              <a:buFontTx/>
              <a:buChar char="-"/>
            </a:pPr>
            <a:r>
              <a:rPr lang="en-CA" sz="2600" dirty="0" smtClean="0">
                <a:solidFill>
                  <a:srgbClr val="00B0F0"/>
                </a:solidFill>
              </a:rPr>
              <a:t>Name three human causes of desertification</a:t>
            </a:r>
          </a:p>
          <a:p>
            <a:pPr>
              <a:buFontTx/>
              <a:buChar char="-"/>
            </a:pPr>
            <a:r>
              <a:rPr lang="en-CA" sz="2600" dirty="0" smtClean="0">
                <a:solidFill>
                  <a:srgbClr val="00B0F0"/>
                </a:solidFill>
              </a:rPr>
              <a:t>Why is desertification happening in the Sahel?</a:t>
            </a:r>
          </a:p>
          <a:p>
            <a:pPr marL="82296" indent="0">
              <a:buNone/>
            </a:pPr>
            <a:r>
              <a:rPr lang="en-CA" dirty="0" smtClean="0"/>
              <a:t>3. Complete </a:t>
            </a:r>
            <a:r>
              <a:rPr lang="en-CA" dirty="0"/>
              <a:t>the graph on the following slide.</a:t>
            </a:r>
          </a:p>
          <a:p>
            <a:pPr>
              <a:buFontTx/>
              <a:buChar char="-"/>
            </a:pPr>
            <a:endParaRPr lang="en-CA" dirty="0" smtClean="0"/>
          </a:p>
          <a:p>
            <a:pPr>
              <a:buFontTx/>
              <a:buChar char="-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536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622425" y="98425"/>
          <a:ext cx="2298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ackager Shell Object" showAsIcon="1" r:id="rId3" imgW="2299320" imgH="685800" progId="Package">
                  <p:embed/>
                </p:oleObj>
              </mc:Choice>
              <mc:Fallback>
                <p:oleObj name="Packager Shell Object" showAsIcon="1" r:id="rId3" imgW="22993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2425" y="98425"/>
                        <a:ext cx="22987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-1676400"/>
            <a:ext cx="8604069" cy="10134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801" y="0"/>
            <a:ext cx="445421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4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sed Leaves design templat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sed Leaves design template" id="{6021251C-C356-4674-99CE-A4F368EAD86C}" vid="{7E847B84-E5B3-499F-AFCD-1BE4EBBEF5B3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E91F623-E94D-4B95-9B28-2E10481CAA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Pressed leaves design slides</Template>
  <TotalTime>0</TotalTime>
  <Words>304</Words>
  <Application>Microsoft Office PowerPoint</Application>
  <PresentationFormat>Widescreen</PresentationFormat>
  <Paragraphs>51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Century Gothic</vt:lpstr>
      <vt:lpstr>Verdana</vt:lpstr>
      <vt:lpstr>Wingdings 2</vt:lpstr>
      <vt:lpstr>Pressed Leaves design template</vt:lpstr>
      <vt:lpstr>Packager Shell Object</vt:lpstr>
      <vt:lpstr>Review: Soil Erosion </vt:lpstr>
      <vt:lpstr> Reasons for soil erosion –  physical reasons                                                         human reasons</vt:lpstr>
      <vt:lpstr>PowerPoint Presentation</vt:lpstr>
      <vt:lpstr>Desertification… the process by which productive land turns into a desert-like landscape, often through loss of top two productive layers of soil (soil erosion)…   TOO MUCH SOIL EROSION… Turns into Desertification.</vt:lpstr>
      <vt:lpstr>Almost half of the world’s earth surface is made up of drylands or arid regions</vt:lpstr>
      <vt:lpstr>PowerPoint Presentation</vt:lpstr>
      <vt:lpstr>Desertification: Sahel region of Africa </vt:lpstr>
      <vt:lpstr>Read p183 - 184</vt:lpstr>
      <vt:lpstr>PowerPoint Presentation</vt:lpstr>
      <vt:lpstr>Review:</vt:lpstr>
      <vt:lpstr>Task for Today – Battle Royale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2015-04-19T18:52:23Z</dcterms:created>
  <dcterms:modified xsi:type="dcterms:W3CDTF">2015-09-05T18:47:12Z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TC034605429991</vt:lpwstr>
  </property>
</Properties>
</file>