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6" r:id="rId5"/>
    <p:sldId id="265" r:id="rId6"/>
    <p:sldId id="267"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FB97B-19D4-4B6D-98F7-F53A10A39081}" type="datetimeFigureOut">
              <a:rPr lang="en-CA" smtClean="0"/>
              <a:t>2015-01-26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383D2-272B-45A8-A920-05E5531FF8F6}" type="slidenum">
              <a:rPr lang="en-CA" smtClean="0"/>
              <a:t>‹#›</a:t>
            </a:fld>
            <a:endParaRPr lang="en-CA"/>
          </a:p>
        </p:txBody>
      </p:sp>
    </p:spTree>
    <p:extLst>
      <p:ext uri="{BB962C8B-B14F-4D97-AF65-F5344CB8AC3E}">
        <p14:creationId xmlns:p14="http://schemas.microsoft.com/office/powerpoint/2010/main" val="57932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83839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7C5ABA-3AAE-48C7-8BA4-EAA2E690E862}" type="slidenum">
              <a:rPr lang="en-US" smtClean="0"/>
              <a:pPr>
                <a:defRPr/>
              </a:pPr>
              <a:t>8</a:t>
            </a:fld>
            <a:endParaRPr lang="en-US"/>
          </a:p>
        </p:txBody>
      </p:sp>
    </p:spTree>
    <p:extLst>
      <p:ext uri="{BB962C8B-B14F-4D97-AF65-F5344CB8AC3E}">
        <p14:creationId xmlns:p14="http://schemas.microsoft.com/office/powerpoint/2010/main" val="334515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92D333-C06D-4E01-9F6E-9AABCB378703}" type="slidenum">
              <a:rPr lang="en-US" smtClean="0"/>
              <a:pPr/>
              <a:t>10</a:t>
            </a:fld>
            <a:endParaRPr lang="en-US" smtClean="0"/>
          </a:p>
        </p:txBody>
      </p:sp>
    </p:spTree>
    <p:extLst>
      <p:ext uri="{BB962C8B-B14F-4D97-AF65-F5344CB8AC3E}">
        <p14:creationId xmlns:p14="http://schemas.microsoft.com/office/powerpoint/2010/main" val="326657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452978-9D3C-4EAA-8232-DEBB99C97780}" type="slidenum">
              <a:rPr lang="en-US" smtClean="0"/>
              <a:pPr/>
              <a:t>11</a:t>
            </a:fld>
            <a:endParaRPr lang="en-US" smtClean="0"/>
          </a:p>
        </p:txBody>
      </p:sp>
    </p:spTree>
    <p:extLst>
      <p:ext uri="{BB962C8B-B14F-4D97-AF65-F5344CB8AC3E}">
        <p14:creationId xmlns:p14="http://schemas.microsoft.com/office/powerpoint/2010/main" val="121511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B756D8C-1851-41C9-B54C-AB4F676609A4}" type="datetimeFigureOut">
              <a:rPr lang="en-CA" smtClean="0"/>
              <a:t>2015-01-26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105668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B756D8C-1851-41C9-B54C-AB4F676609A4}" type="datetimeFigureOut">
              <a:rPr lang="en-CA" smtClean="0"/>
              <a:t>2015-01-26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413479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B756D8C-1851-41C9-B54C-AB4F676609A4}" type="datetimeFigureOut">
              <a:rPr lang="en-CA" smtClean="0"/>
              <a:t>2015-01-26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161932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B756D8C-1851-41C9-B54C-AB4F676609A4}" type="datetimeFigureOut">
              <a:rPr lang="en-CA" smtClean="0"/>
              <a:t>2015-01-26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115262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756D8C-1851-41C9-B54C-AB4F676609A4}" type="datetimeFigureOut">
              <a:rPr lang="en-CA" smtClean="0"/>
              <a:t>2015-01-26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364612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B756D8C-1851-41C9-B54C-AB4F676609A4}" type="datetimeFigureOut">
              <a:rPr lang="en-CA" smtClean="0"/>
              <a:t>2015-01-26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58303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B756D8C-1851-41C9-B54C-AB4F676609A4}" type="datetimeFigureOut">
              <a:rPr lang="en-CA" smtClean="0"/>
              <a:t>2015-01-26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275602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B756D8C-1851-41C9-B54C-AB4F676609A4}" type="datetimeFigureOut">
              <a:rPr lang="en-CA" smtClean="0"/>
              <a:t>2015-01-26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383138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56D8C-1851-41C9-B54C-AB4F676609A4}" type="datetimeFigureOut">
              <a:rPr lang="en-CA" smtClean="0"/>
              <a:t>2015-01-26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204855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56D8C-1851-41C9-B54C-AB4F676609A4}" type="datetimeFigureOut">
              <a:rPr lang="en-CA" smtClean="0"/>
              <a:t>2015-01-26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261833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56D8C-1851-41C9-B54C-AB4F676609A4}" type="datetimeFigureOut">
              <a:rPr lang="en-CA" smtClean="0"/>
              <a:t>2015-01-26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84D77C3-3E31-4B30-AE60-D6A99B4CAF6A}" type="slidenum">
              <a:rPr lang="en-CA" smtClean="0"/>
              <a:t>‹#›</a:t>
            </a:fld>
            <a:endParaRPr lang="en-CA"/>
          </a:p>
        </p:txBody>
      </p:sp>
    </p:spTree>
    <p:extLst>
      <p:ext uri="{BB962C8B-B14F-4D97-AF65-F5344CB8AC3E}">
        <p14:creationId xmlns:p14="http://schemas.microsoft.com/office/powerpoint/2010/main" val="344864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56D8C-1851-41C9-B54C-AB4F676609A4}" type="datetimeFigureOut">
              <a:rPr lang="en-CA" smtClean="0"/>
              <a:t>2015-01-26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77C3-3E31-4B30-AE60-D6A99B4CAF6A}" type="slidenum">
              <a:rPr lang="en-CA" smtClean="0"/>
              <a:t>‹#›</a:t>
            </a:fld>
            <a:endParaRPr lang="en-CA"/>
          </a:p>
        </p:txBody>
      </p:sp>
    </p:spTree>
    <p:extLst>
      <p:ext uri="{BB962C8B-B14F-4D97-AF65-F5344CB8AC3E}">
        <p14:creationId xmlns:p14="http://schemas.microsoft.com/office/powerpoint/2010/main" val="195160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9aEx067Yk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1"/>
            <a:ext cx="8229600" cy="4525963"/>
          </a:xfrm>
        </p:spPr>
        <p:txBody>
          <a:bodyPr/>
          <a:lstStyle/>
          <a:p>
            <a:pPr>
              <a:buNone/>
            </a:pPr>
            <a:endParaRPr lang="en-US" dirty="0" smtClean="0"/>
          </a:p>
          <a:p>
            <a:pPr>
              <a:buNone/>
            </a:pPr>
            <a:r>
              <a:rPr lang="en-US" b="1" dirty="0" smtClean="0"/>
              <a:t>Deepwater </a:t>
            </a:r>
            <a:r>
              <a:rPr lang="en-US" b="1" dirty="0" smtClean="0"/>
              <a:t>Horizon </a:t>
            </a:r>
            <a:r>
              <a:rPr lang="en-US" b="1" dirty="0" smtClean="0"/>
              <a:t>Oil spill</a:t>
            </a:r>
            <a:endParaRPr lang="en-US" dirty="0" smtClean="0"/>
          </a:p>
          <a:p>
            <a:pPr>
              <a:buNone/>
            </a:pPr>
            <a:r>
              <a:rPr lang="en-US" sz="2000" dirty="0"/>
              <a:t>SL Core Patterns in resource consumption</a:t>
            </a:r>
          </a:p>
          <a:p>
            <a:pPr lvl="0"/>
            <a:r>
              <a:rPr lang="en-US" sz="2000" dirty="0"/>
              <a:t>Environmental Impact of Increased Oil </a:t>
            </a:r>
            <a:r>
              <a:rPr lang="en-US" sz="2000" dirty="0" smtClean="0"/>
              <a:t>Demand</a:t>
            </a:r>
          </a:p>
          <a:p>
            <a:pPr lvl="0"/>
            <a:r>
              <a:rPr lang="en-US" sz="2000" dirty="0" err="1" smtClean="0"/>
              <a:t>Transboundary</a:t>
            </a:r>
            <a:r>
              <a:rPr lang="en-US" sz="2000" dirty="0" smtClean="0"/>
              <a:t> Pollution Event</a:t>
            </a:r>
            <a:endParaRPr lang="en-US" sz="2000" dirty="0"/>
          </a:p>
          <a:p>
            <a:pP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987" y="2643982"/>
            <a:ext cx="6270523" cy="3511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150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981200" y="381000"/>
            <a:ext cx="7772400" cy="762000"/>
          </a:xfrm>
        </p:spPr>
        <p:txBody>
          <a:bodyPr/>
          <a:lstStyle/>
          <a:p>
            <a:pPr eaLnBrk="1" hangingPunct="1"/>
            <a:r>
              <a:rPr lang="en-US" sz="2400" dirty="0"/>
              <a:t>Aim: To describe pollution affecting more than one country and examine its consequences and responses.</a:t>
            </a:r>
          </a:p>
        </p:txBody>
      </p:sp>
      <p:sp>
        <p:nvSpPr>
          <p:cNvPr id="7171" name="Rectangle 3"/>
          <p:cNvSpPr>
            <a:spLocks noGrp="1" noChangeArrowheads="1"/>
          </p:cNvSpPr>
          <p:nvPr>
            <p:ph type="subTitle" idx="1"/>
          </p:nvPr>
        </p:nvSpPr>
        <p:spPr/>
        <p:txBody>
          <a:bodyPr/>
          <a:lstStyle/>
          <a:p>
            <a:pPr eaLnBrk="1" hangingPunct="1"/>
            <a:endParaRPr lang="en-US" smtClean="0"/>
          </a:p>
        </p:txBody>
      </p:sp>
      <p:pic>
        <p:nvPicPr>
          <p:cNvPr id="7172" name="Picture 5" descr="Acidrain"/>
          <p:cNvPicPr>
            <a:picLocks noChangeAspect="1" noChangeArrowheads="1"/>
          </p:cNvPicPr>
          <p:nvPr/>
        </p:nvPicPr>
        <p:blipFill>
          <a:blip r:embed="rId3" cstate="print"/>
          <a:srcRect/>
          <a:stretch>
            <a:fillRect/>
          </a:stretch>
        </p:blipFill>
        <p:spPr bwMode="auto">
          <a:xfrm>
            <a:off x="4191001" y="1524000"/>
            <a:ext cx="4048125" cy="4381500"/>
          </a:xfrm>
          <a:prstGeom prst="rect">
            <a:avLst/>
          </a:prstGeom>
          <a:noFill/>
          <a:ln w="9525">
            <a:noFill/>
            <a:miter lim="800000"/>
            <a:headEnd/>
            <a:tailEnd/>
          </a:ln>
        </p:spPr>
      </p:pic>
    </p:spTree>
    <p:extLst>
      <p:ext uri="{BB962C8B-B14F-4D97-AF65-F5344CB8AC3E}">
        <p14:creationId xmlns:p14="http://schemas.microsoft.com/office/powerpoint/2010/main" val="198411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48200" y="0"/>
            <a:ext cx="8229600" cy="1143000"/>
          </a:xfrm>
        </p:spPr>
        <p:txBody>
          <a:bodyPr/>
          <a:lstStyle/>
          <a:p>
            <a:pPr eaLnBrk="1" hangingPunct="1"/>
            <a:r>
              <a:rPr lang="en-US" sz="1800" dirty="0">
                <a:hlinkClick r:id="rId3"/>
              </a:rPr>
              <a:t>http://www.youtube.com/watch?v=9aEx067YkDE</a:t>
            </a:r>
            <a:r>
              <a:rPr lang="en-US" dirty="0" smtClean="0"/>
              <a:t/>
            </a:r>
            <a:br>
              <a:rPr lang="en-US" dirty="0" smtClean="0"/>
            </a:br>
            <a:endParaRPr lang="en-US" dirty="0"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5" descr="origin and effects of acid rains"/>
          <p:cNvPicPr>
            <a:picLocks noChangeAspect="1" noChangeArrowheads="1"/>
          </p:cNvPicPr>
          <p:nvPr/>
        </p:nvPicPr>
        <p:blipFill>
          <a:blip r:embed="rId4" cstate="print"/>
          <a:srcRect/>
          <a:stretch>
            <a:fillRect/>
          </a:stretch>
        </p:blipFill>
        <p:spPr bwMode="auto">
          <a:xfrm>
            <a:off x="2057400" y="1066801"/>
            <a:ext cx="8153400" cy="5000625"/>
          </a:xfrm>
          <a:prstGeom prst="rect">
            <a:avLst/>
          </a:prstGeom>
          <a:noFill/>
          <a:ln w="9525">
            <a:noFill/>
            <a:miter lim="800000"/>
            <a:headEnd/>
            <a:tailEnd/>
          </a:ln>
        </p:spPr>
      </p:pic>
      <p:sp>
        <p:nvSpPr>
          <p:cNvPr id="8197" name="Text Box 6"/>
          <p:cNvSpPr txBox="1">
            <a:spLocks noChangeArrowheads="1"/>
          </p:cNvSpPr>
          <p:nvPr/>
        </p:nvSpPr>
        <p:spPr bwMode="auto">
          <a:xfrm>
            <a:off x="1752600" y="228600"/>
            <a:ext cx="2743200" cy="923330"/>
          </a:xfrm>
          <a:prstGeom prst="rect">
            <a:avLst/>
          </a:prstGeom>
          <a:noFill/>
          <a:ln w="9525">
            <a:noFill/>
            <a:miter lim="800000"/>
            <a:headEnd/>
            <a:tailEnd/>
          </a:ln>
        </p:spPr>
        <p:txBody>
          <a:bodyPr>
            <a:spAutoFit/>
          </a:bodyPr>
          <a:lstStyle/>
          <a:p>
            <a:pPr eaLnBrk="0" hangingPunct="0">
              <a:spcBef>
                <a:spcPct val="50000"/>
              </a:spcBef>
            </a:pPr>
            <a:r>
              <a:rPr lang="en-US" b="1"/>
              <a:t>Also natural sources such as Sulphur emissions from Volcanoes.</a:t>
            </a:r>
          </a:p>
        </p:txBody>
      </p:sp>
      <p:sp>
        <p:nvSpPr>
          <p:cNvPr id="8198" name="Line 7"/>
          <p:cNvSpPr>
            <a:spLocks noChangeShapeType="1"/>
          </p:cNvSpPr>
          <p:nvPr/>
        </p:nvSpPr>
        <p:spPr bwMode="auto">
          <a:xfrm>
            <a:off x="2286000" y="1600200"/>
            <a:ext cx="1066800" cy="1295400"/>
          </a:xfrm>
          <a:prstGeom prst="line">
            <a:avLst/>
          </a:prstGeom>
          <a:noFill/>
          <a:ln w="9525">
            <a:solidFill>
              <a:schemeClr val="tx1"/>
            </a:solidFill>
            <a:round/>
            <a:headEnd/>
            <a:tailEnd type="triangle" w="med" len="med"/>
          </a:ln>
        </p:spPr>
        <p:txBody>
          <a:bodyPr/>
          <a:lstStyle/>
          <a:p>
            <a:endParaRPr lang="en-US"/>
          </a:p>
        </p:txBody>
      </p:sp>
      <p:sp>
        <p:nvSpPr>
          <p:cNvPr id="7" name="TextBox 6"/>
          <p:cNvSpPr txBox="1"/>
          <p:nvPr/>
        </p:nvSpPr>
        <p:spPr>
          <a:xfrm>
            <a:off x="6705600" y="6324600"/>
            <a:ext cx="3581400" cy="369332"/>
          </a:xfrm>
          <a:prstGeom prst="rect">
            <a:avLst/>
          </a:prstGeom>
          <a:noFill/>
        </p:spPr>
        <p:txBody>
          <a:bodyPr wrap="square" rtlCol="0">
            <a:spAutoFit/>
          </a:bodyPr>
          <a:lstStyle/>
          <a:p>
            <a:r>
              <a:rPr lang="en-US" dirty="0"/>
              <a:t>Complete tasks……..</a:t>
            </a:r>
          </a:p>
        </p:txBody>
      </p:sp>
    </p:spTree>
    <p:extLst>
      <p:ext uri="{BB962C8B-B14F-4D97-AF65-F5344CB8AC3E}">
        <p14:creationId xmlns:p14="http://schemas.microsoft.com/office/powerpoint/2010/main" val="1218905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p:cNvSpPr>
          <p:nvPr>
            <p:ph type="title"/>
          </p:nvPr>
        </p:nvSpPr>
        <p:spPr/>
        <p:txBody>
          <a:bodyPr/>
          <a:lstStyle/>
          <a:p>
            <a:pPr eaLnBrk="1" hangingPunct="1"/>
            <a:endParaRPr lang="en-US" smtClean="0"/>
          </a:p>
        </p:txBody>
      </p:sp>
      <p:pic>
        <p:nvPicPr>
          <p:cNvPr id="16387" name="Picture 4"/>
          <p:cNvPicPr>
            <a:picLocks noGrp="1" noChangeAspect="1" noChangeArrowheads="1"/>
          </p:cNvPicPr>
          <p:nvPr>
            <p:ph idx="1"/>
          </p:nvPr>
        </p:nvPicPr>
        <p:blipFill>
          <a:blip r:embed="rId3" cstate="print"/>
          <a:srcRect/>
          <a:stretch>
            <a:fillRect/>
          </a:stretch>
        </p:blipFill>
        <p:spPr>
          <a:xfrm>
            <a:off x="1828801" y="457200"/>
            <a:ext cx="5768975" cy="5791200"/>
          </a:xfrm>
          <a:noFill/>
        </p:spPr>
      </p:pic>
      <p:sp>
        <p:nvSpPr>
          <p:cNvPr id="16388" name="Text Box 7"/>
          <p:cNvSpPr txBox="1">
            <a:spLocks noChangeArrowheads="1"/>
          </p:cNvSpPr>
          <p:nvPr/>
        </p:nvSpPr>
        <p:spPr bwMode="auto">
          <a:xfrm>
            <a:off x="7696200" y="762001"/>
            <a:ext cx="2819400" cy="5216813"/>
          </a:xfrm>
          <a:prstGeom prst="rect">
            <a:avLst/>
          </a:prstGeom>
          <a:noFill/>
          <a:ln w="9525">
            <a:noFill/>
            <a:miter lim="800000"/>
            <a:headEnd/>
            <a:tailEnd/>
          </a:ln>
        </p:spPr>
        <p:txBody>
          <a:bodyPr>
            <a:spAutoFit/>
          </a:bodyPr>
          <a:lstStyle/>
          <a:p>
            <a:pPr eaLnBrk="1" hangingPunct="1">
              <a:spcBef>
                <a:spcPct val="50000"/>
              </a:spcBef>
            </a:pPr>
            <a:r>
              <a:rPr lang="en-US"/>
              <a:t>The global consumption of key raw materials is rising fast. </a:t>
            </a:r>
          </a:p>
          <a:p>
            <a:pPr eaLnBrk="1" hangingPunct="1">
              <a:spcBef>
                <a:spcPct val="50000"/>
              </a:spcBef>
            </a:pPr>
            <a:r>
              <a:rPr lang="en-US"/>
              <a:t>Between 1980 and 2000 the world population increased by 40% – in that same period, the world consumption of cement increased by 77%, and plastics by just under 200% </a:t>
            </a:r>
          </a:p>
          <a:p>
            <a:pPr eaLnBrk="1" hangingPunct="1">
              <a:spcBef>
                <a:spcPct val="50000"/>
              </a:spcBef>
            </a:pPr>
            <a:endParaRPr lang="en-US"/>
          </a:p>
          <a:p>
            <a:pPr eaLnBrk="1" hangingPunct="1">
              <a:spcBef>
                <a:spcPct val="50000"/>
              </a:spcBef>
            </a:pPr>
            <a:r>
              <a:rPr lang="en-US"/>
              <a:t>All together the developed countries comprise only 22% of the world population, but they consume more than 60% of the industrial raw materials. </a:t>
            </a:r>
          </a:p>
        </p:txBody>
      </p:sp>
    </p:spTree>
    <p:extLst>
      <p:ext uri="{BB962C8B-B14F-4D97-AF65-F5344CB8AC3E}">
        <p14:creationId xmlns:p14="http://schemas.microsoft.com/office/powerpoint/2010/main" val="967578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20" y="381000"/>
            <a:ext cx="4094018" cy="1143000"/>
          </a:xfrm>
        </p:spPr>
        <p:txBody>
          <a:bodyPr>
            <a:normAutofit fontScale="90000"/>
          </a:bodyPr>
          <a:lstStyle/>
          <a:p>
            <a:r>
              <a:rPr lang="en-US" sz="3600" b="1" dirty="0"/>
              <a:t>Case study: </a:t>
            </a:r>
            <a:r>
              <a:rPr lang="en-US" sz="3600" b="1" dirty="0" err="1"/>
              <a:t>Deepwater</a:t>
            </a:r>
            <a:r>
              <a:rPr lang="en-US" sz="3600" b="1" dirty="0"/>
              <a:t> horizon Oil Spill</a:t>
            </a:r>
          </a:p>
        </p:txBody>
      </p:sp>
      <p:sp>
        <p:nvSpPr>
          <p:cNvPr id="3" name="Content Placeholder 2"/>
          <p:cNvSpPr>
            <a:spLocks noGrp="1"/>
          </p:cNvSpPr>
          <p:nvPr>
            <p:ph idx="1"/>
          </p:nvPr>
        </p:nvSpPr>
        <p:spPr>
          <a:xfrm>
            <a:off x="1600200" y="1905000"/>
            <a:ext cx="2209800" cy="4953000"/>
          </a:xfrm>
        </p:spPr>
        <p:txBody>
          <a:bodyPr/>
          <a:lstStyle/>
          <a:p>
            <a:r>
              <a:rPr lang="en-US" dirty="0" smtClean="0"/>
              <a:t>Where</a:t>
            </a:r>
          </a:p>
          <a:p>
            <a:r>
              <a:rPr lang="en-US" dirty="0" smtClean="0"/>
              <a:t>When</a:t>
            </a:r>
          </a:p>
          <a:p>
            <a:r>
              <a:rPr lang="en-US" dirty="0" smtClean="0"/>
              <a:t>Who</a:t>
            </a:r>
          </a:p>
          <a:p>
            <a:r>
              <a:rPr lang="en-US" dirty="0" smtClean="0"/>
              <a:t>Why</a:t>
            </a:r>
          </a:p>
          <a:p>
            <a:r>
              <a:rPr lang="en-US" dirty="0" smtClean="0"/>
              <a:t>What</a:t>
            </a:r>
            <a:endParaRPr lang="en-US" dirty="0"/>
          </a:p>
        </p:txBody>
      </p:sp>
      <p:sp>
        <p:nvSpPr>
          <p:cNvPr id="4" name="TextBox 3"/>
          <p:cNvSpPr txBox="1"/>
          <p:nvPr/>
        </p:nvSpPr>
        <p:spPr>
          <a:xfrm>
            <a:off x="4343400" y="2336622"/>
            <a:ext cx="6324600" cy="3323987"/>
          </a:xfrm>
          <a:prstGeom prst="rect">
            <a:avLst/>
          </a:prstGeom>
          <a:noFill/>
        </p:spPr>
        <p:txBody>
          <a:bodyPr wrap="square" rtlCol="0">
            <a:spAutoFit/>
          </a:bodyPr>
          <a:lstStyle/>
          <a:p>
            <a:r>
              <a:rPr lang="en-US" b="1" dirty="0"/>
              <a:t>Classify the statements</a:t>
            </a:r>
            <a:endParaRPr lang="en-US" sz="2800" dirty="0"/>
          </a:p>
          <a:p>
            <a:pPr marL="514350" indent="-514350">
              <a:buFont typeface="+mj-lt"/>
              <a:buAutoNum type="arabicPeriod"/>
            </a:pPr>
            <a:r>
              <a:rPr lang="en-US" sz="2400" dirty="0"/>
              <a:t>Classify into causes, effects and responses</a:t>
            </a:r>
          </a:p>
          <a:p>
            <a:pPr marL="514350" indent="-514350">
              <a:buFont typeface="+mj-lt"/>
              <a:buAutoNum type="arabicPeriod"/>
            </a:pPr>
            <a:endParaRPr lang="en-US" sz="2400" dirty="0"/>
          </a:p>
          <a:p>
            <a:pPr marL="514350" indent="-514350">
              <a:buFont typeface="+mj-lt"/>
              <a:buAutoNum type="arabicPeriod"/>
            </a:pPr>
            <a:r>
              <a:rPr lang="en-US" sz="2400" dirty="0"/>
              <a:t>Classify into Natural, Economic, Social and Political</a:t>
            </a:r>
          </a:p>
          <a:p>
            <a:pPr marL="514350" indent="-514350">
              <a:buFont typeface="+mj-lt"/>
              <a:buAutoNum type="arabicPeriod"/>
            </a:pPr>
            <a:endParaRPr lang="en-US" sz="2400" dirty="0"/>
          </a:p>
          <a:p>
            <a:pPr marL="514350" indent="-514350">
              <a:buFont typeface="+mj-lt"/>
              <a:buAutoNum type="arabicPeriod"/>
            </a:pPr>
            <a:r>
              <a:rPr lang="en-US" sz="2400" dirty="0"/>
              <a:t>Classify into LONG term and SHORT term</a:t>
            </a:r>
          </a:p>
          <a:p>
            <a:pPr marL="514350" indent="-514350">
              <a:buFont typeface="+mj-lt"/>
              <a:buAutoNum type="arabicPeriod"/>
            </a:pPr>
            <a:endParaRPr lang="en-US" sz="2400" dirty="0"/>
          </a:p>
          <a:p>
            <a:pPr marL="514350" indent="-514350">
              <a:buFont typeface="+mj-lt"/>
              <a:buAutoNum type="arabicPeriod"/>
            </a:pPr>
            <a:r>
              <a:rPr lang="en-US" sz="2400" dirty="0"/>
              <a:t>Classify into National and International</a:t>
            </a:r>
          </a:p>
        </p:txBody>
      </p:sp>
      <p:pic>
        <p:nvPicPr>
          <p:cNvPr id="1026" name="Picture 2" descr="File:Defense.gov photo essay 100506-N-6070S-3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311" y="5029200"/>
            <a:ext cx="2484980" cy="16556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52400"/>
            <a:ext cx="3238142" cy="215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6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30" y="365124"/>
            <a:ext cx="5142224" cy="6136303"/>
          </a:xfrm>
        </p:spPr>
        <p:txBody>
          <a:bodyPr>
            <a:normAutofit fontScale="90000"/>
          </a:bodyPr>
          <a:lstStyle/>
          <a:p>
            <a:r>
              <a:rPr lang="en-US" dirty="0" smtClean="0"/>
              <a:t>Worst Oil Spill in US History </a:t>
            </a:r>
            <a:br>
              <a:rPr lang="en-US" dirty="0" smtClean="0"/>
            </a:br>
            <a:r>
              <a:rPr lang="en-US" sz="3000" dirty="0" smtClean="0"/>
              <a:t>- explosion killed 11 people</a:t>
            </a:r>
            <a:br>
              <a:rPr lang="en-US" sz="3000" dirty="0" smtClean="0"/>
            </a:br>
            <a:r>
              <a:rPr lang="en-US" sz="3000" dirty="0" smtClean="0"/>
              <a:t/>
            </a:r>
            <a:br>
              <a:rPr lang="en-US" sz="3000" dirty="0" smtClean="0"/>
            </a:br>
            <a:r>
              <a:rPr lang="en-US" sz="3000" dirty="0" smtClean="0"/>
              <a:t>- BP pipeline leaking 42 miles off Louisiana coast</a:t>
            </a:r>
            <a:br>
              <a:rPr lang="en-US" sz="3000" dirty="0" smtClean="0"/>
            </a:br>
            <a:r>
              <a:rPr lang="en-US" sz="3000" dirty="0" smtClean="0"/>
              <a:t/>
            </a:r>
            <a:br>
              <a:rPr lang="en-US" sz="3000" dirty="0" smtClean="0"/>
            </a:br>
            <a:r>
              <a:rPr lang="en-US" sz="3000" dirty="0" smtClean="0"/>
              <a:t>-capped 87 days later </a:t>
            </a:r>
            <a:br>
              <a:rPr lang="en-US" sz="3000" dirty="0" smtClean="0"/>
            </a:br>
            <a:r>
              <a:rPr lang="en-US" sz="3000" dirty="0" smtClean="0"/>
              <a:t/>
            </a:r>
            <a:br>
              <a:rPr lang="en-US" sz="3000" dirty="0" smtClean="0"/>
            </a:br>
            <a:r>
              <a:rPr lang="en-US" sz="3000" dirty="0" smtClean="0"/>
              <a:t>- released 2.9 million barrels</a:t>
            </a:r>
            <a:br>
              <a:rPr lang="en-US" sz="3000" dirty="0" smtClean="0"/>
            </a:br>
            <a:r>
              <a:rPr lang="en-US" sz="3000" dirty="0" smtClean="0"/>
              <a:t/>
            </a:r>
            <a:br>
              <a:rPr lang="en-US" sz="3000" dirty="0" smtClean="0"/>
            </a:br>
            <a:r>
              <a:rPr lang="en-US" sz="3000" dirty="0" smtClean="0"/>
              <a:t>- spread throughout ocean (at </a:t>
            </a:r>
            <a:br>
              <a:rPr lang="en-US" sz="3000" dirty="0" smtClean="0"/>
            </a:br>
            <a:r>
              <a:rPr lang="en-US" sz="3000" dirty="0" smtClean="0"/>
              <a:t>top, mid and bottom levels)</a:t>
            </a:r>
            <a:br>
              <a:rPr lang="en-US" sz="3000" dirty="0" smtClean="0"/>
            </a:br>
            <a:r>
              <a:rPr lang="en-US" sz="3000" dirty="0"/>
              <a:t/>
            </a:r>
            <a:br>
              <a:rPr lang="en-US" sz="3000" dirty="0"/>
            </a:br>
            <a:r>
              <a:rPr lang="en-US" sz="3000" dirty="0" smtClean="0"/>
              <a:t>- affected millions of living organisms</a:t>
            </a:r>
            <a:endParaRPr lang="en-US" sz="3000" dirty="0"/>
          </a:p>
        </p:txBody>
      </p:sp>
      <p:pic>
        <p:nvPicPr>
          <p:cNvPr id="4" name="Content Placeholder 3"/>
          <p:cNvPicPr>
            <a:picLocks noGrp="1" noChangeAspect="1"/>
          </p:cNvPicPr>
          <p:nvPr>
            <p:ph idx="1"/>
          </p:nvPr>
        </p:nvPicPr>
        <p:blipFill>
          <a:blip r:embed="rId2"/>
          <a:stretch>
            <a:fillRect/>
          </a:stretch>
        </p:blipFill>
        <p:spPr>
          <a:xfrm>
            <a:off x="5333954" y="2150090"/>
            <a:ext cx="6302569" cy="4351338"/>
          </a:xfrm>
          <a:prstGeom prst="rect">
            <a:avLst/>
          </a:prstGeom>
        </p:spPr>
      </p:pic>
    </p:spTree>
    <p:extLst>
      <p:ext uri="{BB962C8B-B14F-4D97-AF65-F5344CB8AC3E}">
        <p14:creationId xmlns:p14="http://schemas.microsoft.com/office/powerpoint/2010/main" val="163805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5" y="365125"/>
            <a:ext cx="3878826" cy="6006178"/>
          </a:xfrm>
        </p:spPr>
        <p:txBody>
          <a:bodyPr>
            <a:normAutofit fontScale="90000"/>
          </a:bodyPr>
          <a:lstStyle/>
          <a:p>
            <a:r>
              <a:rPr lang="en-US" dirty="0" smtClean="0"/>
              <a:t>Clean-up methods</a:t>
            </a:r>
            <a:br>
              <a:rPr lang="en-US" dirty="0" smtClean="0"/>
            </a:br>
            <a:r>
              <a:rPr lang="en-US" dirty="0" smtClean="0"/>
              <a:t/>
            </a:r>
            <a:br>
              <a:rPr lang="en-US" dirty="0" smtClean="0"/>
            </a:br>
            <a:r>
              <a:rPr lang="en-US" sz="2000" dirty="0" smtClean="0"/>
              <a:t>- surround the slick with floating booms</a:t>
            </a:r>
            <a:br>
              <a:rPr lang="en-US" sz="2000" dirty="0" smtClean="0"/>
            </a:br>
            <a:r>
              <a:rPr lang="en-US" sz="2000" dirty="0" smtClean="0"/>
              <a:t/>
            </a:r>
            <a:br>
              <a:rPr lang="en-US" sz="2000" dirty="0" smtClean="0"/>
            </a:br>
            <a:r>
              <a:rPr lang="en-US" sz="2000" dirty="0" smtClean="0"/>
              <a:t>- remove oil with skimmers on surface</a:t>
            </a:r>
            <a:br>
              <a:rPr lang="en-US" sz="2000" dirty="0" smtClean="0"/>
            </a:br>
            <a:r>
              <a:rPr lang="en-US" sz="2000" dirty="0" smtClean="0"/>
              <a:t/>
            </a:r>
            <a:br>
              <a:rPr lang="en-US" sz="2000" dirty="0" smtClean="0"/>
            </a:br>
            <a:r>
              <a:rPr lang="en-US" sz="2000" dirty="0" smtClean="0"/>
              <a:t>- use </a:t>
            </a:r>
            <a:r>
              <a:rPr lang="en-US" sz="2000" b="1" dirty="0" smtClean="0"/>
              <a:t>sorbents</a:t>
            </a:r>
            <a:r>
              <a:rPr lang="en-US" sz="2000" dirty="0" smtClean="0"/>
              <a:t> to remove oil from surface (like moss, peat, ash).</a:t>
            </a:r>
            <a:br>
              <a:rPr lang="en-US" sz="2000" dirty="0" smtClean="0"/>
            </a:br>
            <a:r>
              <a:rPr lang="en-US" sz="2000" dirty="0" smtClean="0"/>
              <a:t/>
            </a:r>
            <a:br>
              <a:rPr lang="en-US" sz="2000" dirty="0" smtClean="0"/>
            </a:br>
            <a:r>
              <a:rPr lang="en-US" sz="2000" dirty="0" smtClean="0"/>
              <a:t>- </a:t>
            </a:r>
            <a:r>
              <a:rPr lang="en-US" sz="2000" b="1" dirty="0" smtClean="0"/>
              <a:t>dispersants</a:t>
            </a:r>
            <a:r>
              <a:rPr lang="en-US" sz="2000" dirty="0" smtClean="0"/>
              <a:t> (chemicals released from planes to halt slick from getting to protected areas</a:t>
            </a:r>
            <a:br>
              <a:rPr lang="en-US" sz="2000" dirty="0" smtClean="0"/>
            </a:br>
            <a:r>
              <a:rPr lang="en-US" sz="2000" dirty="0" smtClean="0"/>
              <a:t/>
            </a:r>
            <a:br>
              <a:rPr lang="en-US" sz="2000" dirty="0" smtClean="0"/>
            </a:br>
            <a:r>
              <a:rPr lang="en-US" sz="2000" dirty="0" smtClean="0"/>
              <a:t>- humans to clean up beaches/wild life</a:t>
            </a:r>
            <a:endParaRPr lang="en-US" dirty="0"/>
          </a:p>
        </p:txBody>
      </p:sp>
      <p:pic>
        <p:nvPicPr>
          <p:cNvPr id="1026" name="Picture 2" descr="http://ocean.si.edu/sites/default/files/styles/465x300/public/photos/dispersant%20air%20force.jpg?itok=1LoNVX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814" y="365125"/>
            <a:ext cx="4429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stretch>
            <a:fillRect/>
          </a:stretch>
        </p:blipFill>
        <p:spPr>
          <a:xfrm>
            <a:off x="4220650" y="1572649"/>
            <a:ext cx="4429125" cy="2857500"/>
          </a:xfrm>
          <a:prstGeom prst="rect">
            <a:avLst/>
          </a:prstGeom>
        </p:spPr>
      </p:pic>
      <p:pic>
        <p:nvPicPr>
          <p:cNvPr id="5" name="Picture 4"/>
          <p:cNvPicPr>
            <a:picLocks noChangeAspect="1"/>
          </p:cNvPicPr>
          <p:nvPr/>
        </p:nvPicPr>
        <p:blipFill>
          <a:blip r:embed="rId4"/>
          <a:stretch>
            <a:fillRect/>
          </a:stretch>
        </p:blipFill>
        <p:spPr>
          <a:xfrm>
            <a:off x="6924674" y="3755308"/>
            <a:ext cx="4429125" cy="2857500"/>
          </a:xfrm>
          <a:prstGeom prst="rect">
            <a:avLst/>
          </a:prstGeom>
        </p:spPr>
      </p:pic>
    </p:spTree>
    <p:extLst>
      <p:ext uri="{BB962C8B-B14F-4D97-AF65-F5344CB8AC3E}">
        <p14:creationId xmlns:p14="http://schemas.microsoft.com/office/powerpoint/2010/main" val="107715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365125"/>
            <a:ext cx="4011561" cy="5961933"/>
          </a:xfrm>
        </p:spPr>
        <p:txBody>
          <a:bodyPr>
            <a:normAutofit/>
          </a:bodyPr>
          <a:lstStyle/>
          <a:p>
            <a:r>
              <a:rPr lang="en-US" sz="4000" dirty="0" smtClean="0"/>
              <a:t>Effects:</a:t>
            </a:r>
            <a:r>
              <a:rPr lang="en-US" sz="2000" dirty="0" smtClean="0"/>
              <a:t/>
            </a:r>
            <a:br>
              <a:rPr lang="en-US" sz="2000" dirty="0" smtClean="0"/>
            </a:br>
            <a:r>
              <a:rPr lang="en-US" sz="2000" dirty="0"/>
              <a:t/>
            </a:r>
            <a:br>
              <a:rPr lang="en-US" sz="2000" dirty="0"/>
            </a:br>
            <a:r>
              <a:rPr lang="en-US" sz="2000" dirty="0" smtClean="0"/>
              <a:t>- marine and wildlife (extremely ill,</a:t>
            </a:r>
            <a:br>
              <a:rPr lang="en-US" sz="2000" dirty="0" smtClean="0"/>
            </a:br>
            <a:r>
              <a:rPr lang="en-US" sz="2000" dirty="0" smtClean="0"/>
              <a:t>covered in oil – difficult to hunt </a:t>
            </a:r>
            <a:br>
              <a:rPr lang="en-US" sz="2000" dirty="0" smtClean="0"/>
            </a:br>
            <a:r>
              <a:rPr lang="en-US" sz="2000" dirty="0" smtClean="0"/>
              <a:t>and/or fly or swim</a:t>
            </a:r>
            <a:br>
              <a:rPr lang="en-US" sz="2000" dirty="0" smtClean="0"/>
            </a:br>
            <a:r>
              <a:rPr lang="en-US" sz="2000" dirty="0"/>
              <a:t/>
            </a:r>
            <a:br>
              <a:rPr lang="en-US" sz="2000" dirty="0"/>
            </a:br>
            <a:r>
              <a:rPr lang="en-US" sz="2000" dirty="0" smtClean="0"/>
              <a:t>- microscopic plankton, reefs</a:t>
            </a:r>
            <a:r>
              <a:rPr lang="en-US" sz="2000" dirty="0"/>
              <a:t/>
            </a:r>
            <a:br>
              <a:rPr lang="en-US" sz="2000" dirty="0"/>
            </a:br>
            <a:r>
              <a:rPr lang="en-US" sz="2000" dirty="0" smtClean="0"/>
              <a:t> wiped out; deformed species</a:t>
            </a:r>
            <a:br>
              <a:rPr lang="en-US" sz="2000" dirty="0" smtClean="0"/>
            </a:br>
            <a:r>
              <a:rPr lang="en-US" sz="2000" dirty="0"/>
              <a:t/>
            </a:r>
            <a:br>
              <a:rPr lang="en-US" sz="2000" dirty="0"/>
            </a:br>
            <a:r>
              <a:rPr lang="en-US" sz="2000" dirty="0" smtClean="0"/>
              <a:t>- oil spread to greater gulf region</a:t>
            </a:r>
            <a:br>
              <a:rPr lang="en-US" sz="2000" dirty="0" smtClean="0"/>
            </a:br>
            <a:r>
              <a:rPr lang="en-US" sz="2000" dirty="0" smtClean="0"/>
              <a:t>(mapping drones to left)</a:t>
            </a:r>
            <a:br>
              <a:rPr lang="en-US" sz="2000" dirty="0" smtClean="0"/>
            </a:br>
            <a:r>
              <a:rPr lang="en-US" sz="2000" dirty="0"/>
              <a:t/>
            </a:r>
            <a:br>
              <a:rPr lang="en-US" sz="2000" dirty="0"/>
            </a:br>
            <a:r>
              <a:rPr lang="en-US" sz="2000" dirty="0" smtClean="0"/>
              <a:t>- research initiatives are still track-</a:t>
            </a:r>
            <a:br>
              <a:rPr lang="en-US" sz="2000" dirty="0" smtClean="0"/>
            </a:br>
            <a:r>
              <a:rPr lang="en-US" sz="2000" dirty="0" err="1" smtClean="0"/>
              <a:t>ing</a:t>
            </a:r>
            <a:r>
              <a:rPr lang="en-US" sz="2000" dirty="0" smtClean="0"/>
              <a:t> spill effects among wildlife AND</a:t>
            </a:r>
            <a:br>
              <a:rPr lang="en-US" sz="2000" dirty="0" smtClean="0"/>
            </a:br>
            <a:r>
              <a:rPr lang="en-US" sz="2000" dirty="0" smtClean="0"/>
              <a:t>humans who worked on the cleanup </a:t>
            </a:r>
            <a:r>
              <a:rPr lang="en-US" sz="2000" dirty="0"/>
              <a:t/>
            </a:r>
            <a:br>
              <a:rPr lang="en-US" sz="2000" dirty="0"/>
            </a:br>
            <a:r>
              <a:rPr lang="en-US" sz="2000" dirty="0" smtClean="0"/>
              <a:t/>
            </a:r>
            <a:br>
              <a:rPr lang="en-US" sz="2000" dirty="0" smtClean="0"/>
            </a:br>
            <a:r>
              <a:rPr lang="en-US" sz="2000" dirty="0" smtClean="0"/>
              <a:t>- spill in public eye: have you read anything about Keystone pipeline?</a:t>
            </a:r>
            <a:endParaRPr lang="en-US" sz="2000" dirty="0"/>
          </a:p>
        </p:txBody>
      </p:sp>
      <p:pic>
        <p:nvPicPr>
          <p:cNvPr id="2050" name="Picture 2" descr="http://ocean.si.edu/sites/default/files/styles/465x300/public/photos/deepwater-horizon-dolphins.jpg?itok=DFJ202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1050" y="261938"/>
            <a:ext cx="4429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412378" y="1917341"/>
            <a:ext cx="4429125" cy="2857500"/>
          </a:xfrm>
          <a:prstGeom prst="rect">
            <a:avLst/>
          </a:prstGeom>
        </p:spPr>
      </p:pic>
      <p:pic>
        <p:nvPicPr>
          <p:cNvPr id="5" name="Picture 4"/>
          <p:cNvPicPr>
            <a:picLocks noChangeAspect="1"/>
          </p:cNvPicPr>
          <p:nvPr/>
        </p:nvPicPr>
        <p:blipFill>
          <a:blip r:embed="rId4"/>
          <a:stretch>
            <a:fillRect/>
          </a:stretch>
        </p:blipFill>
        <p:spPr>
          <a:xfrm>
            <a:off x="6924675" y="3738562"/>
            <a:ext cx="4429125" cy="2857500"/>
          </a:xfrm>
          <a:prstGeom prst="rect">
            <a:avLst/>
          </a:prstGeom>
        </p:spPr>
      </p:pic>
    </p:spTree>
    <p:extLst>
      <p:ext uri="{BB962C8B-B14F-4D97-AF65-F5344CB8AC3E}">
        <p14:creationId xmlns:p14="http://schemas.microsoft.com/office/powerpoint/2010/main" val="50770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1523999" y="1"/>
          <a:ext cx="9116292" cy="6989566"/>
        </p:xfrm>
        <a:graphic>
          <a:graphicData uri="http://schemas.openxmlformats.org/drawingml/2006/table">
            <a:tbl>
              <a:tblPr firstRow="1" bandRow="1">
                <a:tableStyleId>{5940675A-B579-460E-94D1-54222C63F5DA}</a:tableStyleId>
              </a:tblPr>
              <a:tblGrid>
                <a:gridCol w="3038764"/>
                <a:gridCol w="3038764"/>
                <a:gridCol w="3038764"/>
              </a:tblGrid>
              <a:tr h="832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smtClean="0">
                          <a:solidFill>
                            <a:schemeClr val="tx1"/>
                          </a:solidFill>
                          <a:effectLst/>
                          <a:latin typeface="Arial" panose="020B0604020202020204" pitchFamily="34" charset="0"/>
                          <a:ea typeface="+mn-ea"/>
                          <a:cs typeface="Arial" panose="020B0604020202020204" pitchFamily="34" charset="0"/>
                        </a:rPr>
                        <a:t>The Deepwater Horizon was a 9-year-old</a:t>
                      </a:r>
                      <a:r>
                        <a:rPr lang="en-US" sz="1000" b="0" i="0" u="none" strike="noStrike" kern="1200" smtClean="0">
                          <a:solidFill>
                            <a:schemeClr val="tx1"/>
                          </a:solidFill>
                          <a:effectLst/>
                          <a:latin typeface="Arial" panose="020B0604020202020204" pitchFamily="34" charset="0"/>
                          <a:ea typeface="+mn-ea"/>
                          <a:cs typeface="Arial" panose="020B0604020202020204" pitchFamily="34" charset="0"/>
                        </a:rPr>
                        <a:t>semi-submersible, mobile, floating</a:t>
                      </a:r>
                      <a:r>
                        <a:rPr lang="en-US" sz="1000" b="0" i="0" kern="1200" smtClean="0">
                          <a:solidFill>
                            <a:schemeClr val="tx1"/>
                          </a:solidFill>
                          <a:effectLst/>
                          <a:latin typeface="Arial" panose="020B0604020202020204" pitchFamily="34" charset="0"/>
                          <a:ea typeface="+mn-ea"/>
                          <a:cs typeface="Arial" panose="020B0604020202020204" pitchFamily="34" charset="0"/>
                        </a:rPr>
                        <a:t>,</a:t>
                      </a:r>
                      <a:r>
                        <a:rPr lang="en-US" sz="1000" b="0" i="0" u="none" strike="noStrike" kern="1200" smtClean="0">
                          <a:solidFill>
                            <a:schemeClr val="tx1"/>
                          </a:solidFill>
                          <a:effectLst/>
                          <a:latin typeface="Arial" panose="020B0604020202020204" pitchFamily="34" charset="0"/>
                          <a:ea typeface="+mn-ea"/>
                          <a:cs typeface="Arial" panose="020B0604020202020204" pitchFamily="34" charset="0"/>
                        </a:rPr>
                        <a:t>dynamically positioned</a:t>
                      </a:r>
                      <a:r>
                        <a:rPr lang="en-US" sz="1000" b="0" i="0" kern="1200" smtClean="0">
                          <a:solidFill>
                            <a:schemeClr val="tx1"/>
                          </a:solidFill>
                          <a:effectLst/>
                          <a:latin typeface="Arial" panose="020B0604020202020204" pitchFamily="34" charset="0"/>
                          <a:ea typeface="+mn-ea"/>
                          <a:cs typeface="Arial" panose="020B0604020202020204" pitchFamily="34" charset="0"/>
                        </a:rPr>
                        <a:t> </a:t>
                      </a:r>
                      <a:r>
                        <a:rPr lang="en-US" sz="1000" b="0" i="0" u="none" strike="noStrike" kern="1200" smtClean="0">
                          <a:solidFill>
                            <a:schemeClr val="tx1"/>
                          </a:solidFill>
                          <a:effectLst/>
                          <a:latin typeface="Arial" panose="020B0604020202020204" pitchFamily="34" charset="0"/>
                          <a:ea typeface="+mn-ea"/>
                          <a:cs typeface="Arial" panose="020B0604020202020204" pitchFamily="34" charset="0"/>
                        </a:rPr>
                        <a:t>drilling rig</a:t>
                      </a:r>
                      <a:r>
                        <a:rPr lang="en-US" sz="1000" b="0" i="0" kern="1200" smtClean="0">
                          <a:solidFill>
                            <a:schemeClr val="tx1"/>
                          </a:solidFill>
                          <a:effectLst/>
                          <a:latin typeface="Arial" panose="020B0604020202020204" pitchFamily="34" charset="0"/>
                          <a:ea typeface="+mn-ea"/>
                          <a:cs typeface="Arial" panose="020B0604020202020204" pitchFamily="34" charset="0"/>
                        </a:rPr>
                        <a:t> that could operate in waters up to 10,000 feet </a:t>
                      </a:r>
                      <a:endParaRPr lang="en-US" sz="1000" i="0" smtClean="0">
                        <a:latin typeface="Arial" panose="020B0604020202020204" pitchFamily="34" charset="0"/>
                        <a:cs typeface="Arial" panose="020B0604020202020204" pitchFamily="34" charset="0"/>
                      </a:endParaRPr>
                    </a:p>
                    <a:p>
                      <a:endParaRPr lang="en-US" sz="1000" i="0" dirty="0">
                        <a:latin typeface="Arial" panose="020B0604020202020204" pitchFamily="34" charset="0"/>
                        <a:cs typeface="Arial" panose="020B0604020202020204" pitchFamily="34" charset="0"/>
                      </a:endParaRPr>
                    </a:p>
                  </a:txBody>
                  <a:tcPr/>
                </a:tc>
                <a:tc>
                  <a:txBody>
                    <a:bodyPr/>
                    <a:lstStyle/>
                    <a:p>
                      <a:r>
                        <a:rPr lang="en-US" sz="1000" i="0" kern="1200" dirty="0" smtClean="0">
                          <a:effectLst/>
                          <a:latin typeface="Arial" panose="020B0604020202020204" pitchFamily="34" charset="0"/>
                          <a:cs typeface="Arial" panose="020B0604020202020204" pitchFamily="34" charset="0"/>
                        </a:rPr>
                        <a:t>Oil leaked at a high rate which is difficult to calculate. Some estimates are around 40,000 barrels a day.</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endParaRPr lang="en-US" sz="1000" i="0" dirty="0">
                        <a:latin typeface="Arial" panose="020B0604020202020204" pitchFamily="34" charset="0"/>
                        <a:cs typeface="Arial" panose="020B0604020202020204" pitchFamily="34" charset="0"/>
                      </a:endParaRPr>
                    </a:p>
                  </a:txBody>
                  <a:tcPr/>
                </a:tc>
                <a:tc>
                  <a:txBody>
                    <a:bodyPr/>
                    <a:lstStyle/>
                    <a:p>
                      <a:r>
                        <a:rPr lang="en-US" sz="1000" b="0" i="0" kern="1200" dirty="0" smtClean="0">
                          <a:solidFill>
                            <a:schemeClr val="tx1"/>
                          </a:solidFill>
                          <a:effectLst/>
                          <a:latin typeface="Arial" panose="020B0604020202020204" pitchFamily="34" charset="0"/>
                          <a:ea typeface="+mn-ea"/>
                          <a:cs typeface="Arial" panose="020B0604020202020204" pitchFamily="34" charset="0"/>
                        </a:rPr>
                        <a:t>On 20 April 2010, high-pressure </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methane </a:t>
                      </a:r>
                      <a:r>
                        <a:rPr lang="en-US" sz="1000" b="0" i="0" kern="1200" dirty="0" smtClean="0">
                          <a:solidFill>
                            <a:schemeClr val="tx1"/>
                          </a:solidFill>
                          <a:effectLst/>
                          <a:latin typeface="Arial" panose="020B0604020202020204" pitchFamily="34" charset="0"/>
                          <a:ea typeface="+mn-ea"/>
                          <a:cs typeface="Arial" panose="020B0604020202020204" pitchFamily="34" charset="0"/>
                        </a:rPr>
                        <a:t>gas from the well expanded into the </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drilling riser</a:t>
                      </a:r>
                      <a:r>
                        <a:rPr lang="en-US" sz="1000" b="0" i="0" kern="1200" dirty="0" smtClean="0">
                          <a:solidFill>
                            <a:schemeClr val="tx1"/>
                          </a:solidFill>
                          <a:effectLst/>
                          <a:latin typeface="Arial" panose="020B0604020202020204" pitchFamily="34" charset="0"/>
                          <a:ea typeface="+mn-ea"/>
                          <a:cs typeface="Arial" panose="020B0604020202020204" pitchFamily="34" charset="0"/>
                        </a:rPr>
                        <a:t> and rose into the drilling rig, where it ignited and exploded, engulfing the platform</a:t>
                      </a:r>
                      <a:endParaRPr lang="en-US" sz="1000" i="0" dirty="0">
                        <a:latin typeface="Arial" panose="020B0604020202020204" pitchFamily="34" charset="0"/>
                        <a:cs typeface="Arial" panose="020B0604020202020204" pitchFamily="34" charset="0"/>
                      </a:endParaRPr>
                    </a:p>
                  </a:txBody>
                  <a:tcPr/>
                </a:tc>
              </a:tr>
              <a:tr h="53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effectLst/>
                          <a:latin typeface="Arial" panose="020B0604020202020204" pitchFamily="34" charset="0"/>
                          <a:cs typeface="Arial" panose="020B0604020202020204" pitchFamily="34" charset="0"/>
                        </a:rPr>
                        <a:t>The immediate effect was that it killed 11 people and injured 17 others.</a:t>
                      </a:r>
                      <a:endParaRPr lang="en-US" sz="1000" i="0" dirty="0" smtClean="0">
                        <a:latin typeface="Arial" panose="020B0604020202020204" pitchFamily="34" charset="0"/>
                        <a:cs typeface="Arial" panose="020B0604020202020204" pitchFamily="34" charset="0"/>
                      </a:endParaRPr>
                    </a:p>
                    <a:p>
                      <a:endParaRPr lang="en-US" sz="1000" i="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effectLst/>
                          <a:latin typeface="Arial" panose="020B0604020202020204" pitchFamily="34" charset="0"/>
                          <a:cs typeface="Arial" panose="020B0604020202020204" pitchFamily="34" charset="0"/>
                        </a:rPr>
                        <a:t>Local industries, such as fishing was threatened. There was a ban on fishing in the water.</a:t>
                      </a:r>
                      <a:endParaRPr lang="en-US" sz="1000" b="0" i="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effectLst/>
                          <a:latin typeface="Arial" panose="020B0604020202020204" pitchFamily="34" charset="0"/>
                          <a:cs typeface="Arial" panose="020B0604020202020204" pitchFamily="34" charset="0"/>
                        </a:rPr>
                        <a:t>665</a:t>
                      </a:r>
                      <a:r>
                        <a:rPr lang="en-US" sz="1000" i="0" kern="1200" baseline="0" dirty="0" smtClean="0">
                          <a:effectLst/>
                          <a:latin typeface="Arial" panose="020B0604020202020204" pitchFamily="34" charset="0"/>
                          <a:cs typeface="Arial" panose="020B0604020202020204" pitchFamily="34" charset="0"/>
                        </a:rPr>
                        <a:t> </a:t>
                      </a:r>
                      <a:r>
                        <a:rPr lang="en-US" sz="1000" i="0" kern="1200" dirty="0" smtClean="0">
                          <a:effectLst/>
                          <a:latin typeface="Arial" panose="020B0604020202020204" pitchFamily="34" charset="0"/>
                          <a:cs typeface="Arial" panose="020B0604020202020204" pitchFamily="34" charset="0"/>
                        </a:rPr>
                        <a:t>Miles of coastline contaminated by oil</a:t>
                      </a:r>
                    </a:p>
                    <a:p>
                      <a:endParaRPr lang="en-US" sz="1000" i="0" dirty="0">
                        <a:latin typeface="Arial" panose="020B0604020202020204" pitchFamily="34" charset="0"/>
                        <a:cs typeface="Arial" panose="020B0604020202020204" pitchFamily="34" charset="0"/>
                      </a:endParaRPr>
                    </a:p>
                  </a:txBody>
                  <a:tcPr/>
                </a:tc>
              </a:tr>
              <a:tr h="683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effectLst/>
                          <a:latin typeface="Arial" panose="020B0604020202020204" pitchFamily="34" charset="0"/>
                          <a:cs typeface="Arial" panose="020B0604020202020204" pitchFamily="34" charset="0"/>
                        </a:rPr>
                        <a:t>Plants and animals were completely covered in the oil. Seabirds, sea turtles and more than 150 dolphins have been found dead.</a:t>
                      </a:r>
                    </a:p>
                    <a:p>
                      <a:endParaRPr lang="en-US" sz="1000" i="0" dirty="0">
                        <a:latin typeface="Arial" panose="020B0604020202020204" pitchFamily="34" charset="0"/>
                        <a:cs typeface="Arial" panose="020B0604020202020204" pitchFamily="34" charset="0"/>
                      </a:endParaRPr>
                    </a:p>
                  </a:txBody>
                  <a:tcPr/>
                </a:tc>
                <a:tc>
                  <a:txBody>
                    <a:bodyPr/>
                    <a:lstStyle/>
                    <a:p>
                      <a:pPr fontAlgn="base"/>
                      <a:r>
                        <a:rPr lang="en-US" sz="1000" i="0" kern="1200" dirty="0" smtClean="0">
                          <a:effectLst/>
                          <a:latin typeface="Arial" panose="020B0604020202020204" pitchFamily="34" charset="0"/>
                          <a:cs typeface="Arial" panose="020B0604020202020204" pitchFamily="34" charset="0"/>
                        </a:rPr>
                        <a:t>Fish stocks were harmed, and productivity decreased. Since the 2010 spill, Louisiana's statewide oyster catch has dropped by more than 25%</a:t>
                      </a:r>
                      <a:endParaRPr lang="en-US" sz="1000" b="0" i="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r>
                        <a:rPr lang="en-US" sz="1000" i="0" kern="1200" dirty="0" smtClean="0">
                          <a:effectLst/>
                          <a:latin typeface="Arial" panose="020B0604020202020204" pitchFamily="34" charset="0"/>
                          <a:cs typeface="Arial" panose="020B0604020202020204" pitchFamily="34" charset="0"/>
                        </a:rPr>
                        <a:t>The size of the oil spill was one of the largest America had seen. However because the oil entered warm waters, organisms in the water helped to breakdown the oil.</a:t>
                      </a:r>
                      <a:endParaRPr lang="en-US" sz="1000" i="0" dirty="0">
                        <a:latin typeface="Arial" panose="020B0604020202020204" pitchFamily="34" charset="0"/>
                        <a:cs typeface="Arial" panose="020B0604020202020204" pitchFamily="34" charset="0"/>
                      </a:endParaRPr>
                    </a:p>
                  </a:txBody>
                  <a:tcPr/>
                </a:tc>
              </a:tr>
              <a:tr h="832146">
                <a:tc>
                  <a:txBody>
                    <a:bodyPr/>
                    <a:lstStyle/>
                    <a:p>
                      <a:r>
                        <a:rPr lang="en-US" sz="1000" i="0" dirty="0" smtClean="0">
                          <a:latin typeface="Arial" panose="020B0604020202020204" pitchFamily="34" charset="0"/>
                          <a:cs typeface="Arial" panose="020B0604020202020204" pitchFamily="34" charset="0"/>
                        </a:rPr>
                        <a:t>Much oil was released at depth and there is scientific uncertainty about its impact</a:t>
                      </a:r>
                      <a:endParaRPr lang="en-US" sz="1000" i="0" dirty="0">
                        <a:latin typeface="Arial" panose="020B0604020202020204" pitchFamily="34" charset="0"/>
                        <a:cs typeface="Arial" panose="020B0604020202020204" pitchFamily="34" charset="0"/>
                      </a:endParaRPr>
                    </a:p>
                  </a:txBody>
                  <a:tcPr/>
                </a:tc>
                <a:tc>
                  <a:txBody>
                    <a:bodyPr/>
                    <a:lstStyle/>
                    <a:p>
                      <a:r>
                        <a:rPr lang="en-US" sz="1000" i="0" u="none" dirty="0" smtClean="0">
                          <a:latin typeface="Arial" panose="020B0604020202020204" pitchFamily="34" charset="0"/>
                          <a:cs typeface="Arial" panose="020B0604020202020204" pitchFamily="34" charset="0"/>
                        </a:rPr>
                        <a:t>Oil was naturally dispersed, collected in large booms and chemically dispersed and burnt..  The dispersants used are themselves hazardous chemicals</a:t>
                      </a:r>
                      <a:r>
                        <a:rPr lang="en-US" sz="1000" b="0" i="0" u="none" kern="1200" dirty="0" smtClean="0">
                          <a:solidFill>
                            <a:schemeClr val="tx1"/>
                          </a:solidFill>
                          <a:effectLst/>
                          <a:latin typeface="Arial" panose="020B0604020202020204" pitchFamily="34" charset="0"/>
                          <a:ea typeface="+mn-ea"/>
                          <a:cs typeface="Arial" panose="020B0604020202020204" pitchFamily="34" charset="0"/>
                        </a:rPr>
                        <a:t>.</a:t>
                      </a:r>
                      <a:r>
                        <a:rPr lang="en-US" sz="1000" b="0" i="0" u="none" kern="1200" baseline="0" dirty="0" smtClean="0">
                          <a:solidFill>
                            <a:schemeClr val="tx1"/>
                          </a:solidFill>
                          <a:effectLst/>
                          <a:latin typeface="Arial" panose="020B0604020202020204" pitchFamily="34" charset="0"/>
                          <a:ea typeface="+mn-ea"/>
                          <a:cs typeface="Arial" panose="020B0604020202020204" pitchFamily="34" charset="0"/>
                        </a:rPr>
                        <a:t>  Tar balls reaching beaches were cleaned.</a:t>
                      </a:r>
                      <a:endParaRPr lang="en-US" sz="1000" i="0" u="none" dirty="0">
                        <a:latin typeface="Arial" panose="020B0604020202020204" pitchFamily="34" charset="0"/>
                        <a:cs typeface="Arial" panose="020B0604020202020204" pitchFamily="34" charset="0"/>
                      </a:endParaRPr>
                    </a:p>
                  </a:txBody>
                  <a:tcPr/>
                </a:tc>
                <a:tc>
                  <a:txBody>
                    <a:bodyPr/>
                    <a:lstStyle/>
                    <a:p>
                      <a:pPr fontAlgn="base"/>
                      <a:r>
                        <a:rPr lang="en-US" sz="1000" i="0" kern="1200" dirty="0" smtClean="0">
                          <a:effectLst/>
                          <a:latin typeface="Arial" panose="020B0604020202020204" pitchFamily="34" charset="0"/>
                          <a:cs typeface="Arial" panose="020B0604020202020204" pitchFamily="34" charset="0"/>
                        </a:rPr>
                        <a:t>BP says it has paid</a:t>
                      </a:r>
                      <a:r>
                        <a:rPr lang="en-US" sz="1000" i="0" kern="1200" baseline="0" dirty="0" smtClean="0">
                          <a:effectLst/>
                          <a:latin typeface="Arial" panose="020B0604020202020204" pitchFamily="34" charset="0"/>
                          <a:cs typeface="Arial" panose="020B0604020202020204" pitchFamily="34" charset="0"/>
                        </a:rPr>
                        <a:t> </a:t>
                      </a:r>
                      <a:r>
                        <a:rPr lang="en-US" sz="1000" i="0" kern="1200" dirty="0" smtClean="0">
                          <a:effectLst/>
                          <a:latin typeface="Arial" panose="020B0604020202020204" pitchFamily="34" charset="0"/>
                          <a:cs typeface="Arial" panose="020B0604020202020204" pitchFamily="34" charset="0"/>
                        </a:rPr>
                        <a:t> out $32 billion for the disaster, including $14 billion for cleanup. It's also spent $300 million on everything from testing seafood to its ad campaign that encourages people to come back to the Gulf</a:t>
                      </a:r>
                      <a:endParaRPr lang="en-US" sz="1000" i="0" u="none" dirty="0">
                        <a:latin typeface="Arial" panose="020B0604020202020204" pitchFamily="34" charset="0"/>
                        <a:cs typeface="Arial" panose="020B0604020202020204" pitchFamily="34" charset="0"/>
                      </a:endParaRPr>
                    </a:p>
                  </a:txBody>
                  <a:tcPr/>
                </a:tc>
              </a:tr>
              <a:tr h="1129341">
                <a:tc>
                  <a:txBody>
                    <a:bodyPr/>
                    <a:lstStyle/>
                    <a:p>
                      <a:r>
                        <a:rPr lang="en-US" sz="1000" b="0" i="0" dirty="0" smtClean="0">
                          <a:solidFill>
                            <a:srgbClr val="000000"/>
                          </a:solidFill>
                          <a:effectLst/>
                          <a:latin typeface="Arial" panose="020B0604020202020204" pitchFamily="34" charset="0"/>
                          <a:cs typeface="Arial" panose="020B0604020202020204" pitchFamily="34" charset="0"/>
                        </a:rPr>
                        <a:t>The U.S. Travel Association estimated that the economic impact of the oil spill on tourism across the Gulf Coast over a three-year period could exceed approximately $23 billion, in a region that supports over 400,000 travel industry jobs generating $34 billion in revenue annually</a:t>
                      </a:r>
                      <a:endParaRPr lang="en-US" sz="1000" i="0" dirty="0">
                        <a:latin typeface="Arial" panose="020B0604020202020204" pitchFamily="34" charset="0"/>
                        <a:cs typeface="Arial" panose="020B0604020202020204" pitchFamily="34" charset="0"/>
                      </a:endParaRPr>
                    </a:p>
                  </a:txBody>
                  <a:tcPr/>
                </a:tc>
                <a:tc>
                  <a:txBody>
                    <a:bodyPr/>
                    <a:lstStyle/>
                    <a:p>
                      <a:r>
                        <a:rPr lang="en-US" sz="1000" i="0" kern="1200" dirty="0" smtClean="0">
                          <a:effectLst/>
                          <a:latin typeface="Arial" panose="020B0604020202020204" pitchFamily="34" charset="0"/>
                          <a:cs typeface="Arial" panose="020B0604020202020204" pitchFamily="34" charset="0"/>
                        </a:rPr>
                        <a:t>The U.S. Travel Association estimated that the economic impact of the oil spill on tourism across the Gulf Coast over a three-year period could exceed approximately $23 billion, in a region that supports over 400,000 travel industry jobs generating $34 billion in revenue annually</a:t>
                      </a:r>
                      <a:endParaRPr lang="en-US" sz="1000" i="0" u="none" dirty="0">
                        <a:latin typeface="Arial" panose="020B0604020202020204" pitchFamily="34" charset="0"/>
                        <a:cs typeface="Arial" panose="020B0604020202020204" pitchFamily="34" charset="0"/>
                      </a:endParaRPr>
                    </a:p>
                  </a:txBody>
                  <a:tcPr/>
                </a:tc>
                <a:tc>
                  <a:txBody>
                    <a:bodyPr/>
                    <a:lstStyle/>
                    <a:p>
                      <a:pPr fontAlgn="base"/>
                      <a:r>
                        <a:rPr lang="en-US" sz="1000" b="0" i="0" kern="1200" dirty="0" smtClean="0">
                          <a:solidFill>
                            <a:schemeClr val="tx1"/>
                          </a:solidFill>
                          <a:effectLst/>
                          <a:latin typeface="Arial" panose="020B0604020202020204" pitchFamily="34" charset="0"/>
                          <a:ea typeface="+mn-ea"/>
                          <a:cs typeface="Arial" panose="020B0604020202020204" pitchFamily="34" charset="0"/>
                        </a:rPr>
                        <a:t> "The problem is right when they used the dispersants, that's when the tuna came to the Gulf to spawn," said </a:t>
                      </a:r>
                      <a:r>
                        <a:rPr lang="en-US" sz="1000" b="0" i="0" kern="1200" dirty="0" err="1" smtClean="0">
                          <a:solidFill>
                            <a:schemeClr val="tx1"/>
                          </a:solidFill>
                          <a:effectLst/>
                          <a:latin typeface="Arial" panose="020B0604020202020204" pitchFamily="34" charset="0"/>
                          <a:ea typeface="+mn-ea"/>
                          <a:cs typeface="Arial" panose="020B0604020202020204" pitchFamily="34" charset="0"/>
                        </a:rPr>
                        <a:t>Cheril</a:t>
                      </a:r>
                      <a:r>
                        <a:rPr lang="en-US" sz="1000" b="0" i="0" kern="1200" dirty="0" smtClean="0">
                          <a:solidFill>
                            <a:schemeClr val="tx1"/>
                          </a:solidFill>
                          <a:effectLst/>
                          <a:latin typeface="Arial" panose="020B0604020202020204" pitchFamily="34" charset="0"/>
                          <a:ea typeface="+mn-ea"/>
                          <a:cs typeface="Arial" panose="020B0604020202020204" pitchFamily="34" charset="0"/>
                        </a:rPr>
                        <a:t> Carey, a national sales representative for a company specializing in yellow fin tuna. "It takes a tuna five to 15 years to mature. So although we may have fish now, we may not have them in five to 15 years.</a:t>
                      </a:r>
                      <a:endParaRPr lang="en-US" sz="1000" i="0" u="none" dirty="0">
                        <a:latin typeface="Arial" panose="020B0604020202020204" pitchFamily="34" charset="0"/>
                        <a:cs typeface="Arial" panose="020B0604020202020204" pitchFamily="34" charset="0"/>
                      </a:endParaRPr>
                    </a:p>
                  </a:txBody>
                  <a:tcPr/>
                </a:tc>
              </a:tr>
              <a:tr h="1129341">
                <a:tc>
                  <a:txBody>
                    <a:bodyPr/>
                    <a:lstStyle/>
                    <a:p>
                      <a:r>
                        <a:rPr lang="en-US" sz="1000" i="0" dirty="0" smtClean="0">
                          <a:latin typeface="Arial" panose="020B0604020202020204" pitchFamily="34" charset="0"/>
                          <a:cs typeface="Arial" panose="020B0604020202020204" pitchFamily="34" charset="0"/>
                        </a:rPr>
                        <a:t>Potentially, oil entering the </a:t>
                      </a:r>
                      <a:r>
                        <a:rPr lang="en-US" sz="1000" b="1" i="0" dirty="0" smtClean="0">
                          <a:latin typeface="Arial" panose="020B0604020202020204" pitchFamily="34" charset="0"/>
                          <a:cs typeface="Arial" panose="020B0604020202020204" pitchFamily="34" charset="0"/>
                        </a:rPr>
                        <a:t>Loop current </a:t>
                      </a:r>
                      <a:r>
                        <a:rPr lang="en-US" sz="1000" i="0" dirty="0" smtClean="0">
                          <a:latin typeface="Arial" panose="020B0604020202020204" pitchFamily="34" charset="0"/>
                          <a:cs typeface="Arial" panose="020B0604020202020204" pitchFamily="34" charset="0"/>
                        </a:rPr>
                        <a:t>in the Gulf of Mexico could go through the Florida Strait, with potential oiling of shorelines and marine resources along the western edge of Cay Sal Bank. Over time, there is the potential for oiling along the Biminis, Great Isaacs, West End Grand Bahamas. </a:t>
                      </a:r>
                    </a:p>
                  </a:txBody>
                  <a:tcPr/>
                </a:tc>
                <a:tc>
                  <a:txBody>
                    <a:bodyPr/>
                    <a:lstStyle/>
                    <a:p>
                      <a:r>
                        <a:rPr lang="en-US" sz="1000" b="0" i="0" kern="1200" dirty="0" smtClean="0">
                          <a:solidFill>
                            <a:schemeClr val="tx1"/>
                          </a:solidFill>
                          <a:effectLst/>
                          <a:latin typeface="Arial" panose="020B0604020202020204" pitchFamily="34" charset="0"/>
                          <a:ea typeface="+mn-ea"/>
                          <a:cs typeface="Arial" panose="020B0604020202020204" pitchFamily="34" charset="0"/>
                        </a:rPr>
                        <a:t>After </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Hurricane Isaac </a:t>
                      </a:r>
                      <a:r>
                        <a:rPr lang="en-US" sz="1000" b="0" i="0" kern="1200" dirty="0" smtClean="0">
                          <a:solidFill>
                            <a:schemeClr val="tx1"/>
                          </a:solidFill>
                          <a:effectLst/>
                          <a:latin typeface="Arial" panose="020B0604020202020204" pitchFamily="34" charset="0"/>
                          <a:ea typeface="+mn-ea"/>
                          <a:cs typeface="Arial" panose="020B0604020202020204" pitchFamily="34" charset="0"/>
                        </a:rPr>
                        <a:t>in </a:t>
                      </a:r>
                      <a:r>
                        <a:rPr lang="en-US" sz="1000" b="1" i="0" kern="1200" dirty="0" smtClean="0">
                          <a:solidFill>
                            <a:schemeClr val="tx1"/>
                          </a:solidFill>
                          <a:effectLst/>
                          <a:latin typeface="Arial" panose="020B0604020202020204" pitchFamily="34" charset="0"/>
                          <a:ea typeface="+mn-ea"/>
                          <a:cs typeface="Arial" panose="020B0604020202020204" pitchFamily="34" charset="0"/>
                        </a:rPr>
                        <a:t>September 2012</a:t>
                      </a:r>
                      <a:r>
                        <a:rPr lang="en-US" sz="1000" b="0" i="0" kern="1200" dirty="0" smtClean="0">
                          <a:solidFill>
                            <a:schemeClr val="tx1"/>
                          </a:solidFill>
                          <a:effectLst/>
                          <a:latin typeface="Arial" panose="020B0604020202020204" pitchFamily="34" charset="0"/>
                          <a:ea typeface="+mn-ea"/>
                          <a:cs typeface="Arial" panose="020B0604020202020204" pitchFamily="34" charset="0"/>
                        </a:rPr>
                        <a:t>, about 565,000 pounds of oiled material traced to the spill was brought to land. This was a greater amount than had been collected in the eight months prior.</a:t>
                      </a:r>
                      <a:endParaRPr lang="en-US" sz="1000" i="0" u="none" dirty="0">
                        <a:latin typeface="Arial" panose="020B0604020202020204" pitchFamily="34" charset="0"/>
                        <a:cs typeface="Arial" panose="020B0604020202020204" pitchFamily="34" charset="0"/>
                      </a:endParaRPr>
                    </a:p>
                  </a:txBody>
                  <a:tcPr/>
                </a:tc>
                <a:tc>
                  <a:txBody>
                    <a:bodyPr/>
                    <a:lstStyle/>
                    <a:p>
                      <a:pPr fontAlgn="base"/>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ExxonMobil</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Chevron</a:t>
                      </a:r>
                      <a:r>
                        <a:rPr lang="en-US" sz="1000" b="0" i="0" kern="1200" dirty="0" smtClean="0">
                          <a:solidFill>
                            <a:schemeClr val="tx1"/>
                          </a:solidFill>
                          <a:effectLst/>
                          <a:latin typeface="Arial" panose="020B0604020202020204" pitchFamily="34" charset="0"/>
                          <a:ea typeface="+mn-ea"/>
                          <a:cs typeface="Arial" panose="020B0604020202020204" pitchFamily="34" charset="0"/>
                        </a:rPr>
                        <a:t>, </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ConocoPhillips</a:t>
                      </a:r>
                      <a:r>
                        <a:rPr lang="en-US" sz="1000" b="0" i="0" kern="1200" dirty="0" smtClean="0">
                          <a:solidFill>
                            <a:schemeClr val="tx1"/>
                          </a:solidFill>
                          <a:effectLst/>
                          <a:latin typeface="Arial" panose="020B0604020202020204" pitchFamily="34" charset="0"/>
                          <a:ea typeface="+mn-ea"/>
                          <a:cs typeface="Arial" panose="020B0604020202020204" pitchFamily="34" charset="0"/>
                        </a:rPr>
                        <a:t> and </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Shell</a:t>
                      </a:r>
                      <a:r>
                        <a:rPr lang="en-US" sz="1000" b="0" i="0" kern="1200" dirty="0" smtClean="0">
                          <a:solidFill>
                            <a:schemeClr val="tx1"/>
                          </a:solidFill>
                          <a:effectLst/>
                          <a:latin typeface="Arial" panose="020B0604020202020204" pitchFamily="34" charset="0"/>
                          <a:ea typeface="+mn-ea"/>
                          <a:cs typeface="Arial" panose="020B0604020202020204" pitchFamily="34" charset="0"/>
                        </a:rPr>
                        <a:t> have made plans to fund a billion dollar joint venture to build a new rapid response capability for deep water offshore drilling response in the Gulf of Mexico</a:t>
                      </a:r>
                      <a:endParaRPr lang="en-US" sz="1000" i="0" u="none" dirty="0">
                        <a:latin typeface="Arial" panose="020B0604020202020204" pitchFamily="34" charset="0"/>
                        <a:cs typeface="Arial" panose="020B0604020202020204" pitchFamily="34" charset="0"/>
                      </a:endParaRPr>
                    </a:p>
                  </a:txBody>
                  <a:tcPr/>
                </a:tc>
              </a:tr>
              <a:tr h="804941">
                <a:tc>
                  <a:txBody>
                    <a:bodyPr/>
                    <a:lstStyle/>
                    <a:p>
                      <a:r>
                        <a:rPr lang="en-US" sz="1000" i="0" dirty="0" smtClean="0">
                          <a:latin typeface="Arial" panose="020B0604020202020204" pitchFamily="34" charset="0"/>
                          <a:cs typeface="Arial" panose="020B0604020202020204" pitchFamily="34" charset="0"/>
                        </a:rPr>
                        <a:t>BP is one</a:t>
                      </a:r>
                      <a:r>
                        <a:rPr lang="en-US" sz="1000" i="0" baseline="0" dirty="0" smtClean="0">
                          <a:latin typeface="Arial" panose="020B0604020202020204" pitchFamily="34" charset="0"/>
                          <a:cs typeface="Arial" panose="020B0604020202020204" pitchFamily="34" charset="0"/>
                        </a:rPr>
                        <a:t> of the largest UK own Trans National Corporations. </a:t>
                      </a:r>
                      <a:r>
                        <a:rPr lang="en-US" sz="1000" b="0" i="0" kern="1200" dirty="0" smtClean="0">
                          <a:solidFill>
                            <a:schemeClr val="tx1"/>
                          </a:solidFill>
                          <a:effectLst/>
                          <a:latin typeface="Arial" panose="020B0604020202020204" pitchFamily="34" charset="0"/>
                          <a:ea typeface="+mn-ea"/>
                          <a:cs typeface="Arial" panose="020B0604020202020204" pitchFamily="34" charset="0"/>
                        </a:rPr>
                        <a:t>On 25 June, BP's market value reached a 1-year low. The company's total value lost since 20 April was $105 billion.</a:t>
                      </a:r>
                      <a:endParaRPr lang="en-US" sz="1000" i="0" dirty="0">
                        <a:latin typeface="Arial" panose="020B0604020202020204" pitchFamily="34" charset="0"/>
                        <a:cs typeface="Arial" panose="020B0604020202020204" pitchFamily="34" charset="0"/>
                      </a:endParaRPr>
                    </a:p>
                  </a:txBody>
                  <a:tcPr/>
                </a:tc>
                <a:tc>
                  <a:txBody>
                    <a:bodyPr/>
                    <a:lstStyle/>
                    <a:p>
                      <a:r>
                        <a:rPr lang="en-US" sz="1000" b="0" i="0" kern="1200" dirty="0" smtClean="0">
                          <a:solidFill>
                            <a:schemeClr val="tx1"/>
                          </a:solidFill>
                          <a:effectLst/>
                          <a:latin typeface="Arial" panose="020B0604020202020204" pitchFamily="34" charset="0"/>
                          <a:ea typeface="+mn-ea"/>
                          <a:cs typeface="Arial" panose="020B0604020202020204" pitchFamily="34" charset="0"/>
                        </a:rPr>
                        <a:t>20% of the juvenile </a:t>
                      </a:r>
                      <a:r>
                        <a:rPr lang="en-US" sz="1000" b="0" i="0" u="none" strike="noStrike" kern="1200" dirty="0" err="1" smtClean="0">
                          <a:solidFill>
                            <a:schemeClr val="tx1"/>
                          </a:solidFill>
                          <a:effectLst/>
                          <a:latin typeface="Arial" panose="020B0604020202020204" pitchFamily="34" charset="0"/>
                          <a:ea typeface="+mn-ea"/>
                          <a:cs typeface="Arial" panose="020B0604020202020204" pitchFamily="34" charset="0"/>
                        </a:rPr>
                        <a:t>bluefin</a:t>
                      </a:r>
                      <a:r>
                        <a:rPr lang="en-US" sz="1000" b="0" i="0" u="none" strike="noStrike" kern="1200" dirty="0" smtClean="0">
                          <a:solidFill>
                            <a:schemeClr val="tx1"/>
                          </a:solidFill>
                          <a:effectLst/>
                          <a:latin typeface="Arial" panose="020B0604020202020204" pitchFamily="34" charset="0"/>
                          <a:ea typeface="+mn-ea"/>
                          <a:cs typeface="Arial" panose="020B0604020202020204" pitchFamily="34" charset="0"/>
                        </a:rPr>
                        <a:t> tuna</a:t>
                      </a:r>
                      <a:r>
                        <a:rPr lang="en-US" sz="1000" b="0" i="0" kern="1200" dirty="0" smtClean="0">
                          <a:solidFill>
                            <a:schemeClr val="tx1"/>
                          </a:solidFill>
                          <a:effectLst/>
                          <a:latin typeface="Arial" panose="020B0604020202020204" pitchFamily="34" charset="0"/>
                          <a:ea typeface="+mn-ea"/>
                          <a:cs typeface="Arial" panose="020B0604020202020204" pitchFamily="34" charset="0"/>
                        </a:rPr>
                        <a:t> were killed by the oil spill.  </a:t>
                      </a:r>
                      <a:r>
                        <a:rPr lang="en-US" sz="1000" b="0" i="0" kern="1200" baseline="0" dirty="0" smtClean="0">
                          <a:solidFill>
                            <a:schemeClr val="tx1"/>
                          </a:solidFill>
                          <a:effectLst/>
                          <a:latin typeface="Arial" panose="020B0604020202020204" pitchFamily="34" charset="0"/>
                          <a:ea typeface="+mn-ea"/>
                          <a:cs typeface="Arial" panose="020B0604020202020204" pitchFamily="34" charset="0"/>
                        </a:rPr>
                        <a:t>Exacerbating the </a:t>
                      </a:r>
                      <a:r>
                        <a:rPr lang="en-US" sz="1000" b="0" i="0" kern="1200" dirty="0" smtClean="0">
                          <a:solidFill>
                            <a:schemeClr val="tx1"/>
                          </a:solidFill>
                          <a:effectLst/>
                          <a:latin typeface="Arial" panose="020B0604020202020204" pitchFamily="34" charset="0"/>
                          <a:ea typeface="+mn-ea"/>
                          <a:cs typeface="Arial" panose="020B0604020202020204" pitchFamily="34" charset="0"/>
                        </a:rPr>
                        <a:t>82% decline of the tuna's spawning stock in the </a:t>
                      </a:r>
                      <a:r>
                        <a:rPr lang="en-US" sz="1000" b="1" i="0" kern="1200" dirty="0" smtClean="0">
                          <a:solidFill>
                            <a:schemeClr val="tx1"/>
                          </a:solidFill>
                          <a:effectLst/>
                          <a:latin typeface="Arial" panose="020B0604020202020204" pitchFamily="34" charset="0"/>
                          <a:ea typeface="+mn-ea"/>
                          <a:cs typeface="Arial" panose="020B0604020202020204" pitchFamily="34" charset="0"/>
                        </a:rPr>
                        <a:t>western Atlantic </a:t>
                      </a:r>
                      <a:r>
                        <a:rPr lang="en-US" sz="1000" b="0" i="0" kern="1200" dirty="0" smtClean="0">
                          <a:solidFill>
                            <a:schemeClr val="tx1"/>
                          </a:solidFill>
                          <a:effectLst/>
                          <a:latin typeface="Arial" panose="020B0604020202020204" pitchFamily="34" charset="0"/>
                          <a:ea typeface="+mn-ea"/>
                          <a:cs typeface="Arial" panose="020B0604020202020204" pitchFamily="34" charset="0"/>
                        </a:rPr>
                        <a:t>during the 30 years before the oil spill</a:t>
                      </a:r>
                      <a:endParaRPr lang="en-US" sz="1000" i="0" u="none" dirty="0">
                        <a:latin typeface="Arial" panose="020B0604020202020204" pitchFamily="34" charset="0"/>
                        <a:cs typeface="Arial" panose="020B0604020202020204" pitchFamily="34" charset="0"/>
                      </a:endParaRPr>
                    </a:p>
                  </a:txBody>
                  <a:tcPr/>
                </a:tc>
                <a:tc>
                  <a:txBody>
                    <a:bodyPr/>
                    <a:lstStyle/>
                    <a:p>
                      <a:pPr fontAlgn="base"/>
                      <a:r>
                        <a:rPr lang="en-US" sz="1000" b="0" i="0" kern="1200" dirty="0" smtClean="0">
                          <a:solidFill>
                            <a:schemeClr val="tx1"/>
                          </a:solidFill>
                          <a:effectLst/>
                          <a:latin typeface="Arial" panose="020B0604020202020204" pitchFamily="34" charset="0"/>
                          <a:ea typeface="+mn-ea"/>
                          <a:cs typeface="Arial" panose="020B0604020202020204" pitchFamily="34" charset="0"/>
                        </a:rPr>
                        <a:t>The Gulf is used for foraging by seabird species that breed in the Caribbean and Mexico</a:t>
                      </a:r>
                      <a:r>
                        <a:rPr lang="en-US" sz="1000" b="0" i="0" kern="1200" baseline="0" dirty="0" smtClean="0">
                          <a:solidFill>
                            <a:schemeClr val="tx1"/>
                          </a:solidFill>
                          <a:effectLst/>
                          <a:latin typeface="Arial" panose="020B0604020202020204" pitchFamily="34" charset="0"/>
                          <a:ea typeface="+mn-ea"/>
                          <a:cs typeface="Arial" panose="020B0604020202020204" pitchFamily="34" charset="0"/>
                        </a:rPr>
                        <a:t> which may be </a:t>
                      </a:r>
                      <a:r>
                        <a:rPr lang="en-US" sz="1000" b="0" i="0" kern="1200" dirty="0" smtClean="0">
                          <a:solidFill>
                            <a:schemeClr val="tx1"/>
                          </a:solidFill>
                          <a:effectLst/>
                          <a:latin typeface="Arial" panose="020B0604020202020204" pitchFamily="34" charset="0"/>
                          <a:ea typeface="+mn-ea"/>
                          <a:cs typeface="Arial" panose="020B0604020202020204" pitchFamily="34" charset="0"/>
                        </a:rPr>
                        <a:t>harmed by direct </a:t>
                      </a:r>
                      <a:r>
                        <a:rPr lang="en-US" sz="10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b="0" i="0" kern="1200" dirty="0" smtClean="0">
                          <a:solidFill>
                            <a:schemeClr val="tx1"/>
                          </a:solidFill>
                          <a:effectLst/>
                          <a:latin typeface="Arial" panose="020B0604020202020204" pitchFamily="34" charset="0"/>
                          <a:ea typeface="+mn-ea"/>
                          <a:cs typeface="Arial" panose="020B0604020202020204" pitchFamily="34" charset="0"/>
                        </a:rPr>
                        <a:t>contact with oil or by eating or being fed oiled prey or tar balls. </a:t>
                      </a:r>
                    </a:p>
                  </a:txBody>
                  <a:tcPr/>
                </a:tc>
              </a:tr>
              <a:tr h="911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tx1"/>
                          </a:solidFill>
                          <a:effectLst/>
                          <a:latin typeface="Arial" panose="020B0604020202020204" pitchFamily="34" charset="0"/>
                          <a:ea typeface="+mn-ea"/>
                          <a:cs typeface="Arial" panose="020B0604020202020204" pitchFamily="34" charset="0"/>
                        </a:rPr>
                        <a:t>The real estate prices and a number of transactions in the Gulf of Mexico area decreased significantly during the period of the oil spill</a:t>
                      </a:r>
                      <a:endParaRPr lang="en-US" sz="1000" i="0" u="none" dirty="0" smtClean="0">
                        <a:latin typeface="Arial" panose="020B0604020202020204" pitchFamily="34" charset="0"/>
                        <a:cs typeface="Arial" panose="020B0604020202020204" pitchFamily="34" charset="0"/>
                      </a:endParaRPr>
                    </a:p>
                    <a:p>
                      <a:endParaRPr lang="en-US" sz="1000" i="0" dirty="0">
                        <a:latin typeface="Arial" panose="020B0604020202020204" pitchFamily="34" charset="0"/>
                        <a:cs typeface="Arial" panose="020B0604020202020204" pitchFamily="34" charset="0"/>
                      </a:endParaRPr>
                    </a:p>
                  </a:txBody>
                  <a:tcPr/>
                </a:tc>
                <a:tc>
                  <a:txBody>
                    <a:bodyPr/>
                    <a:lstStyle/>
                    <a:p>
                      <a:r>
                        <a:rPr lang="en-US" sz="1000" i="0" kern="1200" dirty="0" smtClean="0">
                          <a:effectLst/>
                          <a:latin typeface="Arial" panose="020B0604020202020204" pitchFamily="34" charset="0"/>
                          <a:cs typeface="Arial" panose="020B0604020202020204" pitchFamily="34" charset="0"/>
                        </a:rPr>
                        <a:t>On 30 April 2010 President</a:t>
                      </a:r>
                      <a:r>
                        <a:rPr lang="en-US" sz="1000" i="0" kern="1200" baseline="0" dirty="0" smtClean="0">
                          <a:effectLst/>
                          <a:latin typeface="Arial" panose="020B0604020202020204" pitchFamily="34" charset="0"/>
                          <a:cs typeface="Arial" panose="020B0604020202020204" pitchFamily="34" charset="0"/>
                        </a:rPr>
                        <a:t> </a:t>
                      </a:r>
                      <a:r>
                        <a:rPr lang="en-US" sz="1000" i="0" u="none" strike="noStrike" kern="1200" dirty="0" smtClean="0">
                          <a:effectLst/>
                          <a:latin typeface="Arial" panose="020B0604020202020204" pitchFamily="34" charset="0"/>
                          <a:cs typeface="Arial" panose="020B0604020202020204" pitchFamily="34" charset="0"/>
                        </a:rPr>
                        <a:t>Obama </a:t>
                      </a:r>
                      <a:r>
                        <a:rPr lang="en-US" sz="1000" i="0" kern="1200" dirty="0" smtClean="0">
                          <a:effectLst/>
                          <a:latin typeface="Arial" panose="020B0604020202020204" pitchFamily="34" charset="0"/>
                          <a:cs typeface="Arial" panose="020B0604020202020204" pitchFamily="34" charset="0"/>
                        </a:rPr>
                        <a:t>ordered the federal government to hold the issuing of new offshore drilling leases and authorized investigation of 29 oil rigs in the Gulf</a:t>
                      </a:r>
                      <a:endParaRPr lang="en-US" sz="1000" i="0" u="none" dirty="0">
                        <a:latin typeface="Arial" panose="020B0604020202020204" pitchFamily="34" charset="0"/>
                        <a:cs typeface="Arial" panose="020B0604020202020204" pitchFamily="34" charset="0"/>
                      </a:endParaRPr>
                    </a:p>
                  </a:txBody>
                  <a:tcPr/>
                </a:tc>
                <a:tc>
                  <a:txBody>
                    <a:bodyPr/>
                    <a:lstStyle/>
                    <a:p>
                      <a:pPr fontAlgn="base"/>
                      <a:r>
                        <a:rPr lang="en-US" sz="1000" i="0" kern="1200" dirty="0" smtClean="0">
                          <a:effectLst/>
                          <a:latin typeface="Arial" panose="020B0604020202020204" pitchFamily="34" charset="0"/>
                          <a:cs typeface="Arial" panose="020B0604020202020204" pitchFamily="34" charset="0"/>
                        </a:rPr>
                        <a:t>The U.S. State Department used</a:t>
                      </a:r>
                      <a:r>
                        <a:rPr lang="en-US" sz="1000" i="0" kern="1200" baseline="0" dirty="0" smtClean="0">
                          <a:effectLst/>
                          <a:latin typeface="Arial" panose="020B0604020202020204" pitchFamily="34" charset="0"/>
                          <a:cs typeface="Arial" panose="020B0604020202020204" pitchFamily="34" charset="0"/>
                        </a:rPr>
                        <a:t> </a:t>
                      </a:r>
                      <a:r>
                        <a:rPr lang="en-US" sz="1000" i="0" kern="1200" dirty="0" smtClean="0">
                          <a:effectLst/>
                          <a:latin typeface="Arial" panose="020B0604020202020204" pitchFamily="34" charset="0"/>
                          <a:cs typeface="Arial" panose="020B0604020202020204" pitchFamily="34" charset="0"/>
                        </a:rPr>
                        <a:t>assistance from 8 countries who provided  skimming boats and equipment</a:t>
                      </a:r>
                      <a:endParaRPr lang="en-US" sz="1000" i="0" u="none"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5672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174" y="2286000"/>
            <a:ext cx="9517626" cy="3840164"/>
          </a:xfrm>
        </p:spPr>
        <p:txBody>
          <a:bodyPr/>
          <a:lstStyle/>
          <a:p>
            <a:pPr>
              <a:buNone/>
            </a:pPr>
            <a:r>
              <a:rPr lang="en-US" dirty="0" smtClean="0"/>
              <a:t>“Global interactions always lead to positive environmental change.” Discuss this statement. </a:t>
            </a:r>
            <a:r>
              <a:rPr lang="en-US" i="1" dirty="0" smtClean="0"/>
              <a:t>[15 marks]</a:t>
            </a:r>
            <a:endParaRPr lang="en-US" dirty="0"/>
          </a:p>
        </p:txBody>
      </p:sp>
    </p:spTree>
    <p:extLst>
      <p:ext uri="{BB962C8B-B14F-4D97-AF65-F5344CB8AC3E}">
        <p14:creationId xmlns:p14="http://schemas.microsoft.com/office/powerpoint/2010/main" val="1879183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524000" y="228600"/>
            <a:ext cx="8763000" cy="6172200"/>
          </a:xfrm>
          <a:prstGeom prst="rect">
            <a:avLst/>
          </a:prstGeom>
          <a:noFill/>
          <a:ln w="9525">
            <a:noFill/>
            <a:miter lim="800000"/>
            <a:headEnd/>
            <a:tailEnd/>
          </a:ln>
        </p:spPr>
      </p:pic>
    </p:spTree>
    <p:extLst>
      <p:ext uri="{BB962C8B-B14F-4D97-AF65-F5344CB8AC3E}">
        <p14:creationId xmlns:p14="http://schemas.microsoft.com/office/powerpoint/2010/main" val="226053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722</Words>
  <Application>Microsoft Office PowerPoint</Application>
  <PresentationFormat>Widescreen</PresentationFormat>
  <Paragraphs>58</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Case study: Deepwater horizon Oil Spill</vt:lpstr>
      <vt:lpstr>Worst Oil Spill in US History  - explosion killed 11 people  - BP pipeline leaking 42 miles off Louisiana coast  -capped 87 days later   - released 2.9 million barrels  - spread throughout ocean (at  top, mid and bottom levels)  - affected millions of living organisms</vt:lpstr>
      <vt:lpstr>Clean-up methods  - surround the slick with floating booms  - remove oil with skimmers on surface  - use sorbents to remove oil from surface (like moss, peat, ash).  - dispersants (chemicals released from planes to halt slick from getting to protected areas  - humans to clean up beaches/wild life</vt:lpstr>
      <vt:lpstr>Effects:  - marine and wildlife (extremely ill, covered in oil – difficult to hunt  and/or fly or swim  - microscopic plankton, reefs  wiped out; deformed species  - oil spread to greater gulf region (mapping drones to left)  - research initiatives are still track- ing spill effects among wildlife AND humans who worked on the cleanup   - spill in public eye: have you read anything about Keystone pipeline?</vt:lpstr>
      <vt:lpstr>PowerPoint Presentation</vt:lpstr>
      <vt:lpstr>PowerPoint Presentation</vt:lpstr>
      <vt:lpstr>PowerPoint Presentation</vt:lpstr>
      <vt:lpstr>Aim: To describe pollution affecting more than one country and examine its consequences and responses.</vt:lpstr>
      <vt:lpstr>http://www.youtube.com/watch?v=9aEx067YkDE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St.Pierre</dc:creator>
  <cp:lastModifiedBy>Nicole St Pierre</cp:lastModifiedBy>
  <cp:revision>3</cp:revision>
  <dcterms:created xsi:type="dcterms:W3CDTF">2015-01-18T02:53:55Z</dcterms:created>
  <dcterms:modified xsi:type="dcterms:W3CDTF">2015-01-26T17:18:55Z</dcterms:modified>
</cp:coreProperties>
</file>