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0"/>
  </p:notesMasterIdLst>
  <p:handoutMasterIdLst>
    <p:handoutMasterId r:id="rId11"/>
  </p:handoutMasterIdLst>
  <p:sldIdLst>
    <p:sldId id="267" r:id="rId3"/>
    <p:sldId id="278" r:id="rId4"/>
    <p:sldId id="283" r:id="rId5"/>
    <p:sldId id="284" r:id="rId6"/>
    <p:sldId id="281" r:id="rId7"/>
    <p:sldId id="285" r:id="rId8"/>
    <p:sldId id="286" r:id="rId9"/>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65" d="100"/>
          <a:sy n="65" d="100"/>
        </p:scale>
        <p:origin x="66" y="276"/>
      </p:cViewPr>
      <p:guideLst>
        <p:guide pos="3839"/>
        <p:guide orient="horz" pos="2160"/>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4DF9FE7B-F642-4898-A360-D4E3814E1A3D}">
      <dgm:prSet phldrT="[Text]"/>
      <dgm:spPr/>
      <dgm:t>
        <a:bodyPr/>
        <a:lstStyle/>
        <a:p>
          <a:r>
            <a:rPr lang="en-US" dirty="0" smtClean="0"/>
            <a:t>Transform Boundary</a:t>
          </a:r>
          <a:endParaRPr lang="en-US" dirty="0"/>
        </a:p>
      </dgm:t>
    </dgm:pt>
    <dgm:pt modelId="{1C10F06D-860A-4604-A7AD-02E614FE3976}" type="parTrans" cxnId="{EBD8BE8D-6018-43E2-B081-034BB5656EB6}">
      <dgm:prSet/>
      <dgm:spPr/>
      <dgm:t>
        <a:bodyPr/>
        <a:lstStyle/>
        <a:p>
          <a:endParaRPr lang="en-US"/>
        </a:p>
      </dgm:t>
    </dgm:pt>
    <dgm:pt modelId="{43C18EFF-81FC-4D70-8C6B-E95FF3730413}" type="sibTrans" cxnId="{EBD8BE8D-6018-43E2-B081-034BB5656EB6}">
      <dgm:prSet/>
      <dgm:spPr/>
      <dgm:t>
        <a:bodyPr/>
        <a:lstStyle/>
        <a:p>
          <a:endParaRPr lang="en-US"/>
        </a:p>
      </dgm:t>
    </dgm:pt>
    <dgm:pt modelId="{3929B1E1-4BC4-4C73-ABE8-27CEF96A3652}">
      <dgm:prSet phldrT="[Text]"/>
      <dgm:spPr/>
      <dgm:t>
        <a:bodyPr/>
        <a:lstStyle/>
        <a:p>
          <a:r>
            <a:rPr lang="en-US" dirty="0" smtClean="0"/>
            <a:t>Convergent Boundary</a:t>
          </a:r>
          <a:endParaRPr lang="en-US" dirty="0"/>
        </a:p>
      </dgm:t>
    </dgm:pt>
    <dgm:pt modelId="{F356CC76-9117-4B79-A270-BBBAFD3E9C79}" type="parTrans" cxnId="{1339090C-9A95-4C05-841C-FA3AF987601B}">
      <dgm:prSet/>
      <dgm:spPr/>
      <dgm:t>
        <a:bodyPr/>
        <a:lstStyle/>
        <a:p>
          <a:endParaRPr lang="en-US"/>
        </a:p>
      </dgm:t>
    </dgm:pt>
    <dgm:pt modelId="{19BA0C22-38BB-4E9F-89D5-0FF5FF9F12CE}" type="sibTrans" cxnId="{1339090C-9A95-4C05-841C-FA3AF987601B}">
      <dgm:prSet/>
      <dgm:spPr/>
      <dgm:t>
        <a:bodyPr/>
        <a:lstStyle/>
        <a:p>
          <a:endParaRPr lang="en-US"/>
        </a:p>
      </dgm:t>
    </dgm:pt>
    <dgm:pt modelId="{99E0600D-9954-43F4-8926-13B8777FAAA1}">
      <dgm:prSet phldrT="[Text]"/>
      <dgm:spPr/>
      <dgm:t>
        <a:bodyPr/>
        <a:lstStyle/>
        <a:p>
          <a:r>
            <a:rPr lang="en-US" dirty="0" smtClean="0"/>
            <a:t>Two plate boundaries collide and one slips under the other (subduction)</a:t>
          </a:r>
          <a:endParaRPr lang="en-US" dirty="0"/>
        </a:p>
      </dgm:t>
    </dgm:pt>
    <dgm:pt modelId="{BE23F476-2C5C-42ED-BF2B-CD5FC7ADDDF6}" type="parTrans" cxnId="{09FCCB9D-A30A-4326-970E-26252D39327F}">
      <dgm:prSet/>
      <dgm:spPr/>
      <dgm:t>
        <a:bodyPr/>
        <a:lstStyle/>
        <a:p>
          <a:endParaRPr lang="en-US"/>
        </a:p>
      </dgm:t>
    </dgm:pt>
    <dgm:pt modelId="{C44937DC-4907-4769-AA8B-1B3E7391D7B0}" type="sibTrans" cxnId="{09FCCB9D-A30A-4326-970E-26252D39327F}">
      <dgm:prSet/>
      <dgm:spPr/>
      <dgm:t>
        <a:bodyPr/>
        <a:lstStyle/>
        <a:p>
          <a:endParaRPr lang="en-US"/>
        </a:p>
      </dgm:t>
    </dgm:pt>
    <dgm:pt modelId="{60CDF8D0-D4FC-4467-A51E-79C5A58B0B2C}">
      <dgm:prSet phldrT="[Text]"/>
      <dgm:spPr/>
      <dgm:t>
        <a:bodyPr/>
        <a:lstStyle/>
        <a:p>
          <a:r>
            <a:rPr lang="en-US" dirty="0" smtClean="0"/>
            <a:t>Divergent Boundary</a:t>
          </a:r>
          <a:endParaRPr lang="en-US" dirty="0"/>
        </a:p>
      </dgm:t>
    </dgm:pt>
    <dgm:pt modelId="{E12A269F-AB82-486A-9077-80F2BBBE48C2}" type="parTrans" cxnId="{2BA65DEC-E719-4ED3-8135-48349D42DD04}">
      <dgm:prSet/>
      <dgm:spPr/>
      <dgm:t>
        <a:bodyPr/>
        <a:lstStyle/>
        <a:p>
          <a:endParaRPr lang="en-US"/>
        </a:p>
      </dgm:t>
    </dgm:pt>
    <dgm:pt modelId="{3F7FD59D-A716-4310-A89A-AB6F740D9FFF}" type="sibTrans" cxnId="{2BA65DEC-E719-4ED3-8135-48349D42DD04}">
      <dgm:prSet/>
      <dgm:spPr/>
      <dgm:t>
        <a:bodyPr/>
        <a:lstStyle/>
        <a:p>
          <a:endParaRPr lang="en-US"/>
        </a:p>
      </dgm:t>
    </dgm:pt>
    <dgm:pt modelId="{50629C12-7464-4473-ADEF-1A284F8A9957}">
      <dgm:prSet phldrT="[Text]"/>
      <dgm:spPr/>
      <dgm:t>
        <a:bodyPr/>
        <a:lstStyle/>
        <a:p>
          <a:r>
            <a:rPr lang="en-US" dirty="0" smtClean="0"/>
            <a:t>Two tectonic plates are moving away from </a:t>
          </a:r>
          <a:r>
            <a:rPr lang="en-US" dirty="0" err="1" smtClean="0"/>
            <a:t>eachother</a:t>
          </a:r>
          <a:r>
            <a:rPr lang="en-US" dirty="0" smtClean="0"/>
            <a:t> (destructive)</a:t>
          </a:r>
          <a:endParaRPr lang="en-US" dirty="0"/>
        </a:p>
      </dgm:t>
    </dgm:pt>
    <dgm:pt modelId="{9D1CB46C-0CFA-4B27-9224-267431FBD094}" type="parTrans" cxnId="{1D32FCC9-657C-4348-9C0D-52115D559FEB}">
      <dgm:prSet/>
      <dgm:spPr/>
      <dgm:t>
        <a:bodyPr/>
        <a:lstStyle/>
        <a:p>
          <a:endParaRPr lang="en-US"/>
        </a:p>
      </dgm:t>
    </dgm:pt>
    <dgm:pt modelId="{4576BCC5-0598-4332-A2E7-87AC3ADD4EB8}" type="sibTrans" cxnId="{1D32FCC9-657C-4348-9C0D-52115D559FEB}">
      <dgm:prSet/>
      <dgm:spPr/>
      <dgm:t>
        <a:bodyPr/>
        <a:lstStyle/>
        <a:p>
          <a:endParaRPr lang="en-US"/>
        </a:p>
      </dgm:t>
    </dgm:pt>
    <dgm:pt modelId="{EFF2750D-B4B3-474C-8B62-8B638DC31F7E}">
      <dgm:prSet phldrT="[Text]"/>
      <dgm:spPr/>
      <dgm:t>
        <a:bodyPr/>
        <a:lstStyle/>
        <a:p>
          <a:r>
            <a:rPr lang="en-US" dirty="0" smtClean="0"/>
            <a:t>Type of fault which is not destructive and primarily horizontal in motion</a:t>
          </a:r>
          <a:endParaRPr lang="en-US" dirty="0"/>
        </a:p>
      </dgm:t>
    </dgm:pt>
    <dgm:pt modelId="{75C067D7-FCD2-4969-8F27-4BBDA88E75ED}" type="sibTrans" cxnId="{A058DDA2-48CA-4E5B-B389-F71A59C262B0}">
      <dgm:prSet/>
      <dgm:spPr/>
      <dgm:t>
        <a:bodyPr/>
        <a:lstStyle/>
        <a:p>
          <a:endParaRPr lang="en-US"/>
        </a:p>
      </dgm:t>
    </dgm:pt>
    <dgm:pt modelId="{AEBC78E6-CDDC-4C8F-A157-3C51E907FACD}" type="parTrans" cxnId="{A058DDA2-48CA-4E5B-B389-F71A59C262B0}">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t>
        <a:bodyPr/>
        <a:lstStyle/>
        <a:p>
          <a:endParaRPr lang="en-US"/>
        </a:p>
      </dgm:t>
    </dgm:pt>
    <dgm:pt modelId="{6D3A9625-D3EB-4CA1-AB05-34452283708A}" type="pres">
      <dgm:prSet presAssocID="{4DF9FE7B-F642-4898-A360-D4E3814E1A3D}" presName="parentLin" presStyleCnt="0"/>
      <dgm:spPr/>
    </dgm:pt>
    <dgm:pt modelId="{7E290D25-335D-4339-A8E8-B036E46B5EB5}" type="pres">
      <dgm:prSet presAssocID="{4DF9FE7B-F642-4898-A360-D4E3814E1A3D}" presName="parentLeftMargin" presStyleLbl="node1" presStyleIdx="0" presStyleCnt="3"/>
      <dgm:spPr/>
      <dgm:t>
        <a:bodyPr/>
        <a:lstStyle/>
        <a:p>
          <a:endParaRPr lang="en-US"/>
        </a:p>
      </dgm:t>
    </dgm:pt>
    <dgm:pt modelId="{674922F1-7266-4681-AD4F-1C618A5FFF23}" type="pres">
      <dgm:prSet presAssocID="{4DF9FE7B-F642-4898-A360-D4E3814E1A3D}" presName="parentText" presStyleLbl="node1" presStyleIdx="0" presStyleCnt="3">
        <dgm:presLayoutVars>
          <dgm:chMax val="0"/>
          <dgm:bulletEnabled val="1"/>
        </dgm:presLayoutVars>
      </dgm:prSet>
      <dgm:spPr/>
      <dgm:t>
        <a:bodyPr/>
        <a:lstStyle/>
        <a:p>
          <a:endParaRPr lang="en-US"/>
        </a:p>
      </dgm:t>
    </dgm:pt>
    <dgm:pt modelId="{96C29850-0672-4B77-B5DE-2E1563038631}" type="pres">
      <dgm:prSet presAssocID="{4DF9FE7B-F642-4898-A360-D4E3814E1A3D}" presName="negativeSpace" presStyleCnt="0"/>
      <dgm:spPr/>
    </dgm:pt>
    <dgm:pt modelId="{80259B02-529C-422B-91BE-D70198BA9F6C}" type="pres">
      <dgm:prSet presAssocID="{4DF9FE7B-F642-4898-A360-D4E3814E1A3D}" presName="childText" presStyleLbl="conFgAcc1" presStyleIdx="0" presStyleCnt="3">
        <dgm:presLayoutVars>
          <dgm:bulletEnabled val="1"/>
        </dgm:presLayoutVars>
      </dgm:prSet>
      <dgm:spPr/>
      <dgm:t>
        <a:bodyPr/>
        <a:lstStyle/>
        <a:p>
          <a:endParaRPr lang="en-US"/>
        </a:p>
      </dgm:t>
    </dgm:pt>
    <dgm:pt modelId="{E53EFB4E-D3DB-42E1-82AC-148F7D29254F}" type="pres">
      <dgm:prSet presAssocID="{43C18EFF-81FC-4D70-8C6B-E95FF3730413}" presName="spaceBetweenRectangles" presStyleCnt="0"/>
      <dgm:spPr/>
    </dgm:pt>
    <dgm:pt modelId="{07AC1C38-F728-4390-9C76-57A49ED97DBB}" type="pres">
      <dgm:prSet presAssocID="{3929B1E1-4BC4-4C73-ABE8-27CEF96A3652}" presName="parentLin" presStyleCnt="0"/>
      <dgm:spPr/>
    </dgm:pt>
    <dgm:pt modelId="{D0037F0D-DB9A-4BA4-97B4-D939B26E14DA}" type="pres">
      <dgm:prSet presAssocID="{3929B1E1-4BC4-4C73-ABE8-27CEF96A3652}" presName="parentLeftMargin" presStyleLbl="node1" presStyleIdx="0" presStyleCnt="3"/>
      <dgm:spPr/>
      <dgm:t>
        <a:bodyPr/>
        <a:lstStyle/>
        <a:p>
          <a:endParaRPr lang="en-US"/>
        </a:p>
      </dgm:t>
    </dgm:pt>
    <dgm:pt modelId="{21EEBBE2-729F-4D85-8CAE-C2B30FF126D2}" type="pres">
      <dgm:prSet presAssocID="{3929B1E1-4BC4-4C73-ABE8-27CEF96A3652}" presName="parentText" presStyleLbl="node1" presStyleIdx="1" presStyleCnt="3">
        <dgm:presLayoutVars>
          <dgm:chMax val="0"/>
          <dgm:bulletEnabled val="1"/>
        </dgm:presLayoutVars>
      </dgm:prSet>
      <dgm:spPr/>
      <dgm:t>
        <a:bodyPr/>
        <a:lstStyle/>
        <a:p>
          <a:endParaRPr lang="en-US"/>
        </a:p>
      </dgm:t>
    </dgm:pt>
    <dgm:pt modelId="{AACB3FAF-C320-430D-84D4-71BA6D1761D1}" type="pres">
      <dgm:prSet presAssocID="{3929B1E1-4BC4-4C73-ABE8-27CEF96A3652}" presName="negativeSpace" presStyleCnt="0"/>
      <dgm:spPr/>
    </dgm:pt>
    <dgm:pt modelId="{5282638F-EFF2-4770-BB1A-21455422E45D}" type="pres">
      <dgm:prSet presAssocID="{3929B1E1-4BC4-4C73-ABE8-27CEF96A3652}" presName="childText" presStyleLbl="conFgAcc1" presStyleIdx="1" presStyleCnt="3">
        <dgm:presLayoutVars>
          <dgm:bulletEnabled val="1"/>
        </dgm:presLayoutVars>
      </dgm:prSet>
      <dgm:spPr/>
      <dgm:t>
        <a:bodyPr/>
        <a:lstStyle/>
        <a:p>
          <a:endParaRPr lang="en-US"/>
        </a:p>
      </dgm:t>
    </dgm:pt>
    <dgm:pt modelId="{8CE827AA-77D8-4146-A665-00110A17769E}" type="pres">
      <dgm:prSet presAssocID="{19BA0C22-38BB-4E9F-89D5-0FF5FF9F12CE}" presName="spaceBetweenRectangles" presStyleCnt="0"/>
      <dgm:spPr/>
    </dgm:pt>
    <dgm:pt modelId="{34C9EE47-81AF-461E-8292-AB107AA0D367}" type="pres">
      <dgm:prSet presAssocID="{60CDF8D0-D4FC-4467-A51E-79C5A58B0B2C}" presName="parentLin" presStyleCnt="0"/>
      <dgm:spPr/>
    </dgm:pt>
    <dgm:pt modelId="{864CB39B-29F9-473D-90E5-0686D86E278F}" type="pres">
      <dgm:prSet presAssocID="{60CDF8D0-D4FC-4467-A51E-79C5A58B0B2C}" presName="parentLeftMargin" presStyleLbl="node1" presStyleIdx="1" presStyleCnt="3"/>
      <dgm:spPr/>
      <dgm:t>
        <a:bodyPr/>
        <a:lstStyle/>
        <a:p>
          <a:endParaRPr lang="en-US"/>
        </a:p>
      </dgm:t>
    </dgm:pt>
    <dgm:pt modelId="{5B203A22-00AF-46E7-9415-C6DAFD7E01CC}" type="pres">
      <dgm:prSet presAssocID="{60CDF8D0-D4FC-4467-A51E-79C5A58B0B2C}" presName="parentText" presStyleLbl="node1" presStyleIdx="2" presStyleCnt="3">
        <dgm:presLayoutVars>
          <dgm:chMax val="0"/>
          <dgm:bulletEnabled val="1"/>
        </dgm:presLayoutVars>
      </dgm:prSet>
      <dgm:spPr/>
      <dgm:t>
        <a:bodyPr/>
        <a:lstStyle/>
        <a:p>
          <a:endParaRPr lang="en-US"/>
        </a:p>
      </dgm:t>
    </dgm:pt>
    <dgm:pt modelId="{DF9C1F84-81DE-4E5D-9537-C2D1A211B8B6}" type="pres">
      <dgm:prSet presAssocID="{60CDF8D0-D4FC-4467-A51E-79C5A58B0B2C}" presName="negativeSpace" presStyleCnt="0"/>
      <dgm:spPr/>
    </dgm:pt>
    <dgm:pt modelId="{964E6811-5072-4466-B721-689C35A65029}" type="pres">
      <dgm:prSet presAssocID="{60CDF8D0-D4FC-4467-A51E-79C5A58B0B2C}" presName="childText" presStyleLbl="conFgAcc1" presStyleIdx="2" presStyleCnt="3">
        <dgm:presLayoutVars>
          <dgm:bulletEnabled val="1"/>
        </dgm:presLayoutVars>
      </dgm:prSet>
      <dgm:spPr/>
      <dgm:t>
        <a:bodyPr/>
        <a:lstStyle/>
        <a:p>
          <a:endParaRPr lang="en-US"/>
        </a:p>
      </dgm:t>
    </dgm:pt>
  </dgm:ptLst>
  <dgm:cxnLst>
    <dgm:cxn modelId="{9F679DC2-6B0E-43AA-A414-29A0BEBDE7EB}" type="presOf" srcId="{50629C12-7464-4473-ADEF-1A284F8A9957}" destId="{964E6811-5072-4466-B721-689C35A65029}" srcOrd="0" destOrd="0" presId="urn:microsoft.com/office/officeart/2005/8/layout/list1"/>
    <dgm:cxn modelId="{1D32FCC9-657C-4348-9C0D-52115D559FEB}" srcId="{60CDF8D0-D4FC-4467-A51E-79C5A58B0B2C}" destId="{50629C12-7464-4473-ADEF-1A284F8A9957}" srcOrd="0" destOrd="0" parTransId="{9D1CB46C-0CFA-4B27-9224-267431FBD094}" sibTransId="{4576BCC5-0598-4332-A2E7-87AC3ADD4EB8}"/>
    <dgm:cxn modelId="{FC3C0DB7-9FD1-4688-8024-16D6F63718C0}" type="presOf" srcId="{99E0600D-9954-43F4-8926-13B8777FAAA1}" destId="{5282638F-EFF2-4770-BB1A-21455422E45D}" srcOrd="0" destOrd="0" presId="urn:microsoft.com/office/officeart/2005/8/layout/list1"/>
    <dgm:cxn modelId="{3E379D5E-3519-4604-8C91-9AEBC1B5DA6A}" type="presOf" srcId="{60CDF8D0-D4FC-4467-A51E-79C5A58B0B2C}" destId="{864CB39B-29F9-473D-90E5-0686D86E278F}" srcOrd="0" destOrd="0" presId="urn:microsoft.com/office/officeart/2005/8/layout/list1"/>
    <dgm:cxn modelId="{D777451D-9818-431F-B600-33C7C8A40A98}" type="presOf" srcId="{3929B1E1-4BC4-4C73-ABE8-27CEF96A3652}" destId="{21EEBBE2-729F-4D85-8CAE-C2B30FF126D2}" srcOrd="1" destOrd="0" presId="urn:microsoft.com/office/officeart/2005/8/layout/list1"/>
    <dgm:cxn modelId="{2BA65DEC-E719-4ED3-8135-48349D42DD04}" srcId="{3F442EA2-39BA-4C9A-AD59-755D4917D532}" destId="{60CDF8D0-D4FC-4467-A51E-79C5A58B0B2C}" srcOrd="2" destOrd="0" parTransId="{E12A269F-AB82-486A-9077-80F2BBBE48C2}" sibTransId="{3F7FD59D-A716-4310-A89A-AB6F740D9FFF}"/>
    <dgm:cxn modelId="{1339090C-9A95-4C05-841C-FA3AF987601B}" srcId="{3F442EA2-39BA-4C9A-AD59-755D4917D532}" destId="{3929B1E1-4BC4-4C73-ABE8-27CEF96A3652}" srcOrd="1" destOrd="0" parTransId="{F356CC76-9117-4B79-A270-BBBAFD3E9C79}" sibTransId="{19BA0C22-38BB-4E9F-89D5-0FF5FF9F12CE}"/>
    <dgm:cxn modelId="{F7E95423-786D-404D-8158-68B1C89303BF}" type="presOf" srcId="{4DF9FE7B-F642-4898-A360-D4E3814E1A3D}" destId="{7E290D25-335D-4339-A8E8-B036E46B5EB5}" srcOrd="0" destOrd="0" presId="urn:microsoft.com/office/officeart/2005/8/layout/list1"/>
    <dgm:cxn modelId="{3A76F5FD-AC51-43D5-A60D-6EA2DBBDF0F6}" type="presOf" srcId="{4DF9FE7B-F642-4898-A360-D4E3814E1A3D}" destId="{674922F1-7266-4681-AD4F-1C618A5FFF23}" srcOrd="1" destOrd="0" presId="urn:microsoft.com/office/officeart/2005/8/layout/list1"/>
    <dgm:cxn modelId="{E12E128A-D14B-4DAD-B3C2-4C2D815371A8}" type="presOf" srcId="{3929B1E1-4BC4-4C73-ABE8-27CEF96A3652}" destId="{D0037F0D-DB9A-4BA4-97B4-D939B26E14DA}" srcOrd="0" destOrd="0" presId="urn:microsoft.com/office/officeart/2005/8/layout/list1"/>
    <dgm:cxn modelId="{EBD8BE8D-6018-43E2-B081-034BB5656EB6}" srcId="{3F442EA2-39BA-4C9A-AD59-755D4917D532}" destId="{4DF9FE7B-F642-4898-A360-D4E3814E1A3D}" srcOrd="0" destOrd="0" parTransId="{1C10F06D-860A-4604-A7AD-02E614FE3976}" sibTransId="{43C18EFF-81FC-4D70-8C6B-E95FF3730413}"/>
    <dgm:cxn modelId="{133AB3BA-08EC-432D-814B-0243B8AEAE27}" type="presOf" srcId="{3F442EA2-39BA-4C9A-AD59-755D4917D532}" destId="{E6A445EE-D086-4B01-B491-D67950A5A065}" srcOrd="0" destOrd="0" presId="urn:microsoft.com/office/officeart/2005/8/layout/list1"/>
    <dgm:cxn modelId="{91E8EE10-A24D-4E72-918C-DFE8B8A56CE9}" type="presOf" srcId="{EFF2750D-B4B3-474C-8B62-8B638DC31F7E}" destId="{80259B02-529C-422B-91BE-D70198BA9F6C}" srcOrd="0" destOrd="0" presId="urn:microsoft.com/office/officeart/2005/8/layout/list1"/>
    <dgm:cxn modelId="{A058DDA2-48CA-4E5B-B389-F71A59C262B0}" srcId="{4DF9FE7B-F642-4898-A360-D4E3814E1A3D}" destId="{EFF2750D-B4B3-474C-8B62-8B638DC31F7E}" srcOrd="0" destOrd="0" parTransId="{AEBC78E6-CDDC-4C8F-A157-3C51E907FACD}" sibTransId="{75C067D7-FCD2-4969-8F27-4BBDA88E75ED}"/>
    <dgm:cxn modelId="{EF39DC10-C489-4F29-BCDA-31D69D3CEE27}" type="presOf" srcId="{60CDF8D0-D4FC-4467-A51E-79C5A58B0B2C}" destId="{5B203A22-00AF-46E7-9415-C6DAFD7E01CC}" srcOrd="1" destOrd="0" presId="urn:microsoft.com/office/officeart/2005/8/layout/list1"/>
    <dgm:cxn modelId="{09FCCB9D-A30A-4326-970E-26252D39327F}" srcId="{3929B1E1-4BC4-4C73-ABE8-27CEF96A3652}" destId="{99E0600D-9954-43F4-8926-13B8777FAAA1}" srcOrd="0" destOrd="0" parTransId="{BE23F476-2C5C-42ED-BF2B-CD5FC7ADDDF6}" sibTransId="{C44937DC-4907-4769-AA8B-1B3E7391D7B0}"/>
    <dgm:cxn modelId="{7C96F733-1FEB-4464-AFE2-A6FFE050E7F5}" type="presParOf" srcId="{E6A445EE-D086-4B01-B491-D67950A5A065}" destId="{6D3A9625-D3EB-4CA1-AB05-34452283708A}" srcOrd="0" destOrd="0" presId="urn:microsoft.com/office/officeart/2005/8/layout/list1"/>
    <dgm:cxn modelId="{52625C28-CB81-4E22-A0FD-8E29373E6B1B}" type="presParOf" srcId="{6D3A9625-D3EB-4CA1-AB05-34452283708A}" destId="{7E290D25-335D-4339-A8E8-B036E46B5EB5}" srcOrd="0" destOrd="0" presId="urn:microsoft.com/office/officeart/2005/8/layout/list1"/>
    <dgm:cxn modelId="{B0C612E2-3EE1-400E-AE2C-6D7A4CC4C27B}" type="presParOf" srcId="{6D3A9625-D3EB-4CA1-AB05-34452283708A}" destId="{674922F1-7266-4681-AD4F-1C618A5FFF23}" srcOrd="1" destOrd="0" presId="urn:microsoft.com/office/officeart/2005/8/layout/list1"/>
    <dgm:cxn modelId="{4744E578-4CB5-48E8-A0C6-86520C5FA672}" type="presParOf" srcId="{E6A445EE-D086-4B01-B491-D67950A5A065}" destId="{96C29850-0672-4B77-B5DE-2E1563038631}" srcOrd="1" destOrd="0" presId="urn:microsoft.com/office/officeart/2005/8/layout/list1"/>
    <dgm:cxn modelId="{9B31D144-B860-4AE0-AA2A-C3C20A8603D5}" type="presParOf" srcId="{E6A445EE-D086-4B01-B491-D67950A5A065}" destId="{80259B02-529C-422B-91BE-D70198BA9F6C}" srcOrd="2" destOrd="0" presId="urn:microsoft.com/office/officeart/2005/8/layout/list1"/>
    <dgm:cxn modelId="{7C89F48A-EAC4-44E9-B2C3-D6045323FD07}" type="presParOf" srcId="{E6A445EE-D086-4B01-B491-D67950A5A065}" destId="{E53EFB4E-D3DB-42E1-82AC-148F7D29254F}" srcOrd="3" destOrd="0" presId="urn:microsoft.com/office/officeart/2005/8/layout/list1"/>
    <dgm:cxn modelId="{BD05F436-0254-432E-8B09-A17511FE268A}" type="presParOf" srcId="{E6A445EE-D086-4B01-B491-D67950A5A065}" destId="{07AC1C38-F728-4390-9C76-57A49ED97DBB}" srcOrd="4" destOrd="0" presId="urn:microsoft.com/office/officeart/2005/8/layout/list1"/>
    <dgm:cxn modelId="{C0A0D860-DA07-4CBB-91A5-F43E0D04FCF4}" type="presParOf" srcId="{07AC1C38-F728-4390-9C76-57A49ED97DBB}" destId="{D0037F0D-DB9A-4BA4-97B4-D939B26E14DA}" srcOrd="0" destOrd="0" presId="urn:microsoft.com/office/officeart/2005/8/layout/list1"/>
    <dgm:cxn modelId="{7E09DDEB-EE25-4606-A71C-7D9B4BBA2CC8}" type="presParOf" srcId="{07AC1C38-F728-4390-9C76-57A49ED97DBB}" destId="{21EEBBE2-729F-4D85-8CAE-C2B30FF126D2}" srcOrd="1" destOrd="0" presId="urn:microsoft.com/office/officeart/2005/8/layout/list1"/>
    <dgm:cxn modelId="{16B4A5AA-CD57-4E81-BD9D-EA0185BCFB1E}" type="presParOf" srcId="{E6A445EE-D086-4B01-B491-D67950A5A065}" destId="{AACB3FAF-C320-430D-84D4-71BA6D1761D1}" srcOrd="5" destOrd="0" presId="urn:microsoft.com/office/officeart/2005/8/layout/list1"/>
    <dgm:cxn modelId="{87A76DD9-C373-44C0-9414-15DC155EA76E}" type="presParOf" srcId="{E6A445EE-D086-4B01-B491-D67950A5A065}" destId="{5282638F-EFF2-4770-BB1A-21455422E45D}" srcOrd="6" destOrd="0" presId="urn:microsoft.com/office/officeart/2005/8/layout/list1"/>
    <dgm:cxn modelId="{0755B841-50A5-42EE-A8F3-8B0D460B67BC}" type="presParOf" srcId="{E6A445EE-D086-4B01-B491-D67950A5A065}" destId="{8CE827AA-77D8-4146-A665-00110A17769E}" srcOrd="7" destOrd="0" presId="urn:microsoft.com/office/officeart/2005/8/layout/list1"/>
    <dgm:cxn modelId="{07113AD3-C775-48C9-830E-576F0EE07749}" type="presParOf" srcId="{E6A445EE-D086-4B01-B491-D67950A5A065}" destId="{34C9EE47-81AF-461E-8292-AB107AA0D367}" srcOrd="8" destOrd="0" presId="urn:microsoft.com/office/officeart/2005/8/layout/list1"/>
    <dgm:cxn modelId="{4B7DC143-6BA8-45DE-B0C7-421B9E9D50BD}" type="presParOf" srcId="{34C9EE47-81AF-461E-8292-AB107AA0D367}" destId="{864CB39B-29F9-473D-90E5-0686D86E278F}" srcOrd="0" destOrd="0" presId="urn:microsoft.com/office/officeart/2005/8/layout/list1"/>
    <dgm:cxn modelId="{5D8F5A1E-4827-449A-B310-63F6F8A02B3B}" type="presParOf" srcId="{34C9EE47-81AF-461E-8292-AB107AA0D367}" destId="{5B203A22-00AF-46E7-9415-C6DAFD7E01CC}" srcOrd="1" destOrd="0" presId="urn:microsoft.com/office/officeart/2005/8/layout/list1"/>
    <dgm:cxn modelId="{1F844143-3020-41F3-A2B1-36CB25F670B9}" type="presParOf" srcId="{E6A445EE-D086-4B01-B491-D67950A5A065}" destId="{DF9C1F84-81DE-4E5D-9537-C2D1A211B8B6}" srcOrd="9" destOrd="0" presId="urn:microsoft.com/office/officeart/2005/8/layout/list1"/>
    <dgm:cxn modelId="{361E8493-E05B-46F9-A5FF-F03C8BA97CD5}" type="presParOf" srcId="{E6A445EE-D086-4B01-B491-D67950A5A065}" destId="{964E6811-5072-4466-B721-689C35A6502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9/3/2015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9/3/2015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smtClean="0"/>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9/3/2015</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9/3/2015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9/3/2015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9/3/2015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9/3/2015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9/3/2015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9/3/2015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9/3/2015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9/3/2015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9/3/2015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9/3/2015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9/3/2015</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Characteristics of the Earth’s Crust:</a:t>
            </a:r>
            <a:endParaRPr lang="en-US" dirty="0"/>
          </a:p>
        </p:txBody>
      </p:sp>
      <p:sp>
        <p:nvSpPr>
          <p:cNvPr id="3" name="Subtitle 2"/>
          <p:cNvSpPr>
            <a:spLocks noGrp="1"/>
          </p:cNvSpPr>
          <p:nvPr>
            <p:ph type="subTitle" idx="1"/>
          </p:nvPr>
        </p:nvSpPr>
        <p:spPr/>
        <p:txBody>
          <a:bodyPr/>
          <a:lstStyle/>
          <a:p>
            <a:r>
              <a:rPr lang="en-US" dirty="0" smtClean="0"/>
              <a:t>3 Layers: Core, Mantle and Crust</a:t>
            </a:r>
          </a:p>
          <a:p>
            <a:endParaRPr lang="en-US" dirty="0"/>
          </a:p>
          <a:p>
            <a:r>
              <a:rPr lang="en-US" dirty="0" smtClean="0"/>
              <a:t>2 types: Oceanic and continental</a:t>
            </a:r>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18883" y="431800"/>
            <a:ext cx="9751060" cy="620936"/>
          </a:xfrm>
        </p:spPr>
        <p:txBody>
          <a:bodyPr/>
          <a:lstStyle/>
          <a:p>
            <a:r>
              <a:rPr lang="en-US" dirty="0"/>
              <a:t>O</a:t>
            </a:r>
            <a:r>
              <a:rPr lang="en-US" dirty="0" smtClean="0"/>
              <a:t>ceanic Crust</a:t>
            </a:r>
            <a:endParaRPr lang="en-US" dirty="0"/>
          </a:p>
        </p:txBody>
      </p:sp>
      <p:sp>
        <p:nvSpPr>
          <p:cNvPr id="14" name="Content Placeholder 13"/>
          <p:cNvSpPr>
            <a:spLocks noGrp="1"/>
          </p:cNvSpPr>
          <p:nvPr>
            <p:ph idx="1"/>
          </p:nvPr>
        </p:nvSpPr>
        <p:spPr>
          <a:xfrm>
            <a:off x="621804" y="1196752"/>
            <a:ext cx="9751060" cy="4267200"/>
          </a:xfrm>
        </p:spPr>
        <p:txBody>
          <a:bodyPr/>
          <a:lstStyle/>
          <a:p>
            <a:r>
              <a:rPr lang="en-US" dirty="0" smtClean="0"/>
              <a:t>Found under the oceans, formed at spreading </a:t>
            </a:r>
            <a:r>
              <a:rPr lang="en-US" dirty="0" err="1" smtClean="0"/>
              <a:t>centres</a:t>
            </a:r>
            <a:r>
              <a:rPr lang="en-US" dirty="0" smtClean="0"/>
              <a:t> of ocean ridges</a:t>
            </a:r>
          </a:p>
          <a:p>
            <a:r>
              <a:rPr lang="en-US" dirty="0" smtClean="0"/>
              <a:t>5-10 km thick – is thinner than Continental Crust (30-50km)</a:t>
            </a:r>
          </a:p>
          <a:p>
            <a:r>
              <a:rPr lang="en-US" dirty="0" smtClean="0"/>
              <a:t>‘Floats’ on the mantle – same as continental crust</a:t>
            </a:r>
          </a:p>
          <a:p>
            <a:r>
              <a:rPr lang="en-US" dirty="0" smtClean="0"/>
              <a:t>A part of the earth’s </a:t>
            </a:r>
            <a:r>
              <a:rPr lang="en-US" b="1" dirty="0" smtClean="0"/>
              <a:t>lithosphere- the outermost shell of our planet</a:t>
            </a:r>
          </a:p>
          <a:p>
            <a:r>
              <a:rPr lang="en-US" b="1" dirty="0" smtClean="0"/>
              <a:t>Oceanic/continental crusts</a:t>
            </a:r>
            <a:r>
              <a:rPr lang="en-US" dirty="0" smtClean="0"/>
              <a:t> are part of the 12 tectonic plates which cover the earth and are responsible for volcanoes and </a:t>
            </a:r>
            <a:r>
              <a:rPr lang="en-US" dirty="0"/>
              <a:t> </a:t>
            </a:r>
            <a:r>
              <a:rPr lang="en-US" dirty="0" smtClean="0"/>
              <a:t>           earthquakes along plate boundaries</a:t>
            </a:r>
            <a:endParaRPr lang="en-US" dirty="0"/>
          </a:p>
        </p:txBody>
      </p:sp>
      <p:pic>
        <p:nvPicPr>
          <p:cNvPr id="2" name="Picture 1"/>
          <p:cNvPicPr>
            <a:picLocks noChangeAspect="1"/>
          </p:cNvPicPr>
          <p:nvPr/>
        </p:nvPicPr>
        <p:blipFill>
          <a:blip r:embed="rId2"/>
          <a:stretch>
            <a:fillRect/>
          </a:stretch>
        </p:blipFill>
        <p:spPr>
          <a:xfrm>
            <a:off x="8110636" y="3933056"/>
            <a:ext cx="3200400" cy="2533650"/>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arn(inVertical)">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arn(inVertical)">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barn(inVertical)">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barn(inVertical)">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Ocean Floor Has Many Features: </a:t>
            </a:r>
            <a:endParaRPr lang="en-CA" dirty="0"/>
          </a:p>
        </p:txBody>
      </p:sp>
      <p:sp>
        <p:nvSpPr>
          <p:cNvPr id="3" name="Content Placeholder 2"/>
          <p:cNvSpPr>
            <a:spLocks noGrp="1"/>
          </p:cNvSpPr>
          <p:nvPr>
            <p:ph idx="1"/>
          </p:nvPr>
        </p:nvSpPr>
        <p:spPr/>
        <p:txBody>
          <a:bodyPr/>
          <a:lstStyle/>
          <a:p>
            <a:r>
              <a:rPr lang="en-CA" dirty="0"/>
              <a:t>Using sonar, seismic profiling, satellites, and underwater research vehicles, oceanographers have discovered that the topography, or shape of the ocean floor is quite similar to many of the dramatic sights we see on the landforms on Earth’s continents</a:t>
            </a:r>
          </a:p>
        </p:txBody>
      </p:sp>
      <p:pic>
        <p:nvPicPr>
          <p:cNvPr id="4" name="Picture 3"/>
          <p:cNvPicPr>
            <a:picLocks noChangeAspect="1"/>
          </p:cNvPicPr>
          <p:nvPr/>
        </p:nvPicPr>
        <p:blipFill>
          <a:blip r:embed="rId2"/>
          <a:stretch>
            <a:fillRect/>
          </a:stretch>
        </p:blipFill>
        <p:spPr>
          <a:xfrm>
            <a:off x="3358108" y="3423958"/>
            <a:ext cx="5276850" cy="2657475"/>
          </a:xfrm>
          <a:prstGeom prst="rect">
            <a:avLst/>
          </a:prstGeom>
        </p:spPr>
      </p:pic>
    </p:spTree>
    <p:extLst>
      <p:ext uri="{BB962C8B-B14F-4D97-AF65-F5344CB8AC3E}">
        <p14:creationId xmlns:p14="http://schemas.microsoft.com/office/powerpoint/2010/main" val="292261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Many of these features form at plate boundaries:</a:t>
            </a:r>
            <a:br>
              <a:rPr lang="en-CA" dirty="0" smtClean="0"/>
            </a:br>
            <a:r>
              <a:rPr lang="en-CA" dirty="0" smtClean="0"/>
              <a:t>either </a:t>
            </a:r>
            <a:r>
              <a:rPr lang="en-CA" b="1" dirty="0" smtClean="0"/>
              <a:t>divergent, convergent or transform </a:t>
            </a:r>
            <a:r>
              <a:rPr lang="en-CA" dirty="0" smtClean="0"/>
              <a:t>boundaries</a:t>
            </a:r>
            <a:endParaRPr lang="en-CA" dirty="0"/>
          </a:p>
        </p:txBody>
      </p:sp>
      <p:pic>
        <p:nvPicPr>
          <p:cNvPr id="4" name="Content Placeholder 3"/>
          <p:cNvPicPr>
            <a:picLocks noGrp="1" noChangeAspect="1"/>
          </p:cNvPicPr>
          <p:nvPr>
            <p:ph idx="1"/>
          </p:nvPr>
        </p:nvPicPr>
        <p:blipFill>
          <a:blip r:embed="rId2"/>
          <a:stretch>
            <a:fillRect/>
          </a:stretch>
        </p:blipFill>
        <p:spPr>
          <a:xfrm>
            <a:off x="1845940" y="2060848"/>
            <a:ext cx="8282079" cy="3627319"/>
          </a:xfrm>
          <a:prstGeom prst="rect">
            <a:avLst/>
          </a:prstGeom>
        </p:spPr>
      </p:pic>
    </p:spTree>
    <p:extLst>
      <p:ext uri="{BB962C8B-B14F-4D97-AF65-F5344CB8AC3E}">
        <p14:creationId xmlns:p14="http://schemas.microsoft.com/office/powerpoint/2010/main" val="352208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Boundaries (In and Out of Ocean)</a:t>
            </a:r>
            <a:endParaRPr lang="en-US" dirty="0"/>
          </a:p>
        </p:txBody>
      </p:sp>
      <p:graphicFrame>
        <p:nvGraphicFramePr>
          <p:cNvPr id="9" name="Content Placeholder 8" descr="Vertical Box List" title="SmartArt"/>
          <p:cNvGraphicFramePr>
            <a:graphicFrameLocks noGrp="1"/>
          </p:cNvGraphicFramePr>
          <p:nvPr>
            <p:ph sz="half" idx="2"/>
            <p:extLst>
              <p:ext uri="{D42A27DB-BD31-4B8C-83A1-F6EECF244321}">
                <p14:modId xmlns:p14="http://schemas.microsoft.com/office/powerpoint/2010/main" val="3935308872"/>
              </p:ext>
            </p:extLst>
          </p:nvPr>
        </p:nvGraphicFramePr>
        <p:xfrm>
          <a:off x="6196013" y="1803400"/>
          <a:ext cx="4773612"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621804" y="1604570"/>
            <a:ext cx="2997754" cy="1760786"/>
          </a:xfrm>
          <a:prstGeom prst="rect">
            <a:avLst/>
          </a:prstGeom>
        </p:spPr>
      </p:pic>
      <p:pic>
        <p:nvPicPr>
          <p:cNvPr id="5" name="Picture 4"/>
          <p:cNvPicPr>
            <a:picLocks noChangeAspect="1"/>
          </p:cNvPicPr>
          <p:nvPr/>
        </p:nvPicPr>
        <p:blipFill>
          <a:blip r:embed="rId8"/>
          <a:stretch>
            <a:fillRect/>
          </a:stretch>
        </p:blipFill>
        <p:spPr>
          <a:xfrm>
            <a:off x="909836" y="4077072"/>
            <a:ext cx="2376264" cy="2376264"/>
          </a:xfrm>
          <a:prstGeom prst="rect">
            <a:avLst/>
          </a:prstGeom>
        </p:spPr>
      </p:pic>
      <p:pic>
        <p:nvPicPr>
          <p:cNvPr id="6" name="Picture 5"/>
          <p:cNvPicPr>
            <a:picLocks noChangeAspect="1"/>
          </p:cNvPicPr>
          <p:nvPr/>
        </p:nvPicPr>
        <p:blipFill>
          <a:blip r:embed="rId9"/>
          <a:stretch>
            <a:fillRect/>
          </a:stretch>
        </p:blipFill>
        <p:spPr>
          <a:xfrm>
            <a:off x="3619558" y="3200771"/>
            <a:ext cx="2474854" cy="1937758"/>
          </a:xfrm>
          <a:prstGeom prst="rect">
            <a:avLst/>
          </a:prstGeom>
        </p:spPr>
      </p:pic>
    </p:spTree>
    <p:extLst>
      <p:ext uri="{BB962C8B-B14F-4D97-AF65-F5344CB8AC3E}">
        <p14:creationId xmlns:p14="http://schemas.microsoft.com/office/powerpoint/2010/main" val="350725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graphicEl>
                                              <a:dgm id="{674922F1-7266-4681-AD4F-1C618A5FFF23}"/>
                                            </p:graphicEl>
                                          </p:spTgt>
                                        </p:tgtEl>
                                        <p:attrNameLst>
                                          <p:attrName>style.visibility</p:attrName>
                                        </p:attrNameLst>
                                      </p:cBhvr>
                                      <p:to>
                                        <p:strVal val="visible"/>
                                      </p:to>
                                    </p:set>
                                    <p:animEffect transition="in" filter="fade">
                                      <p:cBhvr>
                                        <p:cTn id="7" dur="1000"/>
                                        <p:tgtEl>
                                          <p:spTgt spid="9">
                                            <p:graphicEl>
                                              <a:dgm id="{674922F1-7266-4681-AD4F-1C618A5FFF23}"/>
                                            </p:graphicEl>
                                          </p:spTgt>
                                        </p:tgtEl>
                                      </p:cBhvr>
                                    </p:animEffect>
                                    <p:anim calcmode="lin" valueType="num">
                                      <p:cBhvr>
                                        <p:cTn id="8" dur="1000" fill="hold"/>
                                        <p:tgtEl>
                                          <p:spTgt spid="9">
                                            <p:graphicEl>
                                              <a:dgm id="{674922F1-7266-4681-AD4F-1C618A5FFF23}"/>
                                            </p:graphicEl>
                                          </p:spTgt>
                                        </p:tgtEl>
                                        <p:attrNameLst>
                                          <p:attrName>ppt_x</p:attrName>
                                        </p:attrNameLst>
                                      </p:cBhvr>
                                      <p:tavLst>
                                        <p:tav tm="0">
                                          <p:val>
                                            <p:strVal val="#ppt_x"/>
                                          </p:val>
                                        </p:tav>
                                        <p:tav tm="100000">
                                          <p:val>
                                            <p:strVal val="#ppt_x"/>
                                          </p:val>
                                        </p:tav>
                                      </p:tavLst>
                                    </p:anim>
                                    <p:anim calcmode="lin" valueType="num">
                                      <p:cBhvr>
                                        <p:cTn id="9" dur="1000" fill="hold"/>
                                        <p:tgtEl>
                                          <p:spTgt spid="9">
                                            <p:graphicEl>
                                              <a:dgm id="{674922F1-7266-4681-AD4F-1C618A5FFF23}"/>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graphicEl>
                                              <a:dgm id="{21EEBBE2-729F-4D85-8CAE-C2B30FF126D2}"/>
                                            </p:graphicEl>
                                          </p:spTgt>
                                        </p:tgtEl>
                                        <p:attrNameLst>
                                          <p:attrName>style.visibility</p:attrName>
                                        </p:attrNameLst>
                                      </p:cBhvr>
                                      <p:to>
                                        <p:strVal val="visible"/>
                                      </p:to>
                                    </p:set>
                                    <p:animEffect transition="in" filter="fade">
                                      <p:cBhvr>
                                        <p:cTn id="12" dur="1000"/>
                                        <p:tgtEl>
                                          <p:spTgt spid="9">
                                            <p:graphicEl>
                                              <a:dgm id="{21EEBBE2-729F-4D85-8CAE-C2B30FF126D2}"/>
                                            </p:graphicEl>
                                          </p:spTgt>
                                        </p:tgtEl>
                                      </p:cBhvr>
                                    </p:animEffect>
                                    <p:anim calcmode="lin" valueType="num">
                                      <p:cBhvr>
                                        <p:cTn id="13" dur="1000" fill="hold"/>
                                        <p:tgtEl>
                                          <p:spTgt spid="9">
                                            <p:graphicEl>
                                              <a:dgm id="{21EEBBE2-729F-4D85-8CAE-C2B30FF126D2}"/>
                                            </p:graphicEl>
                                          </p:spTgt>
                                        </p:tgtEl>
                                        <p:attrNameLst>
                                          <p:attrName>ppt_x</p:attrName>
                                        </p:attrNameLst>
                                      </p:cBhvr>
                                      <p:tavLst>
                                        <p:tav tm="0">
                                          <p:val>
                                            <p:strVal val="#ppt_x"/>
                                          </p:val>
                                        </p:tav>
                                        <p:tav tm="100000">
                                          <p:val>
                                            <p:strVal val="#ppt_x"/>
                                          </p:val>
                                        </p:tav>
                                      </p:tavLst>
                                    </p:anim>
                                    <p:anim calcmode="lin" valueType="num">
                                      <p:cBhvr>
                                        <p:cTn id="14" dur="1000" fill="hold"/>
                                        <p:tgtEl>
                                          <p:spTgt spid="9">
                                            <p:graphicEl>
                                              <a:dgm id="{21EEBBE2-729F-4D85-8CAE-C2B30FF126D2}"/>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graphicEl>
                                              <a:dgm id="{5B203A22-00AF-46E7-9415-C6DAFD7E01CC}"/>
                                            </p:graphicEl>
                                          </p:spTgt>
                                        </p:tgtEl>
                                        <p:attrNameLst>
                                          <p:attrName>style.visibility</p:attrName>
                                        </p:attrNameLst>
                                      </p:cBhvr>
                                      <p:to>
                                        <p:strVal val="visible"/>
                                      </p:to>
                                    </p:set>
                                    <p:animEffect transition="in" filter="fade">
                                      <p:cBhvr>
                                        <p:cTn id="17" dur="1000"/>
                                        <p:tgtEl>
                                          <p:spTgt spid="9">
                                            <p:graphicEl>
                                              <a:dgm id="{5B203A22-00AF-46E7-9415-C6DAFD7E01CC}"/>
                                            </p:graphicEl>
                                          </p:spTgt>
                                        </p:tgtEl>
                                      </p:cBhvr>
                                    </p:animEffect>
                                    <p:anim calcmode="lin" valueType="num">
                                      <p:cBhvr>
                                        <p:cTn id="18" dur="1000" fill="hold"/>
                                        <p:tgtEl>
                                          <p:spTgt spid="9">
                                            <p:graphicEl>
                                              <a:dgm id="{5B203A22-00AF-46E7-9415-C6DAFD7E01CC}"/>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dgm id="{5B203A22-00AF-46E7-9415-C6DAFD7E01CC}"/>
                                            </p:graphic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graphicEl>
                                              <a:dgm id="{80259B02-529C-422B-91BE-D70198BA9F6C}"/>
                                            </p:graphicEl>
                                          </p:spTgt>
                                        </p:tgtEl>
                                        <p:attrNameLst>
                                          <p:attrName>style.visibility</p:attrName>
                                        </p:attrNameLst>
                                      </p:cBhvr>
                                      <p:to>
                                        <p:strVal val="visible"/>
                                      </p:to>
                                    </p:set>
                                    <p:animEffect transition="in" filter="fade">
                                      <p:cBhvr>
                                        <p:cTn id="24" dur="1000"/>
                                        <p:tgtEl>
                                          <p:spTgt spid="9">
                                            <p:graphicEl>
                                              <a:dgm id="{80259B02-529C-422B-91BE-D70198BA9F6C}"/>
                                            </p:graphicEl>
                                          </p:spTgt>
                                        </p:tgtEl>
                                      </p:cBhvr>
                                    </p:animEffect>
                                    <p:anim calcmode="lin" valueType="num">
                                      <p:cBhvr>
                                        <p:cTn id="25" dur="1000" fill="hold"/>
                                        <p:tgtEl>
                                          <p:spTgt spid="9">
                                            <p:graphicEl>
                                              <a:dgm id="{80259B02-529C-422B-91BE-D70198BA9F6C}"/>
                                            </p:graphicEl>
                                          </p:spTgt>
                                        </p:tgtEl>
                                        <p:attrNameLst>
                                          <p:attrName>ppt_x</p:attrName>
                                        </p:attrNameLst>
                                      </p:cBhvr>
                                      <p:tavLst>
                                        <p:tav tm="0">
                                          <p:val>
                                            <p:strVal val="#ppt_x"/>
                                          </p:val>
                                        </p:tav>
                                        <p:tav tm="100000">
                                          <p:val>
                                            <p:strVal val="#ppt_x"/>
                                          </p:val>
                                        </p:tav>
                                      </p:tavLst>
                                    </p:anim>
                                    <p:anim calcmode="lin" valueType="num">
                                      <p:cBhvr>
                                        <p:cTn id="26" dur="1000" fill="hold"/>
                                        <p:tgtEl>
                                          <p:spTgt spid="9">
                                            <p:graphicEl>
                                              <a:dgm id="{80259B02-529C-422B-91BE-D70198BA9F6C}"/>
                                            </p:graphic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graphicEl>
                                              <a:dgm id="{5282638F-EFF2-4770-BB1A-21455422E45D}"/>
                                            </p:graphicEl>
                                          </p:spTgt>
                                        </p:tgtEl>
                                        <p:attrNameLst>
                                          <p:attrName>style.visibility</p:attrName>
                                        </p:attrNameLst>
                                      </p:cBhvr>
                                      <p:to>
                                        <p:strVal val="visible"/>
                                      </p:to>
                                    </p:set>
                                    <p:animEffect transition="in" filter="fade">
                                      <p:cBhvr>
                                        <p:cTn id="29" dur="1000"/>
                                        <p:tgtEl>
                                          <p:spTgt spid="9">
                                            <p:graphicEl>
                                              <a:dgm id="{5282638F-EFF2-4770-BB1A-21455422E45D}"/>
                                            </p:graphicEl>
                                          </p:spTgt>
                                        </p:tgtEl>
                                      </p:cBhvr>
                                    </p:animEffect>
                                    <p:anim calcmode="lin" valueType="num">
                                      <p:cBhvr>
                                        <p:cTn id="30" dur="1000" fill="hold"/>
                                        <p:tgtEl>
                                          <p:spTgt spid="9">
                                            <p:graphicEl>
                                              <a:dgm id="{5282638F-EFF2-4770-BB1A-21455422E45D}"/>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dgm id="{5282638F-EFF2-4770-BB1A-21455422E45D}"/>
                                            </p:graphic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graphicEl>
                                              <a:dgm id="{964E6811-5072-4466-B721-689C35A65029}"/>
                                            </p:graphicEl>
                                          </p:spTgt>
                                        </p:tgtEl>
                                        <p:attrNameLst>
                                          <p:attrName>style.visibility</p:attrName>
                                        </p:attrNameLst>
                                      </p:cBhvr>
                                      <p:to>
                                        <p:strVal val="visible"/>
                                      </p:to>
                                    </p:set>
                                    <p:animEffect transition="in" filter="fade">
                                      <p:cBhvr>
                                        <p:cTn id="34" dur="1000"/>
                                        <p:tgtEl>
                                          <p:spTgt spid="9">
                                            <p:graphicEl>
                                              <a:dgm id="{964E6811-5072-4466-B721-689C35A65029}"/>
                                            </p:graphicEl>
                                          </p:spTgt>
                                        </p:tgtEl>
                                      </p:cBhvr>
                                    </p:animEffect>
                                    <p:anim calcmode="lin" valueType="num">
                                      <p:cBhvr>
                                        <p:cTn id="35" dur="1000" fill="hold"/>
                                        <p:tgtEl>
                                          <p:spTgt spid="9">
                                            <p:graphicEl>
                                              <a:dgm id="{964E6811-5072-4466-B721-689C35A65029}"/>
                                            </p:graphicEl>
                                          </p:spTgt>
                                        </p:tgtEl>
                                        <p:attrNameLst>
                                          <p:attrName>ppt_x</p:attrName>
                                        </p:attrNameLst>
                                      </p:cBhvr>
                                      <p:tavLst>
                                        <p:tav tm="0">
                                          <p:val>
                                            <p:strVal val="#ppt_x"/>
                                          </p:val>
                                        </p:tav>
                                        <p:tav tm="100000">
                                          <p:val>
                                            <p:strVal val="#ppt_x"/>
                                          </p:val>
                                        </p:tav>
                                      </p:tavLst>
                                    </p:anim>
                                    <p:anim calcmode="lin" valueType="num">
                                      <p:cBhvr>
                                        <p:cTn id="36" dur="1000" fill="hold"/>
                                        <p:tgtEl>
                                          <p:spTgt spid="9">
                                            <p:graphicEl>
                                              <a:dgm id="{964E6811-5072-4466-B721-689C35A65029}"/>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barn(inVertical)">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1000"/>
                                        <p:tgtEl>
                                          <p:spTgt spid="5"/>
                                        </p:tgtEl>
                                      </p:cBhvr>
                                    </p:animEffect>
                                    <p:anim calcmode="lin" valueType="num">
                                      <p:cBhvr>
                                        <p:cTn id="54" dur="1000" fill="hold"/>
                                        <p:tgtEl>
                                          <p:spTgt spid="5"/>
                                        </p:tgtEl>
                                        <p:attrNameLst>
                                          <p:attrName>ppt_x</p:attrName>
                                        </p:attrNameLst>
                                      </p:cBhvr>
                                      <p:tavLst>
                                        <p:tav tm="0">
                                          <p:val>
                                            <p:strVal val="#ppt_x"/>
                                          </p:val>
                                        </p:tav>
                                        <p:tav tm="100000">
                                          <p:val>
                                            <p:strVal val="#ppt_x"/>
                                          </p:val>
                                        </p:tav>
                                      </p:tavLst>
                                    </p:anim>
                                    <p:anim calcmode="lin" valueType="num">
                                      <p:cBhvr>
                                        <p:cTn id="5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Many of these features offer further </a:t>
            </a:r>
            <a:r>
              <a:rPr lang="en-CA" b="1" dirty="0" smtClean="0"/>
              <a:t>oceanic resources</a:t>
            </a:r>
            <a:r>
              <a:rPr lang="en-CA" dirty="0" smtClean="0"/>
              <a:t> for human exploitation…</a:t>
            </a:r>
            <a:endParaRPr lang="en-CA" dirty="0"/>
          </a:p>
        </p:txBody>
      </p:sp>
      <p:sp>
        <p:nvSpPr>
          <p:cNvPr id="3" name="Content Placeholder 2"/>
          <p:cNvSpPr>
            <a:spLocks noGrp="1"/>
          </p:cNvSpPr>
          <p:nvPr>
            <p:ph idx="1"/>
          </p:nvPr>
        </p:nvSpPr>
        <p:spPr>
          <a:xfrm>
            <a:off x="909836" y="1803400"/>
            <a:ext cx="10060107" cy="4267200"/>
          </a:xfrm>
        </p:spPr>
        <p:txBody>
          <a:bodyPr/>
          <a:lstStyle/>
          <a:p>
            <a:pPr marL="0" indent="0">
              <a:buNone/>
            </a:pPr>
            <a:r>
              <a:rPr lang="en-CA" dirty="0" smtClean="0"/>
              <a:t>Oceans offer two types of resources…</a:t>
            </a:r>
          </a:p>
          <a:p>
            <a:pPr marL="0" indent="0">
              <a:buNone/>
            </a:pPr>
            <a:endParaRPr lang="en-CA" dirty="0" smtClean="0"/>
          </a:p>
          <a:p>
            <a:r>
              <a:rPr lang="en-CA" dirty="0" smtClean="0"/>
              <a:t>ABIOTIC: non living, non organic material </a:t>
            </a:r>
          </a:p>
          <a:p>
            <a:pPr marL="0" indent="0">
              <a:buNone/>
            </a:pPr>
            <a:r>
              <a:rPr lang="en-CA" dirty="0" smtClean="0"/>
              <a:t>(heavy metals/ores such as copper, silver, gold, cobalt iron)</a:t>
            </a:r>
          </a:p>
          <a:p>
            <a:pPr marL="0" indent="0">
              <a:buNone/>
            </a:pPr>
            <a:endParaRPr lang="en-CA" dirty="0" smtClean="0"/>
          </a:p>
          <a:p>
            <a:r>
              <a:rPr lang="en-CA" dirty="0" smtClean="0"/>
              <a:t>BIOTIC: living (or once living) component of a community of organisms</a:t>
            </a:r>
          </a:p>
          <a:p>
            <a:pPr marL="0" indent="0">
              <a:buNone/>
            </a:pPr>
            <a:r>
              <a:rPr lang="en-CA" dirty="0" smtClean="0"/>
              <a:t>(fish and shellfish, oil – although this is debatable)</a:t>
            </a:r>
          </a:p>
        </p:txBody>
      </p:sp>
    </p:spTree>
    <p:extLst>
      <p:ext uri="{BB962C8B-B14F-4D97-AF65-F5344CB8AC3E}">
        <p14:creationId xmlns:p14="http://schemas.microsoft.com/office/powerpoint/2010/main" val="2583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p:txBody>
          <a:bodyPr/>
          <a:lstStyle/>
          <a:p>
            <a:endParaRPr lang="en-CA" dirty="0" smtClean="0"/>
          </a:p>
          <a:p>
            <a:r>
              <a:rPr lang="en-CA" dirty="0" smtClean="0"/>
              <a:t>Your task for today:</a:t>
            </a:r>
          </a:p>
          <a:p>
            <a:pPr marL="0" indent="0">
              <a:buNone/>
            </a:pPr>
            <a:r>
              <a:rPr lang="en-CA" dirty="0" smtClean="0"/>
              <a:t>Download the Student Worksheet 3b under </a:t>
            </a:r>
            <a:r>
              <a:rPr lang="en-CA" u="sng" dirty="0" smtClean="0"/>
              <a:t>Ocean Floor (Bathymetry)</a:t>
            </a:r>
          </a:p>
          <a:p>
            <a:pPr marL="0" indent="0">
              <a:buNone/>
            </a:pPr>
            <a:r>
              <a:rPr lang="en-CA" dirty="0"/>
              <a:t>-</a:t>
            </a:r>
            <a:r>
              <a:rPr lang="en-CA" dirty="0" smtClean="0"/>
              <a:t>Pages 135-6 AND pages 143</a:t>
            </a:r>
            <a:r>
              <a:rPr lang="en-CA" dirty="0"/>
              <a:t> </a:t>
            </a:r>
            <a:r>
              <a:rPr lang="en-CA" dirty="0" smtClean="0"/>
              <a:t>complete the Student Worksheet in class </a:t>
            </a:r>
            <a:endParaRPr lang="en-CA" dirty="0"/>
          </a:p>
          <a:p>
            <a:pPr marL="0" indent="0">
              <a:buNone/>
            </a:pPr>
            <a:r>
              <a:rPr lang="en-CA" dirty="0" smtClean="0"/>
              <a:t>(you may use pairs to complete – however all is fair game for a test!)</a:t>
            </a:r>
          </a:p>
        </p:txBody>
      </p:sp>
    </p:spTree>
    <p:extLst>
      <p:ext uri="{BB962C8B-B14F-4D97-AF65-F5344CB8AC3E}">
        <p14:creationId xmlns:p14="http://schemas.microsoft.com/office/powerpoint/2010/main" val="115607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313</Words>
  <Application>Microsoft Office PowerPoint</Application>
  <PresentationFormat>Custom</PresentationFormat>
  <Paragraphs>33</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Constantia</vt:lpstr>
      <vt:lpstr>Books Classic 16x9</vt:lpstr>
      <vt:lpstr>Characteristics of the Earth’s Crust:</vt:lpstr>
      <vt:lpstr>Oceanic Crust</vt:lpstr>
      <vt:lpstr>Ocean Floor Has Many Features: </vt:lpstr>
      <vt:lpstr>Many of these features form at plate boundaries: either divergent, convergent or transform boundaries</vt:lpstr>
      <vt:lpstr>Plate Boundaries (In and Out of Ocean)</vt:lpstr>
      <vt:lpstr>Many of these features offer further oceanic resources for human exploitation…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2015-04-12T21:00:40Z</dcterms:created>
  <dcterms:modified xsi:type="dcterms:W3CDTF">2015-09-03T19:21:19Z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