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Transboundary pollution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“E-WASTE”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23959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696" y="618518"/>
            <a:ext cx="11051628" cy="14785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 past few decades -&gt; shift in global manufacturing from Core to periphery countries.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10367416" cy="4072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TNCS </a:t>
            </a:r>
            <a:r>
              <a:rPr lang="en-US" u="sng" dirty="0" smtClean="0"/>
              <a:t>rationalize</a:t>
            </a:r>
            <a:r>
              <a:rPr lang="en-US" dirty="0" smtClean="0"/>
              <a:t> moving overseas as </a:t>
            </a:r>
            <a:r>
              <a:rPr lang="en-US" u="sng" dirty="0" smtClean="0"/>
              <a:t>maximizing efficiency</a:t>
            </a:r>
            <a:r>
              <a:rPr lang="en-US" dirty="0" smtClean="0"/>
              <a:t>. Reasons include:</a:t>
            </a:r>
          </a:p>
          <a:p>
            <a:r>
              <a:rPr lang="en-US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materials </a:t>
            </a:r>
            <a:r>
              <a:rPr lang="en-US" dirty="0" smtClean="0"/>
              <a:t>– locating close to resources (manufacturing) save on costs</a:t>
            </a:r>
          </a:p>
          <a:p>
            <a:r>
              <a:rPr lang="en-US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r>
              <a:rPr lang="en-US" dirty="0" smtClean="0"/>
              <a:t> – cheaper, unskilled </a:t>
            </a:r>
            <a:r>
              <a:rPr lang="en-US" dirty="0" err="1" smtClean="0"/>
              <a:t>labour</a:t>
            </a:r>
            <a:r>
              <a:rPr lang="en-US" dirty="0" smtClean="0"/>
              <a:t> in countries with low wage, high population</a:t>
            </a:r>
          </a:p>
          <a:p>
            <a:r>
              <a:rPr lang="en-US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tech </a:t>
            </a:r>
            <a:r>
              <a:rPr lang="en-US" dirty="0" smtClean="0"/>
              <a:t>– new company may move to ‘hotspot’ where other companies are, to share knowledge, </a:t>
            </a:r>
            <a:r>
              <a:rPr lang="en-US" dirty="0" err="1" smtClean="0"/>
              <a:t>labour</a:t>
            </a:r>
            <a:r>
              <a:rPr lang="en-US" dirty="0" smtClean="0"/>
              <a:t>, and machinery</a:t>
            </a:r>
          </a:p>
          <a:p>
            <a:r>
              <a:rPr lang="en-US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policy </a:t>
            </a:r>
            <a:r>
              <a:rPr lang="en-US" dirty="0" smtClean="0"/>
              <a:t>– more relaxed in some areas than others, offers incentives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45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u="sng" dirty="0" smtClean="0"/>
              <a:t>Rationalization</a:t>
            </a:r>
            <a:r>
              <a:rPr lang="en-US" dirty="0" smtClean="0"/>
              <a:t> is true of all business.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87"/>
            <a:ext cx="11177752" cy="3541714"/>
          </a:xfrm>
        </p:spPr>
        <p:txBody>
          <a:bodyPr/>
          <a:lstStyle/>
          <a:p>
            <a:r>
              <a:rPr lang="en-US" dirty="0" smtClean="0"/>
              <a:t>The ‘shrinking world,’ time-space convergence and ease of financial flows have allowed businesses to relocate, to become truly TRANS-national… this has maximized efficiency, with each country or region producing to their economic advantage. </a:t>
            </a:r>
          </a:p>
          <a:p>
            <a:endParaRPr lang="en-US" dirty="0" smtClean="0"/>
          </a:p>
          <a:p>
            <a:r>
              <a:rPr lang="en-US" dirty="0" smtClean="0"/>
              <a:t>HOWEVER this may not be to their environmental advantage!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0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EXAMPLE: E-Waste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4193353"/>
          </a:xfrm>
        </p:spPr>
        <p:txBody>
          <a:bodyPr/>
          <a:lstStyle/>
          <a:p>
            <a:r>
              <a:rPr lang="en-US" dirty="0" smtClean="0"/>
              <a:t>Electronic Waste: used</a:t>
            </a:r>
            <a:r>
              <a:rPr lang="en-US" dirty="0"/>
              <a:t> </a:t>
            </a:r>
            <a:r>
              <a:rPr lang="en-US" b="1" dirty="0" smtClean="0"/>
              <a:t>electronics </a:t>
            </a:r>
            <a:r>
              <a:rPr lang="en-US" dirty="0" smtClean="0"/>
              <a:t>which </a:t>
            </a:r>
            <a:r>
              <a:rPr lang="en-US" dirty="0"/>
              <a:t>are destined for reuse, resale, salvage, recycling or </a:t>
            </a:r>
            <a:r>
              <a:rPr lang="en-US" b="1" dirty="0"/>
              <a:t>disposal</a:t>
            </a:r>
            <a:r>
              <a:rPr lang="en-US" dirty="0"/>
              <a:t> are also considered </a:t>
            </a:r>
            <a:r>
              <a:rPr lang="en-US" b="1" dirty="0" smtClean="0"/>
              <a:t>e</a:t>
            </a:r>
            <a:r>
              <a:rPr lang="en-US" dirty="0" smtClean="0"/>
              <a:t>-</a:t>
            </a:r>
            <a:r>
              <a:rPr lang="en-US" b="1" dirty="0" smtClean="0"/>
              <a:t>waste….</a:t>
            </a:r>
          </a:p>
          <a:p>
            <a:r>
              <a:rPr lang="en-US" dirty="0"/>
              <a:t>Every day Americans throw out more than 350,000 cell phones and 130,000 computers, making electronic waste the fastest-growing part of the U.S. garbage </a:t>
            </a:r>
            <a:r>
              <a:rPr lang="en-US" dirty="0" smtClean="0"/>
              <a:t>stream… luckily many people RECYCLE electronics for the gold, silver, copper, aluminum, platinum, palladium, </a:t>
            </a:r>
            <a:r>
              <a:rPr lang="en-US" dirty="0" err="1" smtClean="0"/>
              <a:t>etc</a:t>
            </a:r>
            <a:r>
              <a:rPr lang="en-US" dirty="0" smtClean="0"/>
              <a:t>…</a:t>
            </a:r>
            <a:endParaRPr lang="en-US" b="1" dirty="0" smtClean="0"/>
          </a:p>
          <a:p>
            <a:r>
              <a:rPr lang="en-US" b="1" dirty="0" smtClean="0"/>
              <a:t>WHERE DOES IT GO?</a:t>
            </a:r>
          </a:p>
          <a:p>
            <a:r>
              <a:rPr lang="en-US" b="1" dirty="0" smtClean="0"/>
              <a:t>WHAT DOES IT DO THERE?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8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89186"/>
            <a:ext cx="9905998" cy="930166"/>
          </a:xfrm>
        </p:spPr>
        <p:txBody>
          <a:bodyPr>
            <a:normAutofit/>
          </a:bodyPr>
          <a:lstStyle/>
          <a:p>
            <a:r>
              <a:rPr lang="en-US" dirty="0"/>
              <a:t>Toxic </a:t>
            </a:r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119352"/>
            <a:ext cx="9905999" cy="5423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Some </a:t>
            </a:r>
            <a:r>
              <a:rPr lang="en-US" dirty="0"/>
              <a:t>of the toxic components common in e-waste are:</a:t>
            </a:r>
          </a:p>
          <a:p>
            <a:r>
              <a:rPr lang="en-US" dirty="0"/>
              <a:t>Lead</a:t>
            </a:r>
          </a:p>
          <a:p>
            <a:r>
              <a:rPr lang="en-US" dirty="0"/>
              <a:t>Mercury</a:t>
            </a:r>
          </a:p>
          <a:p>
            <a:r>
              <a:rPr lang="en-US" dirty="0"/>
              <a:t>Flame retardants (such as brominated flame retardants and PBDEs)</a:t>
            </a:r>
          </a:p>
          <a:p>
            <a:r>
              <a:rPr lang="en-US" dirty="0"/>
              <a:t>Cadmium</a:t>
            </a:r>
          </a:p>
          <a:p>
            <a:r>
              <a:rPr lang="en-US" dirty="0"/>
              <a:t>Beryllium</a:t>
            </a:r>
          </a:p>
          <a:p>
            <a:r>
              <a:rPr lang="en-US" dirty="0"/>
              <a:t>Bisphenol-A (BPA)</a:t>
            </a:r>
          </a:p>
          <a:p>
            <a:pPr marL="0" indent="0">
              <a:buNone/>
            </a:pPr>
            <a:r>
              <a:rPr lang="en-US" dirty="0" smtClean="0"/>
              <a:t>Although </a:t>
            </a:r>
            <a:r>
              <a:rPr lang="en-US" dirty="0"/>
              <a:t>we’re safe from these toxic components while using electronics, once discarded and opened up for disassembly, they can pose a serious health threat to recycling workers all around the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48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 CONVENTION: Regulates FREE TRADE in hazardous materials (e-waste)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After a slew of toxic trade disasters in the 1970’s and 1980’s, the international community rallied together to reject the free trade of hazardous materials. The United Nations international community created the </a:t>
            </a:r>
            <a:r>
              <a:rPr lang="en-US" i="1" dirty="0"/>
              <a:t>Basel Convention on the Control of Transboundary Movements of Hazardous Wastes and Their </a:t>
            </a:r>
            <a:r>
              <a:rPr lang="en-US" i="1" dirty="0" smtClean="0"/>
              <a:t>Disposal </a:t>
            </a:r>
            <a:r>
              <a:rPr lang="en-US" dirty="0" smtClean="0"/>
              <a:t>in </a:t>
            </a:r>
            <a:r>
              <a:rPr lang="en-US" dirty="0"/>
              <a:t>1989</a:t>
            </a:r>
            <a:r>
              <a:rPr lang="en-US" dirty="0" smtClean="0"/>
              <a:t>.</a:t>
            </a:r>
          </a:p>
          <a:p>
            <a:r>
              <a:rPr lang="en-US" dirty="0"/>
              <a:t>Combating unrestricted toxic trade, the treaty promotes national self-sufficiency in waste management</a:t>
            </a:r>
            <a:r>
              <a:rPr lang="en-US" dirty="0" smtClean="0"/>
              <a:t>. USA is the only industrialized country NOT to ratify agreement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60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20</TotalTime>
  <Words>273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</vt:lpstr>
      <vt:lpstr>Transboundary pollution</vt:lpstr>
      <vt:lpstr>Over past few decades -&gt; shift in global manufacturing from Core to periphery countries. Why?</vt:lpstr>
      <vt:lpstr>This Rationalization is true of all business.</vt:lpstr>
      <vt:lpstr>OUR EXAMPLE: E-Waste</vt:lpstr>
      <vt:lpstr>Toxic Components</vt:lpstr>
      <vt:lpstr>BASEL CONVENTION: Regulates FREE TRADE in hazardous materials (e-waste)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Transboundary pollution</dc:title>
  <dc:creator>Nicole St Pierre</dc:creator>
  <cp:lastModifiedBy>Nicole St Pierre</cp:lastModifiedBy>
  <cp:revision>3</cp:revision>
  <dcterms:created xsi:type="dcterms:W3CDTF">2016-03-07T18:27:48Z</dcterms:created>
  <dcterms:modified xsi:type="dcterms:W3CDTF">2016-03-07T18:48:48Z</dcterms:modified>
</cp:coreProperties>
</file>