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0" r:id="rId5"/>
    <p:sldId id="267" r:id="rId6"/>
    <p:sldId id="268" r:id="rId7"/>
    <p:sldId id="269" r:id="rId8"/>
    <p:sldId id="271" r:id="rId9"/>
    <p:sldId id="260" r:id="rId10"/>
    <p:sldId id="261" r:id="rId11"/>
    <p:sldId id="26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68" d="100"/>
          <a:sy n="68" d="100"/>
        </p:scale>
        <p:origin x="96" y="21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b="1" dirty="0" smtClean="0"/>
            <a:t>More farmers in more countries start to grow a crop (such as cotton)</a:t>
          </a:r>
          <a:endParaRPr lang="en-US" b="1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b="1" dirty="0" smtClean="0"/>
            <a:t>Many also use better seeds, pesticides and fertilizers</a:t>
          </a:r>
          <a:endParaRPr lang="en-US" b="1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b="1" dirty="0" smtClean="0"/>
            <a:t>So there are big crop harvests in different countries around the world </a:t>
          </a:r>
          <a:endParaRPr lang="en-US" b="1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A2BE64B4-C59F-49AC-8E6F-40087AF7CDEB}">
      <dgm:prSet phldrT="[Text]"/>
      <dgm:spPr/>
      <dgm:t>
        <a:bodyPr/>
        <a:lstStyle/>
        <a:p>
          <a:r>
            <a:rPr lang="en-US" b="1" dirty="0" smtClean="0"/>
            <a:t>With so much of a crop (large supply), competition causes the price to fall</a:t>
          </a:r>
          <a:endParaRPr lang="en-US" b="1" dirty="0"/>
        </a:p>
      </dgm:t>
    </dgm:pt>
    <dgm:pt modelId="{EFA9436A-232A-49B1-860D-67A247FDC616}" type="parTrans" cxnId="{46D4B17E-BAF2-4EAA-B8E0-9270A42BD4F3}">
      <dgm:prSet/>
      <dgm:spPr/>
      <dgm:t>
        <a:bodyPr/>
        <a:lstStyle/>
        <a:p>
          <a:endParaRPr lang="en-CA"/>
        </a:p>
      </dgm:t>
    </dgm:pt>
    <dgm:pt modelId="{42FB4ECC-75AF-4415-80BD-879B79BA0B79}" type="sibTrans" cxnId="{46D4B17E-BAF2-4EAA-B8E0-9270A42BD4F3}">
      <dgm:prSet/>
      <dgm:spPr/>
      <dgm:t>
        <a:bodyPr/>
        <a:lstStyle/>
        <a:p>
          <a:endParaRPr lang="en-CA"/>
        </a:p>
      </dgm:t>
    </dgm:pt>
    <dgm:pt modelId="{BC860B64-EE86-4E7E-A700-424F370DC395}">
      <dgm:prSet phldrT="[Text]"/>
      <dgm:spPr/>
      <dgm:t>
        <a:bodyPr/>
        <a:lstStyle/>
        <a:p>
          <a:endParaRPr lang="en-US" b="1" dirty="0"/>
        </a:p>
      </dgm:t>
    </dgm:pt>
    <dgm:pt modelId="{AF2B5D84-3CC9-44D5-8278-65B7AB02CD1D}" type="parTrans" cxnId="{1B2060DE-FFE2-46AB-AB7F-E1B3641B6352}">
      <dgm:prSet/>
      <dgm:spPr/>
      <dgm:t>
        <a:bodyPr/>
        <a:lstStyle/>
        <a:p>
          <a:endParaRPr lang="en-CA"/>
        </a:p>
      </dgm:t>
    </dgm:pt>
    <dgm:pt modelId="{CD811423-0AE9-4C98-B4F8-6C2D3CBCF757}" type="sibTrans" cxnId="{1B2060DE-FFE2-46AB-AB7F-E1B3641B6352}">
      <dgm:prSet/>
      <dgm:spPr/>
      <dgm:t>
        <a:bodyPr/>
        <a:lstStyle/>
        <a:p>
          <a:endParaRPr lang="en-CA"/>
        </a:p>
      </dgm:t>
    </dgm:pt>
    <dgm:pt modelId="{98C421BD-D119-4C80-927D-D6CFA2CE181E}">
      <dgm:prSet phldrT="[Text]"/>
      <dgm:spPr/>
      <dgm:t>
        <a:bodyPr/>
        <a:lstStyle/>
        <a:p>
          <a:endParaRPr lang="en-US" b="1" dirty="0"/>
        </a:p>
      </dgm:t>
    </dgm:pt>
    <dgm:pt modelId="{CBD54DAA-AEBE-4616-A3C3-782278EF9332}" type="parTrans" cxnId="{512A7AAE-28B2-471C-9026-CECC9E798C0D}">
      <dgm:prSet/>
      <dgm:spPr/>
      <dgm:t>
        <a:bodyPr/>
        <a:lstStyle/>
        <a:p>
          <a:endParaRPr lang="en-CA"/>
        </a:p>
      </dgm:t>
    </dgm:pt>
    <dgm:pt modelId="{47182B5B-9F8B-40EC-A79E-5C43A31FA638}" type="sibTrans" cxnId="{512A7AAE-28B2-471C-9026-CECC9E798C0D}">
      <dgm:prSet/>
      <dgm:spPr/>
      <dgm:t>
        <a:bodyPr/>
        <a:lstStyle/>
        <a:p>
          <a:endParaRPr lang="en-CA"/>
        </a:p>
      </dgm:t>
    </dgm:pt>
    <dgm:pt modelId="{07312900-238E-464B-A063-784C42A03416}">
      <dgm:prSet phldrT="[Text]"/>
      <dgm:spPr/>
      <dgm:t>
        <a:bodyPr/>
        <a:lstStyle/>
        <a:p>
          <a:endParaRPr lang="en-US" b="1" dirty="0"/>
        </a:p>
      </dgm:t>
    </dgm:pt>
    <dgm:pt modelId="{EFDA193B-146E-44D5-AE98-1E503E96ED13}" type="parTrans" cxnId="{10406ED8-9BD9-46DA-A2A6-813ACF678127}">
      <dgm:prSet/>
      <dgm:spPr/>
      <dgm:t>
        <a:bodyPr/>
        <a:lstStyle/>
        <a:p>
          <a:endParaRPr lang="en-CA"/>
        </a:p>
      </dgm:t>
    </dgm:pt>
    <dgm:pt modelId="{7A30F96A-E59B-4391-97E5-8744E0A7510A}" type="sibTrans" cxnId="{10406ED8-9BD9-46DA-A2A6-813ACF678127}">
      <dgm:prSet/>
      <dgm:spPr/>
      <dgm:t>
        <a:bodyPr/>
        <a:lstStyle/>
        <a:p>
          <a:endParaRPr lang="en-CA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2C893-C54C-48FB-B4A4-1D47C9643B05}" type="pres">
      <dgm:prSet presAssocID="{A2BE64B4-C59F-49AC-8E6F-40087AF7CD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16216222-758F-4911-B777-88DD6F38A9D7}" type="presOf" srcId="{BC860B64-EE86-4E7E-A700-424F370DC395}" destId="{CD5F6E02-AD43-4E7A-935B-DDF5D6C74800}" srcOrd="0" destOrd="0" presId="urn:microsoft.com/office/officeart/2005/8/layout/vList2"/>
    <dgm:cxn modelId="{512A7AAE-28B2-471C-9026-CECC9E798C0D}" srcId="{3C67E77D-62FA-499D-B5E6-E79A091C5267}" destId="{98C421BD-D119-4C80-927D-D6CFA2CE181E}" srcOrd="0" destOrd="0" parTransId="{CBD54DAA-AEBE-4616-A3C3-782278EF9332}" sibTransId="{47182B5B-9F8B-40EC-A79E-5C43A31FA638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8C21349C-7136-4B60-8582-CE1000FA134E}" type="presOf" srcId="{07312900-238E-464B-A063-784C42A03416}" destId="{08B7B17B-8600-44B0-B235-389E5D71D804}" srcOrd="0" destOrd="0" presId="urn:microsoft.com/office/officeart/2005/8/layout/vList2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CA53BA50-7B5C-4782-B330-222044F9D604}" type="presOf" srcId="{98C421BD-D119-4C80-927D-D6CFA2CE181E}" destId="{782956A5-ADC8-4959-B856-589B9D9B9635}" srcOrd="0" destOrd="0" presId="urn:microsoft.com/office/officeart/2005/8/layout/vList2"/>
    <dgm:cxn modelId="{46D4B17E-BAF2-4EAA-B8E0-9270A42BD4F3}" srcId="{90119837-5B71-4D44-BB01-DB0B084933C8}" destId="{A2BE64B4-C59F-49AC-8E6F-40087AF7CDEB}" srcOrd="3" destOrd="0" parTransId="{EFA9436A-232A-49B1-860D-67A247FDC616}" sibTransId="{42FB4ECC-75AF-4415-80BD-879B79BA0B79}"/>
    <dgm:cxn modelId="{1B2060DE-FFE2-46AB-AB7F-E1B3641B6352}" srcId="{477D14C5-CED9-4CFC-B338-DFB0C8090B9F}" destId="{BC860B64-EE86-4E7E-A700-424F370DC395}" srcOrd="0" destOrd="0" parTransId="{AF2B5D84-3CC9-44D5-8278-65B7AB02CD1D}" sibTransId="{CD811423-0AE9-4C98-B4F8-6C2D3CBCF757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58C57B6F-4509-4498-A64A-E54145209D68}" type="presOf" srcId="{A2BE64B4-C59F-49AC-8E6F-40087AF7CDEB}" destId="{EF02C893-C54C-48FB-B4A4-1D47C9643B05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10406ED8-9BD9-46DA-A2A6-813ACF678127}" srcId="{CC6B7442-0B72-4EF2-9F13-1325B51AFF9F}" destId="{07312900-238E-464B-A063-784C42A03416}" srcOrd="0" destOrd="0" parTransId="{EFDA193B-146E-44D5-AE98-1E503E96ED13}" sibTransId="{7A30F96A-E59B-4391-97E5-8744E0A7510A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708DDEA-22B9-4FFD-A64A-37DA1B972AEE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66BF3ACA-A5D4-4886-AB9D-03F62148B25F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787A62B6-84DA-4579-A73D-F82CF7BFEE57}" type="presParOf" srcId="{ED5DCCC5-BCA8-4491-AA37-BAF153ECA184}" destId="{08B7B17B-8600-44B0-B235-389E5D71D804}" srcOrd="5" destOrd="0" presId="urn:microsoft.com/office/officeart/2005/8/layout/vList2"/>
    <dgm:cxn modelId="{080114D4-C912-4FF3-8370-5C9476B52D70}" type="presParOf" srcId="{ED5DCCC5-BCA8-4491-AA37-BAF153ECA184}" destId="{EF02C893-C54C-48FB-B4A4-1D47C9643B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5599"/>
          <a:ext cx="441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More farmers in more countries start to grow a crop (such as cotton)</a:t>
          </a:r>
          <a:endParaRPr lang="en-US" sz="2000" b="1" kern="1200" dirty="0"/>
        </a:p>
      </dsp:txBody>
      <dsp:txXfrm>
        <a:off x="38838" y="84437"/>
        <a:ext cx="4341924" cy="717924"/>
      </dsp:txXfrm>
    </dsp:sp>
    <dsp:sp modelId="{CD5F6E02-AD43-4E7A-935B-DDF5D6C74800}">
      <dsp:nvSpPr>
        <dsp:cNvPr id="0" name=""/>
        <dsp:cNvSpPr/>
      </dsp:nvSpPr>
      <dsp:spPr>
        <a:xfrm>
          <a:off x="0" y="841199"/>
          <a:ext cx="441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dirty="0"/>
        </a:p>
      </dsp:txBody>
      <dsp:txXfrm>
        <a:off x="0" y="841199"/>
        <a:ext cx="4419600" cy="331200"/>
      </dsp:txXfrm>
    </dsp:sp>
    <dsp:sp modelId="{81203336-F3DE-4B3A-BCF4-0F68C23AC2BB}">
      <dsp:nvSpPr>
        <dsp:cNvPr id="0" name=""/>
        <dsp:cNvSpPr/>
      </dsp:nvSpPr>
      <dsp:spPr>
        <a:xfrm>
          <a:off x="0" y="1172399"/>
          <a:ext cx="441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Many also use better seeds, pesticides and fertilizers</a:t>
          </a:r>
          <a:endParaRPr lang="en-US" sz="2000" b="1" kern="1200" dirty="0"/>
        </a:p>
      </dsp:txBody>
      <dsp:txXfrm>
        <a:off x="38838" y="1211237"/>
        <a:ext cx="4341924" cy="717924"/>
      </dsp:txXfrm>
    </dsp:sp>
    <dsp:sp modelId="{782956A5-ADC8-4959-B856-589B9D9B9635}">
      <dsp:nvSpPr>
        <dsp:cNvPr id="0" name=""/>
        <dsp:cNvSpPr/>
      </dsp:nvSpPr>
      <dsp:spPr>
        <a:xfrm>
          <a:off x="0" y="1967999"/>
          <a:ext cx="441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dirty="0"/>
        </a:p>
      </dsp:txBody>
      <dsp:txXfrm>
        <a:off x="0" y="1967999"/>
        <a:ext cx="4419600" cy="331200"/>
      </dsp:txXfrm>
    </dsp:sp>
    <dsp:sp modelId="{D64CB5D5-837D-47FC-9E42-A26D800BC695}">
      <dsp:nvSpPr>
        <dsp:cNvPr id="0" name=""/>
        <dsp:cNvSpPr/>
      </dsp:nvSpPr>
      <dsp:spPr>
        <a:xfrm>
          <a:off x="0" y="2299199"/>
          <a:ext cx="441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 there are big crop harvests in different countries around the world </a:t>
          </a:r>
          <a:endParaRPr lang="en-US" sz="2000" b="1" kern="1200" dirty="0"/>
        </a:p>
      </dsp:txBody>
      <dsp:txXfrm>
        <a:off x="38838" y="2338037"/>
        <a:ext cx="4341924" cy="717924"/>
      </dsp:txXfrm>
    </dsp:sp>
    <dsp:sp modelId="{08B7B17B-8600-44B0-B235-389E5D71D804}">
      <dsp:nvSpPr>
        <dsp:cNvPr id="0" name=""/>
        <dsp:cNvSpPr/>
      </dsp:nvSpPr>
      <dsp:spPr>
        <a:xfrm>
          <a:off x="0" y="3094800"/>
          <a:ext cx="441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b="1" kern="1200" dirty="0"/>
        </a:p>
      </dsp:txBody>
      <dsp:txXfrm>
        <a:off x="0" y="3094800"/>
        <a:ext cx="4419600" cy="331200"/>
      </dsp:txXfrm>
    </dsp:sp>
    <dsp:sp modelId="{EF02C893-C54C-48FB-B4A4-1D47C9643B05}">
      <dsp:nvSpPr>
        <dsp:cNvPr id="0" name=""/>
        <dsp:cNvSpPr/>
      </dsp:nvSpPr>
      <dsp:spPr>
        <a:xfrm>
          <a:off x="0" y="3426000"/>
          <a:ext cx="441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With so much of a crop (large supply), competition causes the price to fall</a:t>
          </a:r>
          <a:endParaRPr lang="en-US" sz="2000" b="1" kern="1200" dirty="0"/>
        </a:p>
      </dsp:txBody>
      <dsp:txXfrm>
        <a:off x="38838" y="3464838"/>
        <a:ext cx="43419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Trade: </a:t>
            </a:r>
            <a:br>
              <a:rPr lang="en-US" dirty="0" smtClean="0"/>
            </a:br>
            <a:r>
              <a:rPr lang="en-US" dirty="0" smtClean="0"/>
              <a:t>Subsidies and Tariffs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 be done about this situation?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2564904"/>
            <a:ext cx="2743200" cy="3590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World Cotton Production:</a:t>
            </a:r>
          </a:p>
          <a:p>
            <a:endParaRPr lang="en-US" sz="2400" dirty="0"/>
          </a:p>
          <a:p>
            <a:r>
              <a:rPr lang="en-US" sz="2400" dirty="0" smtClean="0"/>
              <a:t>Small producers such as Burkina Faso can’t compete with big producers like China and the United States.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30" b="8330"/>
          <a:stretch>
            <a:fillRect/>
          </a:stretch>
        </p:blipFill>
        <p:spPr>
          <a:xfrm>
            <a:off x="1584824" y="1772816"/>
            <a:ext cx="58583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will look at the country of ‘Burkina Faso’ – do you know where this is?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TRUE or FALSE:</a:t>
            </a:r>
          </a:p>
          <a:p>
            <a:r>
              <a:rPr lang="en-US" dirty="0"/>
              <a:t>Burkina Faso is in Oceania</a:t>
            </a:r>
          </a:p>
          <a:p>
            <a:r>
              <a:rPr lang="en-US" dirty="0"/>
              <a:t>Burkina Faso has a cool, damp climate</a:t>
            </a:r>
          </a:p>
          <a:p>
            <a:r>
              <a:rPr lang="en-US" dirty="0"/>
              <a:t>Burkina Faso is one of the world’s wealthier countries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 Burkina Faso on the map on page 141 </a:t>
            </a:r>
          </a:p>
          <a:p>
            <a:pPr>
              <a:buFontTx/>
              <a:buChar char="-"/>
            </a:pPr>
            <a:r>
              <a:rPr lang="en-US" dirty="0" smtClean="0"/>
              <a:t>Write:</a:t>
            </a:r>
          </a:p>
          <a:p>
            <a:pPr marL="0" indent="0">
              <a:buNone/>
            </a:pPr>
            <a:r>
              <a:rPr lang="en-US" u="sng" dirty="0" smtClean="0"/>
              <a:t>Where in Africa it is</a:t>
            </a:r>
            <a:r>
              <a:rPr lang="en-US" dirty="0" smtClean="0"/>
              <a:t>, it’s position </a:t>
            </a:r>
            <a:r>
              <a:rPr lang="en-US" u="sng" dirty="0" smtClean="0"/>
              <a:t>relative to another country</a:t>
            </a:r>
          </a:p>
          <a:p>
            <a:pPr marL="0" indent="0">
              <a:buNone/>
            </a:pPr>
            <a:r>
              <a:rPr lang="en-US" dirty="0" smtClean="0"/>
              <a:t>and all of the countries that it </a:t>
            </a:r>
            <a:r>
              <a:rPr lang="en-US" u="sng" dirty="0" smtClean="0"/>
              <a:t>shares a border </a:t>
            </a:r>
            <a:r>
              <a:rPr lang="en-US" u="sng" dirty="0" smtClean="0"/>
              <a:t>with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206084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Burkina Faso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2492896"/>
            <a:ext cx="9612562" cy="3679304"/>
          </a:xfrm>
        </p:spPr>
        <p:txBody>
          <a:bodyPr/>
          <a:lstStyle/>
          <a:p>
            <a:r>
              <a:rPr lang="en-CA" dirty="0" smtClean="0"/>
              <a:t>Burkina Faso is in </a:t>
            </a:r>
            <a:r>
              <a:rPr lang="en-CA" u="sng" dirty="0" smtClean="0"/>
              <a:t>West Africa </a:t>
            </a:r>
          </a:p>
          <a:p>
            <a:r>
              <a:rPr lang="en-CA" dirty="0" smtClean="0"/>
              <a:t>It is directly North of Ghana </a:t>
            </a:r>
          </a:p>
          <a:p>
            <a:r>
              <a:rPr lang="en-CA" dirty="0" smtClean="0"/>
              <a:t>It shares a border with Ghana, </a:t>
            </a:r>
          </a:p>
          <a:p>
            <a:pPr marL="0" indent="0">
              <a:buNone/>
            </a:pPr>
            <a:r>
              <a:rPr lang="en-CA" dirty="0" smtClean="0"/>
              <a:t>Cote D’Ivoire, Mali, Niger, Benin &amp; Togo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78" y="3861081"/>
            <a:ext cx="3729932" cy="292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68" y="274638"/>
            <a:ext cx="544215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74638"/>
            <a:ext cx="11305256" cy="121014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Burkina Faso is a highly developed country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200" dirty="0"/>
              <a:t>Do you agree? Why or why not? </a:t>
            </a:r>
            <a:r>
              <a:rPr lang="en-CA" sz="2200" dirty="0" smtClean="0"/>
              <a:t/>
            </a:r>
            <a:br>
              <a:rPr lang="en-CA" sz="2200" dirty="0" smtClean="0"/>
            </a:br>
            <a:r>
              <a:rPr lang="en-CA" sz="2200" dirty="0" smtClean="0"/>
              <a:t>Use </a:t>
            </a:r>
            <a:r>
              <a:rPr lang="en-CA" sz="2200" dirty="0"/>
              <a:t>the detailed statistics below in your </a:t>
            </a:r>
            <a:r>
              <a:rPr lang="en-CA" sz="2200" dirty="0" smtClean="0"/>
              <a:t>answer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905000"/>
            <a:ext cx="10513168" cy="426720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POPULATION:</a:t>
            </a:r>
          </a:p>
          <a:p>
            <a:pPr marL="0" indent="0">
              <a:buNone/>
            </a:pPr>
            <a:r>
              <a:rPr lang="en-CA" dirty="0" smtClean="0"/>
              <a:t>UK – 61 million</a:t>
            </a:r>
          </a:p>
          <a:p>
            <a:pPr marL="0" indent="0">
              <a:buNone/>
            </a:pPr>
            <a:r>
              <a:rPr lang="en-CA" dirty="0" smtClean="0"/>
              <a:t>Burkina Faso – 15 million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GDP per capita:</a:t>
            </a:r>
          </a:p>
          <a:p>
            <a:pPr marL="0" indent="0">
              <a:buNone/>
            </a:pPr>
            <a:r>
              <a:rPr lang="en-CA" dirty="0" smtClean="0"/>
              <a:t>UK - $35 000</a:t>
            </a:r>
          </a:p>
          <a:p>
            <a:pPr marL="0" indent="0">
              <a:buNone/>
            </a:pPr>
            <a:r>
              <a:rPr lang="en-CA" dirty="0" smtClean="0"/>
              <a:t>Burkina Faso - $12 000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LIFE EXPECTANCY:</a:t>
            </a:r>
          </a:p>
          <a:p>
            <a:pPr marL="0" indent="0">
              <a:buNone/>
            </a:pPr>
            <a:r>
              <a:rPr lang="en-CA" dirty="0" smtClean="0"/>
              <a:t>UK – 79 years</a:t>
            </a:r>
          </a:p>
          <a:p>
            <a:pPr marL="0" indent="0">
              <a:buNone/>
            </a:pPr>
            <a:r>
              <a:rPr lang="en-CA" dirty="0" smtClean="0"/>
              <a:t>Burkina Faso – 51 years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ADULT LITERACY RATE:</a:t>
            </a:r>
          </a:p>
          <a:p>
            <a:pPr marL="0" indent="0">
              <a:buNone/>
            </a:pPr>
            <a:r>
              <a:rPr lang="en-CA" dirty="0" smtClean="0"/>
              <a:t>UK- 100% of population</a:t>
            </a:r>
          </a:p>
          <a:p>
            <a:pPr marL="0" indent="0">
              <a:buNone/>
            </a:pPr>
            <a:r>
              <a:rPr lang="en-CA" dirty="0" smtClean="0"/>
              <a:t>Burkina Faso – 24% of population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many other countries, Burkina Faso relies on trade exports to make money.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Their major export is cotton</a:t>
            </a:r>
            <a:endParaRPr lang="en-US" dirty="0"/>
          </a:p>
          <a:p>
            <a:r>
              <a:rPr lang="en-US" dirty="0" smtClean="0"/>
              <a:t>Millions of small farmers in Burkina Faso grow cotton on small farms</a:t>
            </a:r>
            <a:endParaRPr lang="en-US" dirty="0"/>
          </a:p>
          <a:p>
            <a:r>
              <a:rPr lang="en-US" dirty="0" smtClean="0"/>
              <a:t>What happens to these farmers when the price of cotton falls?</a:t>
            </a:r>
          </a:p>
          <a:p>
            <a:r>
              <a:rPr lang="en-US" dirty="0" smtClean="0"/>
              <a:t>How much has the price of cotton fallen since 1980?</a:t>
            </a:r>
            <a:endParaRPr lang="en-US" dirty="0"/>
          </a:p>
        </p:txBody>
      </p:sp>
      <p:graphicFrame>
        <p:nvGraphicFramePr>
          <p:cNvPr id="4" name="Content Placeholder 3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3996089"/>
              </p:ext>
            </p:extLst>
          </p:nvPr>
        </p:nvGraphicFramePr>
        <p:xfrm>
          <a:off x="6598468" y="1905000"/>
          <a:ext cx="4672138" cy="32118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6069"/>
                <a:gridCol w="2336069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fall in real prices: 1980-2000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-45%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cotton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-48%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coffee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-65%</a:t>
                      </a: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cocoa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prices fall in global trade?</a:t>
            </a:r>
            <a:endParaRPr lang="en-US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1309680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444" y="2564904"/>
            <a:ext cx="519990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Countries such as the USA are more productive than Burkina Faso: Why?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72" y="1700808"/>
            <a:ext cx="6264696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United States:</a:t>
            </a:r>
          </a:p>
          <a:p>
            <a:r>
              <a:rPr lang="en-CA" dirty="0" smtClean="0"/>
              <a:t>Uses heavy machinery</a:t>
            </a:r>
          </a:p>
          <a:p>
            <a:r>
              <a:rPr lang="en-CA" dirty="0" smtClean="0"/>
              <a:t>They use pesticides and fertilizers, GMO foods</a:t>
            </a:r>
          </a:p>
          <a:p>
            <a:r>
              <a:rPr lang="en-CA" dirty="0" smtClean="0"/>
              <a:t>They have huge flat fields with lots of space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72" y="4446471"/>
            <a:ext cx="6264696" cy="223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Burkina Faso:</a:t>
            </a:r>
          </a:p>
          <a:p>
            <a:r>
              <a:rPr lang="en-CA" dirty="0" smtClean="0"/>
              <a:t>Pick cotton by hand on small farms</a:t>
            </a:r>
          </a:p>
          <a:p>
            <a:r>
              <a:rPr lang="en-CA" dirty="0" smtClean="0"/>
              <a:t>Slow pace, smaller space, smaller yields</a:t>
            </a:r>
          </a:p>
          <a:p>
            <a:r>
              <a:rPr lang="en-CA" dirty="0" smtClean="0"/>
              <a:t>Cannot afford pesticides, fertilizers, or GMO seeds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50" y="1877558"/>
            <a:ext cx="4984030" cy="36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things cause problems for farmers in low income countries: #1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708160"/>
            <a:ext cx="4416552" cy="762000"/>
          </a:xfrm>
        </p:spPr>
        <p:txBody>
          <a:bodyPr/>
          <a:lstStyle/>
          <a:p>
            <a:r>
              <a:rPr lang="en-US" b="1" dirty="0" smtClean="0"/>
              <a:t>Subsidies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699" y="2470160"/>
            <a:ext cx="4416552" cy="3911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Subsidies are money given to farmers in HICs (such as USA) by the government to help them grow crops.</a:t>
            </a:r>
          </a:p>
          <a:p>
            <a:r>
              <a:rPr lang="en-US" dirty="0" smtClean="0"/>
              <a:t>Cotton is </a:t>
            </a:r>
            <a:r>
              <a:rPr lang="en-US" u="sng" dirty="0" smtClean="0"/>
              <a:t>the most heavily subsidized crop in the USA</a:t>
            </a:r>
          </a:p>
          <a:p>
            <a:r>
              <a:rPr lang="en-US" dirty="0" smtClean="0"/>
              <a:t>With extra money, HIC farmers grow more crops…</a:t>
            </a:r>
          </a:p>
          <a:p>
            <a:pPr marL="0" indent="0">
              <a:buNone/>
            </a:pPr>
            <a:r>
              <a:rPr lang="en-US" dirty="0" smtClean="0"/>
              <a:t>and what happens to farmers in Burkina Faso???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2286000"/>
            <a:ext cx="2761655" cy="37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reason trade becomes </a:t>
            </a:r>
            <a:r>
              <a:rPr lang="en-US" u="sng" dirty="0" smtClean="0"/>
              <a:t>unfair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677861" y="1658888"/>
            <a:ext cx="4416552" cy="762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u="sng" dirty="0" smtClean="0"/>
              <a:t>Tariffs </a:t>
            </a:r>
            <a:endParaRPr lang="en-US" sz="3000" u="sng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69876" y="2420888"/>
            <a:ext cx="4416552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tariff is </a:t>
            </a:r>
            <a:r>
              <a:rPr lang="en-US" b="1" dirty="0" smtClean="0"/>
              <a:t>a tax</a:t>
            </a:r>
            <a:endParaRPr lang="en-US" dirty="0" smtClean="0"/>
          </a:p>
          <a:p>
            <a:r>
              <a:rPr lang="en-US" dirty="0" smtClean="0"/>
              <a:t>Some countries put tariffs on imports of goods already grown in their country </a:t>
            </a:r>
          </a:p>
          <a:p>
            <a:r>
              <a:rPr lang="en-US" dirty="0" smtClean="0"/>
              <a:t>This makes the price higher for consumers for imports, so they buy the local good instead.</a:t>
            </a:r>
          </a:p>
          <a:p>
            <a:r>
              <a:rPr lang="en-US" dirty="0" smtClean="0"/>
              <a:t>What good do you think has tariffs </a:t>
            </a:r>
            <a:r>
              <a:rPr lang="en-US" smtClean="0"/>
              <a:t>in the USA?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2276872"/>
            <a:ext cx="5253611" cy="3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529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Chalkboard 16x9</vt:lpstr>
      <vt:lpstr>Trade:  Subsidies and Tariffs</vt:lpstr>
      <vt:lpstr>Today we will look at the country of ‘Burkina Faso’ – do you know where this is?</vt:lpstr>
      <vt:lpstr>Burkina Faso</vt:lpstr>
      <vt:lpstr>Burkina Faso is a highly developed country Do you agree? Why or why not?  Use the detailed statistics below in your answer</vt:lpstr>
      <vt:lpstr>Like many other countries, Burkina Faso relies on trade exports to make money.</vt:lpstr>
      <vt:lpstr>Why do prices fall in global trade?</vt:lpstr>
      <vt:lpstr>Countries such as the USA are more productive than Burkina Faso: Why?</vt:lpstr>
      <vt:lpstr>Two more things cause problems for farmers in low income countries: #1</vt:lpstr>
      <vt:lpstr>The second reason trade becomes unfair</vt:lpstr>
      <vt:lpstr>What is to be done about this situation?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2015-04-07T14:43:42Z</dcterms:created>
  <dcterms:modified xsi:type="dcterms:W3CDTF">2015-04-07T16:10:12Z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