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61" r:id="rId4"/>
    <p:sldId id="260" r:id="rId5"/>
    <p:sldId id="259" r:id="rId6"/>
    <p:sldId id="268" r:id="rId7"/>
    <p:sldId id="257" r:id="rId8"/>
    <p:sldId id="266" r:id="rId9"/>
    <p:sldId id="262" r:id="rId10"/>
    <p:sldId id="264" r:id="rId1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7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B97197-5A3D-4ABC-BFB1-71129582B8ED}" type="datetimeFigureOut">
              <a:rPr lang="en-US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9519D1-93BE-4F80-A5F2-76F98ADCC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43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6218D8-9FFF-4A29-BD72-6852F869436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68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C7CEAE-80EE-4F5D-B2B8-D2045959D3B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51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4A65C2-AF90-491C-8183-46F2B76F4EA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46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B2F95A-3300-4465-AFA0-DB0ABFEA4E5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04E3B-AD00-43BC-8EB9-8B49E5CFFC83}" type="datetimeFigureOut">
              <a:rPr lang="en-US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3B302-3A4B-4BA4-96C5-4DF0B336F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A2CD6-57A5-4FF6-89C9-35EBC2CBF6D5}" type="datetimeFigureOut">
              <a:rPr lang="en-US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6631E-3F2C-46CA-8F4C-2FA752B03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9963C-8C57-404F-BA22-3756EA550015}" type="datetimeFigureOut">
              <a:rPr lang="en-US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97075-3527-43F9-B86C-5E52E0B0E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3D5C6-733C-4C8C-9131-54561F52ED4B}" type="datetimeFigureOut">
              <a:rPr lang="en-US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443A1-FD84-4241-988B-FB9425B3C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AD066-320A-437D-9635-5A46AD3E002F}" type="datetimeFigureOut">
              <a:rPr lang="en-US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7091E-4A80-4410-970C-FB8DFC90A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45F1E-9C4A-42C1-BED1-6752B0B37CC5}" type="datetimeFigureOut">
              <a:rPr lang="en-US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F79FF-8624-48FE-9572-9F50959C8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91FE8-2886-4FE0-B8D5-EE7617ABF3BB}" type="datetimeFigureOut">
              <a:rPr lang="en-US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E9BFB-A110-4516-929A-33483EA73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688E7-3043-44EF-BBEF-8499E939717D}" type="datetimeFigureOut">
              <a:rPr lang="en-US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CD09A-0235-4780-9C0B-820524D9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908A5-98FF-4D4C-8D3F-64F0A20628F0}" type="datetimeFigureOut">
              <a:rPr lang="en-US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113D5-0A20-432B-80F2-A5695608E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3616A-7F79-4AEE-9FA0-5EC3A2E8F677}" type="datetimeFigureOut">
              <a:rPr lang="en-US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4F9E7-ECA0-4447-9969-F167909B3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7D1E5-20D6-4E98-A072-F32CDA8A5C54}" type="datetimeFigureOut">
              <a:rPr lang="en-US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26CE6-5170-4589-89DD-4DBA838D0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1BEF44-E200-4E02-8624-0E5C2F8FED4F}" type="datetimeFigureOut">
              <a:rPr lang="en-US"/>
              <a:pPr>
                <a:defRPr/>
              </a:pPr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89457A-8F24-4371-ABFD-C5148D341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0" y="3714749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898989"/>
                </a:solidFill>
              </a:rPr>
              <a:t>Are you an informal worker?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28600"/>
            <a:ext cx="1752600" cy="179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337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 descr="http://globalenvision.org/files/Vend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5850" y="2095500"/>
            <a:ext cx="4248150" cy="4762500"/>
          </a:xfrm>
          <a:prstGeom prst="rect">
            <a:avLst/>
          </a:prstGeom>
          <a:noFill/>
        </p:spPr>
      </p:pic>
      <p:pic>
        <p:nvPicPr>
          <p:cNvPr id="14349" name="Picture 13" descr="http://www.unescap.org/unis/What_s_Ahead/2009/Dec/informal-employment-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1447800"/>
            <a:ext cx="1905000" cy="1428750"/>
          </a:xfrm>
          <a:prstGeom prst="rect">
            <a:avLst/>
          </a:prstGeom>
          <a:noFill/>
        </p:spPr>
      </p:pic>
      <p:pic>
        <p:nvPicPr>
          <p:cNvPr id="14351" name="Picture 15" descr="https://encrypted-tbn2.gstatic.com/images?q=tbn:ANd9GcTN5uilLbxQO0hYtYbH5PdcbM8r6gTu9gWL4GJwURbdRRNEX3Mok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0"/>
            <a:ext cx="3286125" cy="139065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8600" y="23622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What’ s the connection here?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00200" cy="2773362"/>
          </a:xfrm>
        </p:spPr>
        <p:txBody>
          <a:bodyPr/>
          <a:lstStyle/>
          <a:p>
            <a:r>
              <a:rPr lang="en-US" dirty="0" smtClean="0"/>
              <a:t>IGCSE 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94456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1)</a:t>
            </a:r>
            <a:r>
              <a:rPr lang="en-US" sz="2400" b="1" dirty="0" smtClean="0"/>
              <a:t>Compare</a:t>
            </a:r>
            <a:r>
              <a:rPr lang="en-US" sz="2400" dirty="0" smtClean="0"/>
              <a:t> the percentages in formal and informal employment between USA and developing countries. (4)</a:t>
            </a:r>
          </a:p>
          <a:p>
            <a:pPr>
              <a:buNone/>
            </a:pPr>
            <a:r>
              <a:rPr lang="en-US" sz="2400" dirty="0" smtClean="0"/>
              <a:t>2)Give reasons for the differences you have shown (6)</a:t>
            </a:r>
            <a:endParaRPr lang="en-US" sz="2400" dirty="0"/>
          </a:p>
        </p:txBody>
      </p:sp>
      <p:pic>
        <p:nvPicPr>
          <p:cNvPr id="1026" name="Picture 2" descr="http://i300.photobucket.com/albums/nn29/aangelinsf/RiseOfInformalEconom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81000"/>
            <a:ext cx="6248400" cy="4668065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6324600" y="3505200"/>
            <a:ext cx="1752600" cy="914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153400" cy="1470025"/>
          </a:xfrm>
        </p:spPr>
        <p:txBody>
          <a:bodyPr/>
          <a:lstStyle/>
          <a:p>
            <a:r>
              <a:rPr lang="en-CA" dirty="0" smtClean="0"/>
              <a:t>Beggar, Rickshaw Drive, Babysitter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100" y="1828800"/>
            <a:ext cx="6400800" cy="35814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CA" dirty="0" smtClean="0"/>
              <a:t>“don’t effect the economy much”</a:t>
            </a:r>
          </a:p>
          <a:p>
            <a:pPr marL="514350" indent="-514350">
              <a:buAutoNum type="arabicPeriod"/>
            </a:pPr>
            <a:r>
              <a:rPr lang="en-CA" dirty="0" smtClean="0"/>
              <a:t>“…isn’t officially employed”</a:t>
            </a:r>
          </a:p>
          <a:p>
            <a:r>
              <a:rPr lang="en-CA" dirty="0" smtClean="0"/>
              <a:t>3. “they are not proper jobs”</a:t>
            </a:r>
          </a:p>
          <a:p>
            <a:r>
              <a:rPr lang="en-CA" dirty="0" smtClean="0"/>
              <a:t>4. “unofficial means of income”</a:t>
            </a:r>
          </a:p>
          <a:p>
            <a:r>
              <a:rPr lang="en-CA" dirty="0" smtClean="0"/>
              <a:t>5. “does not help the economy”</a:t>
            </a:r>
          </a:p>
          <a:p>
            <a:pPr marL="514350" indent="-514350"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446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4000" smtClean="0"/>
              <a:t>Definition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304800" y="838200"/>
            <a:ext cx="8686800" cy="548640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2400" b="1" dirty="0" smtClean="0"/>
              <a:t>The informal sector</a:t>
            </a:r>
            <a:r>
              <a:rPr lang="en-US" sz="2400" dirty="0" smtClean="0"/>
              <a:t> is made up of jobs over which there is little or no official control.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2400" dirty="0" smtClean="0"/>
              <a:t>HIC’s 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jobs such as child minding and cleaning 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Maybe called ‘Black economy’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Workers paid by the day  or hour in cash and don’t pay tax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2400" dirty="0" smtClean="0"/>
              <a:t>MIC and LIC’s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Less controlled and involves a greater variety of people and jobs.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Includes street vendors, shoe-shine boys, car washers, litter pickers, as well as employees of back street workshops who work long hours in dangerous conditions. 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For example  - India it has been estimated that the informal economy provides 68 to 80% of income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20531" name="Group 51"/>
          <p:cNvGraphicFramePr>
            <a:graphicFrameLocks noGrp="1"/>
          </p:cNvGraphicFramePr>
          <p:nvPr>
            <p:ph idx="1"/>
          </p:nvPr>
        </p:nvGraphicFramePr>
        <p:xfrm>
          <a:off x="457200" y="228600"/>
          <a:ext cx="8229600" cy="5873434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6842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Formal or informal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Often outside the law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Fixed prices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Self employed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Legal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Men,  women and children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 sick pay or holiday pay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Decide your own hours – paid for time you do the 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Pay tax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 government assistance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Irregular hours and uncertain wages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Often in a transnational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Usually men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Street stalls, services and small scale industry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Police, army, civil service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Employs many 1000’s of unskilled workers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Uses some skilled and unskilled workers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79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Permanent jobs and regular wages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Uses cheap or recycled materials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Often low standard of goods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More expensive raw materials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Case study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b="1" dirty="0" err="1" smtClean="0"/>
              <a:t>Dharavi</a:t>
            </a:r>
            <a:r>
              <a:rPr lang="en-US" b="1" dirty="0" smtClean="0"/>
              <a:t>, Mumbai, India</a:t>
            </a:r>
          </a:p>
          <a:p>
            <a:pPr>
              <a:buNone/>
            </a:pPr>
            <a:endParaRPr lang="en-US" b="1" dirty="0" smtClean="0"/>
          </a:p>
          <a:p>
            <a:pPr>
              <a:buFont typeface="Arial" pitchFamily="34" charset="0"/>
              <a:buNone/>
            </a:pPr>
            <a:r>
              <a:rPr lang="en-US" b="1" dirty="0" smtClean="0"/>
              <a:t>Examples of jobs</a:t>
            </a:r>
          </a:p>
          <a:p>
            <a:pPr>
              <a:buFont typeface="Arial" pitchFamily="34" charset="0"/>
              <a:buNone/>
            </a:pPr>
            <a:r>
              <a:rPr lang="en-US" b="1" dirty="0" smtClean="0"/>
              <a:t>Numbers of people involved</a:t>
            </a:r>
          </a:p>
          <a:p>
            <a:pPr>
              <a:buFont typeface="Arial" pitchFamily="34" charset="0"/>
              <a:buNone/>
            </a:pPr>
            <a:r>
              <a:rPr lang="en-US" b="1" dirty="0" smtClean="0"/>
              <a:t>Conditions of work</a:t>
            </a:r>
          </a:p>
          <a:p>
            <a:pPr>
              <a:buFont typeface="Arial" pitchFamily="34" charset="0"/>
              <a:buNone/>
            </a:pPr>
            <a:r>
              <a:rPr lang="en-US" b="1" dirty="0" smtClean="0"/>
              <a:t>Ambitions……..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b="1" dirty="0" smtClean="0"/>
              <a:t>Katanga, Democratic Republic of th</a:t>
            </a:r>
            <a:r>
              <a:rPr lang="en-US" b="1" dirty="0" smtClean="0"/>
              <a:t>e Congo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Font typeface="Arial" pitchFamily="34" charset="0"/>
              <a:buNone/>
            </a:pPr>
            <a:r>
              <a:rPr lang="en-US" b="1" dirty="0" smtClean="0"/>
              <a:t>Examples of jobs</a:t>
            </a:r>
          </a:p>
          <a:p>
            <a:pPr>
              <a:buFont typeface="Arial" pitchFamily="34" charset="0"/>
              <a:buNone/>
            </a:pPr>
            <a:r>
              <a:rPr lang="en-US" b="1" dirty="0" smtClean="0"/>
              <a:t>Numbers of people involved</a:t>
            </a:r>
          </a:p>
          <a:p>
            <a:pPr>
              <a:buFont typeface="Arial" pitchFamily="34" charset="0"/>
              <a:buNone/>
            </a:pPr>
            <a:r>
              <a:rPr lang="en-US" b="1" dirty="0" smtClean="0"/>
              <a:t>Conditions of work</a:t>
            </a:r>
          </a:p>
          <a:p>
            <a:pPr>
              <a:buFont typeface="Arial" pitchFamily="34" charset="0"/>
              <a:buNone/>
            </a:pPr>
            <a:r>
              <a:rPr lang="en-US" b="1" dirty="0" smtClean="0"/>
              <a:t>Ambitions……..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6646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1371600"/>
          </a:xfrm>
        </p:spPr>
        <p:txBody>
          <a:bodyPr>
            <a:normAutofit/>
          </a:bodyPr>
          <a:lstStyle/>
          <a:p>
            <a:pPr marL="514350" indent="-514350" algn="ctr">
              <a:lnSpc>
                <a:spcPct val="90000"/>
              </a:lnSpc>
              <a:buFont typeface="Calibri" pitchFamily="34" charset="0"/>
              <a:buNone/>
            </a:pPr>
            <a:r>
              <a:rPr lang="en-US" sz="4400" dirty="0" smtClean="0"/>
              <a:t>Why do you think people end up in informal jobs?</a:t>
            </a:r>
          </a:p>
          <a:p>
            <a:pPr marL="514350" indent="-514350">
              <a:lnSpc>
                <a:spcPct val="90000"/>
              </a:lnSpc>
              <a:buFont typeface="Calibri" pitchFamily="34" charset="0"/>
              <a:buNone/>
            </a:pPr>
            <a:endParaRPr lang="en-US" sz="3000" dirty="0" smtClean="0"/>
          </a:p>
          <a:p>
            <a:pPr marL="514350" indent="-514350">
              <a:lnSpc>
                <a:spcPct val="90000"/>
              </a:lnSpc>
              <a:buFont typeface="Calibri" pitchFamily="34" charset="0"/>
              <a:buNone/>
            </a:pPr>
            <a:endParaRPr lang="en-US" sz="3000" dirty="0" smtClean="0"/>
          </a:p>
          <a:p>
            <a:pPr marL="514350" indent="-514350">
              <a:lnSpc>
                <a:spcPct val="90000"/>
              </a:lnSpc>
              <a:buFont typeface="Arial" pitchFamily="34" charset="0"/>
              <a:buNone/>
            </a:pPr>
            <a:endParaRPr lang="en-US" sz="3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9600" y="2438400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90000"/>
              </a:lnSpc>
              <a:buFontTx/>
              <a:buChar char="-"/>
            </a:pPr>
            <a:r>
              <a:rPr lang="en-US" sz="2600" dirty="0" smtClean="0"/>
              <a:t>High </a:t>
            </a:r>
            <a:r>
              <a:rPr lang="en-US" sz="2600" dirty="0"/>
              <a:t>population in large cities because of rural to urban migration – not enough formal </a:t>
            </a:r>
            <a:r>
              <a:rPr lang="en-US" sz="2600" dirty="0" smtClean="0"/>
              <a:t>jobs</a:t>
            </a:r>
          </a:p>
          <a:p>
            <a:pPr marL="514350" indent="-514350">
              <a:lnSpc>
                <a:spcPct val="90000"/>
              </a:lnSpc>
              <a:buFontTx/>
              <a:buChar char="-"/>
            </a:pPr>
            <a:endParaRPr lang="en-US" sz="2600" dirty="0"/>
          </a:p>
          <a:p>
            <a:pPr marL="514350" indent="-514350">
              <a:lnSpc>
                <a:spcPct val="90000"/>
              </a:lnSpc>
              <a:buFontTx/>
              <a:buChar char="-"/>
            </a:pPr>
            <a:r>
              <a:rPr lang="en-US" sz="2600" dirty="0" smtClean="0"/>
              <a:t>Lack </a:t>
            </a:r>
            <a:r>
              <a:rPr lang="en-US" sz="2600" dirty="0"/>
              <a:t>of education/training for a higher paid </a:t>
            </a:r>
            <a:r>
              <a:rPr lang="en-US" sz="2600" dirty="0" smtClean="0"/>
              <a:t>job</a:t>
            </a:r>
          </a:p>
          <a:p>
            <a:pPr marL="514350" indent="-514350">
              <a:lnSpc>
                <a:spcPct val="90000"/>
              </a:lnSpc>
              <a:buFontTx/>
              <a:buChar char="-"/>
            </a:pPr>
            <a:endParaRPr lang="en-US" sz="2600" dirty="0"/>
          </a:p>
          <a:p>
            <a:pPr marL="514350" indent="-514350">
              <a:lnSpc>
                <a:spcPct val="90000"/>
              </a:lnSpc>
              <a:buFontTx/>
              <a:buChar char="-"/>
            </a:pPr>
            <a:r>
              <a:rPr lang="en-US" sz="2600" dirty="0" smtClean="0"/>
              <a:t>Lack </a:t>
            </a:r>
            <a:r>
              <a:rPr lang="en-US" sz="2600" dirty="0"/>
              <a:t>of transport to get to formal </a:t>
            </a:r>
            <a:r>
              <a:rPr lang="en-US" sz="2600" dirty="0" smtClean="0"/>
              <a:t>employment</a:t>
            </a:r>
          </a:p>
          <a:p>
            <a:pPr marL="514350" indent="-514350">
              <a:lnSpc>
                <a:spcPct val="90000"/>
              </a:lnSpc>
              <a:buFontTx/>
              <a:buChar char="-"/>
            </a:pPr>
            <a:endParaRPr lang="en-US" sz="2600" dirty="0"/>
          </a:p>
          <a:p>
            <a:pPr marL="514350" indent="-514350">
              <a:lnSpc>
                <a:spcPct val="90000"/>
              </a:lnSpc>
              <a:buFontTx/>
              <a:buChar char="-"/>
            </a:pPr>
            <a:r>
              <a:rPr lang="en-US" sz="2600" dirty="0" smtClean="0"/>
              <a:t>Older </a:t>
            </a:r>
            <a:r>
              <a:rPr lang="en-US" sz="2600" dirty="0"/>
              <a:t>siblings need to work to earn money for a large family instead of attending </a:t>
            </a:r>
            <a:r>
              <a:rPr lang="en-US" sz="2600" dirty="0" smtClean="0"/>
              <a:t>school</a:t>
            </a:r>
          </a:p>
          <a:p>
            <a:pPr marL="514350" indent="-514350">
              <a:lnSpc>
                <a:spcPct val="90000"/>
              </a:lnSpc>
              <a:buFontTx/>
              <a:buChar char="-"/>
            </a:pPr>
            <a:endParaRPr lang="en-US" sz="2600" dirty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500" dirty="0" smtClean="0"/>
              <a:t>The Flower Children of Thailand</a:t>
            </a:r>
            <a:endParaRPr lang="en-CA" sz="3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33528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1076490"/>
            <a:ext cx="222885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54" y="1943100"/>
            <a:ext cx="291465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9" y="4162590"/>
            <a:ext cx="33528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4048290"/>
            <a:ext cx="20574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2916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informal employment worth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Make a table to show the benefits and costs of informal employment (pg 98-99)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Which do you think carries more weight…….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2667000"/>
          <a:ext cx="60960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800100">
                <a:tc>
                  <a:txBody>
                    <a:bodyPr/>
                    <a:lstStyle/>
                    <a:p>
                      <a:r>
                        <a:rPr lang="en-US" dirty="0" smtClean="0"/>
                        <a:t>Benefits of informal employment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Costs of informal employment</a:t>
                      </a:r>
                      <a:endParaRPr lang="en-US" dirty="0"/>
                    </a:p>
                  </a:txBody>
                  <a:tcPr/>
                </a:tc>
              </a:tr>
              <a:tr h="21717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420</Words>
  <Application>Microsoft Office PowerPoint</Application>
  <PresentationFormat>On-screen Show (4:3)</PresentationFormat>
  <Paragraphs>88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Beggar, Rickshaw Drive, Babysitter</vt:lpstr>
      <vt:lpstr>Definition</vt:lpstr>
      <vt:lpstr>PowerPoint Presentation</vt:lpstr>
      <vt:lpstr>Case study</vt:lpstr>
      <vt:lpstr>Case study</vt:lpstr>
      <vt:lpstr> </vt:lpstr>
      <vt:lpstr>The Flower Children of Thailand</vt:lpstr>
      <vt:lpstr>Is informal employment worth it?</vt:lpstr>
      <vt:lpstr>IGCSE Q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To define informal employment and know its causes</dc:title>
  <dc:creator>julies</dc:creator>
  <cp:lastModifiedBy>Nicole St Pierre</cp:lastModifiedBy>
  <cp:revision>31</cp:revision>
  <dcterms:created xsi:type="dcterms:W3CDTF">2010-09-24T17:15:20Z</dcterms:created>
  <dcterms:modified xsi:type="dcterms:W3CDTF">2015-01-16T13:43:24Z</dcterms:modified>
</cp:coreProperties>
</file>