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4" r:id="rId4"/>
    <p:sldId id="270" r:id="rId5"/>
    <p:sldId id="271" r:id="rId6"/>
    <p:sldId id="265" r:id="rId7"/>
    <p:sldId id="256" r:id="rId8"/>
    <p:sldId id="257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4F863-ED27-47B1-8C87-B8CF930FC5C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C463-E7D2-4D49-8253-CEEAEC1EE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4C463-E7D2-4D49-8253-CEEAEC1EEE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3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4C463-E7D2-4D49-8253-CEEAEC1EEE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0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E8E604-EDAC-41AA-BF4F-91E31A772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156B-C601-42F1-9679-BF9B75757296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B774-5A3A-48A9-8EB6-AF3EED2D6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spatial</a:t>
            </a:r>
            <a:r>
              <a:rPr lang="en-US" dirty="0"/>
              <a:t> and </a:t>
            </a:r>
            <a:r>
              <a:rPr lang="en-US" b="1" dirty="0"/>
              <a:t>temporal</a:t>
            </a:r>
            <a:r>
              <a:rPr lang="en-US" dirty="0"/>
              <a:t> consequences of overfishing.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upload.wikimedia.org/wikipedia/commons/thumb/0/00/Chilean_purse_seine.jpg/300px-Chilean_purse_se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5410200" cy="3624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4000"/>
              <a:t>Add these issues to a world map…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Iceland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 worlds most successful managed fishery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Irish Sea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Cod and </a:t>
            </a:r>
            <a:r>
              <a:rPr lang="en-US" sz="1400" dirty="0" err="1"/>
              <a:t>mackeral</a:t>
            </a:r>
            <a:r>
              <a:rPr lang="en-US" sz="1400" dirty="0"/>
              <a:t> disappeared from.  Haddock in danger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Mediterranean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Most species overfished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North Sea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Cod stocks less than 10% of 1970 </a:t>
            </a:r>
            <a:r>
              <a:rPr lang="en-US" sz="1400" dirty="0" smtClean="0"/>
              <a:t>levels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Black Sea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Pollution led to extinction of 14 species of commercial fish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West African Coast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Fishing rights bought by EU countries as their own stocks fell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Eastern Atlantic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err="1" smtClean="0"/>
              <a:t>Bigeye</a:t>
            </a:r>
            <a:r>
              <a:rPr lang="en-US" sz="1400" dirty="0" smtClean="0"/>
              <a:t> tuna endangered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South East Asia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Coral reefs depleted of fish and habitat lost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Australia and New </a:t>
            </a:r>
            <a:r>
              <a:rPr lang="en-US" sz="1400" dirty="0"/>
              <a:t>Z</a:t>
            </a:r>
            <a:r>
              <a:rPr lang="en-US" sz="1400" dirty="0" smtClean="0"/>
              <a:t>ealand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Decline in many non target species such as squid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7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Describe the trend..</a:t>
            </a:r>
            <a:endParaRPr lang="en-US" dirty="0"/>
          </a:p>
        </p:txBody>
      </p:sp>
      <p:pic>
        <p:nvPicPr>
          <p:cNvPr id="10242" name="Picture 2" descr="http://photos.mongabay.com/07/fao_world_catch-5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55662" cy="38862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4116586" y="2893218"/>
            <a:ext cx="35720" cy="2152056"/>
          </a:xfrm>
          <a:custGeom>
            <a:avLst/>
            <a:gdLst/>
            <a:ahLst/>
            <a:cxnLst/>
            <a:rect l="0" t="0" r="0" b="0"/>
            <a:pathLst>
              <a:path w="35720" h="2152056">
                <a:moveTo>
                  <a:pt x="35719" y="0"/>
                </a:moveTo>
                <a:lnTo>
                  <a:pt x="2678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71438"/>
                </a:lnTo>
                <a:lnTo>
                  <a:pt x="17859" y="107157"/>
                </a:lnTo>
                <a:lnTo>
                  <a:pt x="17859" y="151805"/>
                </a:lnTo>
                <a:lnTo>
                  <a:pt x="17859" y="205383"/>
                </a:lnTo>
                <a:lnTo>
                  <a:pt x="17859" y="258961"/>
                </a:lnTo>
                <a:lnTo>
                  <a:pt x="17859" y="321469"/>
                </a:lnTo>
                <a:lnTo>
                  <a:pt x="17859" y="392907"/>
                </a:lnTo>
                <a:lnTo>
                  <a:pt x="17859" y="464344"/>
                </a:lnTo>
                <a:lnTo>
                  <a:pt x="8930" y="544711"/>
                </a:lnTo>
                <a:lnTo>
                  <a:pt x="8930" y="634008"/>
                </a:lnTo>
                <a:lnTo>
                  <a:pt x="0" y="723305"/>
                </a:lnTo>
                <a:lnTo>
                  <a:pt x="0" y="812602"/>
                </a:lnTo>
                <a:lnTo>
                  <a:pt x="0" y="910828"/>
                </a:lnTo>
                <a:lnTo>
                  <a:pt x="0" y="1009055"/>
                </a:lnTo>
                <a:lnTo>
                  <a:pt x="0" y="1107282"/>
                </a:lnTo>
                <a:lnTo>
                  <a:pt x="0" y="1205508"/>
                </a:lnTo>
                <a:lnTo>
                  <a:pt x="0" y="1312664"/>
                </a:lnTo>
                <a:lnTo>
                  <a:pt x="0" y="1410891"/>
                </a:lnTo>
                <a:lnTo>
                  <a:pt x="8930" y="1509118"/>
                </a:lnTo>
                <a:lnTo>
                  <a:pt x="8930" y="1607344"/>
                </a:lnTo>
                <a:lnTo>
                  <a:pt x="17859" y="1705571"/>
                </a:lnTo>
                <a:lnTo>
                  <a:pt x="17859" y="1794868"/>
                </a:lnTo>
                <a:lnTo>
                  <a:pt x="26789" y="1893094"/>
                </a:lnTo>
                <a:lnTo>
                  <a:pt x="26789" y="1973461"/>
                </a:lnTo>
                <a:lnTo>
                  <a:pt x="26789" y="2062759"/>
                </a:lnTo>
                <a:lnTo>
                  <a:pt x="35719" y="2116337"/>
                </a:lnTo>
                <a:lnTo>
                  <a:pt x="35719" y="2152055"/>
                </a:lnTo>
                <a:lnTo>
                  <a:pt x="35719" y="215205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9695" y="3741539"/>
            <a:ext cx="3616525" cy="107157"/>
          </a:xfrm>
          <a:custGeom>
            <a:avLst/>
            <a:gdLst/>
            <a:ahLst/>
            <a:cxnLst/>
            <a:rect l="0" t="0" r="0" b="0"/>
            <a:pathLst>
              <a:path w="3616525" h="107157">
                <a:moveTo>
                  <a:pt x="3616524" y="0"/>
                </a:moveTo>
                <a:lnTo>
                  <a:pt x="3598664" y="0"/>
                </a:lnTo>
                <a:lnTo>
                  <a:pt x="3589735" y="0"/>
                </a:lnTo>
                <a:lnTo>
                  <a:pt x="3580805" y="0"/>
                </a:lnTo>
                <a:lnTo>
                  <a:pt x="3562946" y="8929"/>
                </a:lnTo>
                <a:lnTo>
                  <a:pt x="3554016" y="8929"/>
                </a:lnTo>
                <a:lnTo>
                  <a:pt x="3527227" y="8929"/>
                </a:lnTo>
                <a:lnTo>
                  <a:pt x="3509368" y="8929"/>
                </a:lnTo>
                <a:lnTo>
                  <a:pt x="3491508" y="17859"/>
                </a:lnTo>
                <a:lnTo>
                  <a:pt x="3464719" y="17859"/>
                </a:lnTo>
                <a:lnTo>
                  <a:pt x="3437930" y="26789"/>
                </a:lnTo>
                <a:lnTo>
                  <a:pt x="3411141" y="26789"/>
                </a:lnTo>
                <a:lnTo>
                  <a:pt x="3384352" y="35718"/>
                </a:lnTo>
                <a:lnTo>
                  <a:pt x="3357563" y="35718"/>
                </a:lnTo>
                <a:lnTo>
                  <a:pt x="3321844" y="35718"/>
                </a:lnTo>
                <a:lnTo>
                  <a:pt x="3286125" y="35718"/>
                </a:lnTo>
                <a:lnTo>
                  <a:pt x="3259336" y="44648"/>
                </a:lnTo>
                <a:lnTo>
                  <a:pt x="3223618" y="44648"/>
                </a:lnTo>
                <a:lnTo>
                  <a:pt x="3178969" y="53578"/>
                </a:lnTo>
                <a:lnTo>
                  <a:pt x="3143250" y="53578"/>
                </a:lnTo>
                <a:lnTo>
                  <a:pt x="3098602" y="53578"/>
                </a:lnTo>
                <a:lnTo>
                  <a:pt x="3062883" y="62507"/>
                </a:lnTo>
                <a:lnTo>
                  <a:pt x="3018235" y="62507"/>
                </a:lnTo>
                <a:lnTo>
                  <a:pt x="2973586" y="62507"/>
                </a:lnTo>
                <a:lnTo>
                  <a:pt x="2937868" y="62507"/>
                </a:lnTo>
                <a:lnTo>
                  <a:pt x="2893219" y="62507"/>
                </a:lnTo>
                <a:lnTo>
                  <a:pt x="2839641" y="62507"/>
                </a:lnTo>
                <a:lnTo>
                  <a:pt x="2794993" y="62507"/>
                </a:lnTo>
                <a:lnTo>
                  <a:pt x="2750344" y="62507"/>
                </a:lnTo>
                <a:lnTo>
                  <a:pt x="2696766" y="62507"/>
                </a:lnTo>
                <a:lnTo>
                  <a:pt x="2643188" y="62507"/>
                </a:lnTo>
                <a:lnTo>
                  <a:pt x="2598539" y="62507"/>
                </a:lnTo>
                <a:lnTo>
                  <a:pt x="2544961" y="62507"/>
                </a:lnTo>
                <a:lnTo>
                  <a:pt x="2491383" y="71437"/>
                </a:lnTo>
                <a:lnTo>
                  <a:pt x="2437805" y="71437"/>
                </a:lnTo>
                <a:lnTo>
                  <a:pt x="2384227" y="71437"/>
                </a:lnTo>
                <a:lnTo>
                  <a:pt x="2330649" y="71437"/>
                </a:lnTo>
                <a:lnTo>
                  <a:pt x="2268141" y="71437"/>
                </a:lnTo>
                <a:lnTo>
                  <a:pt x="2214563" y="71437"/>
                </a:lnTo>
                <a:lnTo>
                  <a:pt x="2152055" y="80367"/>
                </a:lnTo>
                <a:lnTo>
                  <a:pt x="2089547" y="80367"/>
                </a:lnTo>
                <a:lnTo>
                  <a:pt x="2035969" y="80367"/>
                </a:lnTo>
                <a:lnTo>
                  <a:pt x="1973461" y="80367"/>
                </a:lnTo>
                <a:lnTo>
                  <a:pt x="1919883" y="80367"/>
                </a:lnTo>
                <a:lnTo>
                  <a:pt x="1857375" y="89297"/>
                </a:lnTo>
                <a:lnTo>
                  <a:pt x="1794868" y="89297"/>
                </a:lnTo>
                <a:lnTo>
                  <a:pt x="1732360" y="89297"/>
                </a:lnTo>
                <a:lnTo>
                  <a:pt x="1669852" y="89297"/>
                </a:lnTo>
                <a:lnTo>
                  <a:pt x="1607344" y="89297"/>
                </a:lnTo>
                <a:lnTo>
                  <a:pt x="1544836" y="89297"/>
                </a:lnTo>
                <a:lnTo>
                  <a:pt x="1473399" y="89297"/>
                </a:lnTo>
                <a:lnTo>
                  <a:pt x="1410891" y="89297"/>
                </a:lnTo>
                <a:lnTo>
                  <a:pt x="1348383" y="89297"/>
                </a:lnTo>
                <a:lnTo>
                  <a:pt x="1285875" y="89297"/>
                </a:lnTo>
                <a:lnTo>
                  <a:pt x="1223368" y="80367"/>
                </a:lnTo>
                <a:lnTo>
                  <a:pt x="1160860" y="80367"/>
                </a:lnTo>
                <a:lnTo>
                  <a:pt x="1098352" y="80367"/>
                </a:lnTo>
                <a:lnTo>
                  <a:pt x="1035844" y="80367"/>
                </a:lnTo>
                <a:lnTo>
                  <a:pt x="964407" y="71437"/>
                </a:lnTo>
                <a:lnTo>
                  <a:pt x="901899" y="71437"/>
                </a:lnTo>
                <a:lnTo>
                  <a:pt x="839391" y="71437"/>
                </a:lnTo>
                <a:lnTo>
                  <a:pt x="767954" y="71437"/>
                </a:lnTo>
                <a:lnTo>
                  <a:pt x="714375" y="62507"/>
                </a:lnTo>
                <a:lnTo>
                  <a:pt x="651868" y="62507"/>
                </a:lnTo>
                <a:lnTo>
                  <a:pt x="589360" y="62507"/>
                </a:lnTo>
                <a:lnTo>
                  <a:pt x="526852" y="62507"/>
                </a:lnTo>
                <a:lnTo>
                  <a:pt x="464344" y="62507"/>
                </a:lnTo>
                <a:lnTo>
                  <a:pt x="401836" y="62507"/>
                </a:lnTo>
                <a:lnTo>
                  <a:pt x="339329" y="62507"/>
                </a:lnTo>
                <a:lnTo>
                  <a:pt x="285750" y="71437"/>
                </a:lnTo>
                <a:lnTo>
                  <a:pt x="223243" y="80367"/>
                </a:lnTo>
                <a:lnTo>
                  <a:pt x="169664" y="89297"/>
                </a:lnTo>
                <a:lnTo>
                  <a:pt x="107157" y="89297"/>
                </a:lnTo>
                <a:lnTo>
                  <a:pt x="62508" y="98226"/>
                </a:lnTo>
                <a:lnTo>
                  <a:pt x="1786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2539" y="2027039"/>
            <a:ext cx="8384977" cy="62509"/>
          </a:xfrm>
          <a:custGeom>
            <a:avLst/>
            <a:gdLst/>
            <a:ahLst/>
            <a:cxnLst/>
            <a:rect l="0" t="0" r="0" b="0"/>
            <a:pathLst>
              <a:path w="8384977" h="62509">
                <a:moveTo>
                  <a:pt x="8384976" y="53578"/>
                </a:moveTo>
                <a:lnTo>
                  <a:pt x="8384976" y="53578"/>
                </a:lnTo>
                <a:lnTo>
                  <a:pt x="8384976" y="53578"/>
                </a:lnTo>
                <a:lnTo>
                  <a:pt x="8384976" y="53578"/>
                </a:lnTo>
                <a:lnTo>
                  <a:pt x="8376046" y="53578"/>
                </a:lnTo>
                <a:lnTo>
                  <a:pt x="8376046" y="53578"/>
                </a:lnTo>
                <a:lnTo>
                  <a:pt x="8376046" y="53578"/>
                </a:lnTo>
                <a:lnTo>
                  <a:pt x="8376046" y="53578"/>
                </a:lnTo>
                <a:lnTo>
                  <a:pt x="8367116" y="53578"/>
                </a:lnTo>
                <a:lnTo>
                  <a:pt x="8349257" y="53578"/>
                </a:lnTo>
                <a:lnTo>
                  <a:pt x="8331398" y="53578"/>
                </a:lnTo>
                <a:lnTo>
                  <a:pt x="8322468" y="53578"/>
                </a:lnTo>
                <a:lnTo>
                  <a:pt x="8313538" y="53578"/>
                </a:lnTo>
                <a:lnTo>
                  <a:pt x="8295679" y="53578"/>
                </a:lnTo>
                <a:lnTo>
                  <a:pt x="8277820" y="53578"/>
                </a:lnTo>
                <a:lnTo>
                  <a:pt x="8268890" y="53578"/>
                </a:lnTo>
                <a:lnTo>
                  <a:pt x="8251031" y="53578"/>
                </a:lnTo>
                <a:lnTo>
                  <a:pt x="8233171" y="53578"/>
                </a:lnTo>
                <a:lnTo>
                  <a:pt x="8215312" y="53578"/>
                </a:lnTo>
                <a:lnTo>
                  <a:pt x="8197452" y="53578"/>
                </a:lnTo>
                <a:lnTo>
                  <a:pt x="8179593" y="53578"/>
                </a:lnTo>
                <a:lnTo>
                  <a:pt x="8152804" y="53578"/>
                </a:lnTo>
                <a:lnTo>
                  <a:pt x="8134945" y="44648"/>
                </a:lnTo>
                <a:lnTo>
                  <a:pt x="8117085" y="44648"/>
                </a:lnTo>
                <a:lnTo>
                  <a:pt x="8099226" y="44648"/>
                </a:lnTo>
                <a:lnTo>
                  <a:pt x="8081366" y="44648"/>
                </a:lnTo>
                <a:lnTo>
                  <a:pt x="8054577" y="35719"/>
                </a:lnTo>
                <a:lnTo>
                  <a:pt x="8036718" y="35719"/>
                </a:lnTo>
                <a:lnTo>
                  <a:pt x="8018859" y="35719"/>
                </a:lnTo>
                <a:lnTo>
                  <a:pt x="7992070" y="35719"/>
                </a:lnTo>
                <a:lnTo>
                  <a:pt x="7965281" y="35719"/>
                </a:lnTo>
                <a:lnTo>
                  <a:pt x="7938491" y="26789"/>
                </a:lnTo>
                <a:lnTo>
                  <a:pt x="7911702" y="26789"/>
                </a:lnTo>
                <a:lnTo>
                  <a:pt x="7884913" y="26789"/>
                </a:lnTo>
                <a:lnTo>
                  <a:pt x="7858125" y="17859"/>
                </a:lnTo>
                <a:lnTo>
                  <a:pt x="7831336" y="17859"/>
                </a:lnTo>
                <a:lnTo>
                  <a:pt x="7795617" y="17859"/>
                </a:lnTo>
                <a:lnTo>
                  <a:pt x="7768828" y="17859"/>
                </a:lnTo>
                <a:lnTo>
                  <a:pt x="7733109" y="17859"/>
                </a:lnTo>
                <a:lnTo>
                  <a:pt x="7706320" y="8930"/>
                </a:lnTo>
                <a:lnTo>
                  <a:pt x="7670602" y="17859"/>
                </a:lnTo>
                <a:lnTo>
                  <a:pt x="7634883" y="17859"/>
                </a:lnTo>
                <a:lnTo>
                  <a:pt x="7599164" y="17859"/>
                </a:lnTo>
                <a:lnTo>
                  <a:pt x="7563445" y="17859"/>
                </a:lnTo>
                <a:lnTo>
                  <a:pt x="7527727" y="17859"/>
                </a:lnTo>
                <a:lnTo>
                  <a:pt x="7492008" y="17859"/>
                </a:lnTo>
                <a:lnTo>
                  <a:pt x="7456289" y="17859"/>
                </a:lnTo>
                <a:lnTo>
                  <a:pt x="7420570" y="17859"/>
                </a:lnTo>
                <a:lnTo>
                  <a:pt x="7384852" y="17859"/>
                </a:lnTo>
                <a:lnTo>
                  <a:pt x="7349133" y="17859"/>
                </a:lnTo>
                <a:lnTo>
                  <a:pt x="7313414" y="8930"/>
                </a:lnTo>
                <a:lnTo>
                  <a:pt x="7268766" y="8930"/>
                </a:lnTo>
                <a:lnTo>
                  <a:pt x="7233047" y="8930"/>
                </a:lnTo>
                <a:lnTo>
                  <a:pt x="7188399" y="8930"/>
                </a:lnTo>
                <a:lnTo>
                  <a:pt x="7143750" y="8930"/>
                </a:lnTo>
                <a:lnTo>
                  <a:pt x="7108031" y="8930"/>
                </a:lnTo>
                <a:lnTo>
                  <a:pt x="7063383" y="8930"/>
                </a:lnTo>
                <a:lnTo>
                  <a:pt x="7027664" y="8930"/>
                </a:lnTo>
                <a:lnTo>
                  <a:pt x="6983016" y="8930"/>
                </a:lnTo>
                <a:lnTo>
                  <a:pt x="6938367" y="8930"/>
                </a:lnTo>
                <a:lnTo>
                  <a:pt x="6902649" y="8930"/>
                </a:lnTo>
                <a:lnTo>
                  <a:pt x="6858000" y="8930"/>
                </a:lnTo>
                <a:lnTo>
                  <a:pt x="6813352" y="8930"/>
                </a:lnTo>
                <a:lnTo>
                  <a:pt x="6768703" y="8930"/>
                </a:lnTo>
                <a:lnTo>
                  <a:pt x="6724055" y="8930"/>
                </a:lnTo>
                <a:lnTo>
                  <a:pt x="6670477" y="8930"/>
                </a:lnTo>
                <a:lnTo>
                  <a:pt x="6625828" y="8930"/>
                </a:lnTo>
                <a:lnTo>
                  <a:pt x="6581180" y="8930"/>
                </a:lnTo>
                <a:lnTo>
                  <a:pt x="6527602" y="8930"/>
                </a:lnTo>
                <a:lnTo>
                  <a:pt x="6482953" y="8930"/>
                </a:lnTo>
                <a:lnTo>
                  <a:pt x="6438305" y="8930"/>
                </a:lnTo>
                <a:lnTo>
                  <a:pt x="6384727" y="8930"/>
                </a:lnTo>
                <a:lnTo>
                  <a:pt x="6340078" y="8930"/>
                </a:lnTo>
                <a:lnTo>
                  <a:pt x="6295430" y="8930"/>
                </a:lnTo>
                <a:lnTo>
                  <a:pt x="6241852" y="8930"/>
                </a:lnTo>
                <a:lnTo>
                  <a:pt x="6197203" y="8930"/>
                </a:lnTo>
                <a:lnTo>
                  <a:pt x="6143625" y="8930"/>
                </a:lnTo>
                <a:lnTo>
                  <a:pt x="6098977" y="8930"/>
                </a:lnTo>
                <a:lnTo>
                  <a:pt x="6045399" y="8930"/>
                </a:lnTo>
                <a:lnTo>
                  <a:pt x="6000750" y="8930"/>
                </a:lnTo>
                <a:lnTo>
                  <a:pt x="5947172" y="8930"/>
                </a:lnTo>
                <a:lnTo>
                  <a:pt x="5902524" y="17859"/>
                </a:lnTo>
                <a:lnTo>
                  <a:pt x="5848945" y="17859"/>
                </a:lnTo>
                <a:lnTo>
                  <a:pt x="5804297" y="17859"/>
                </a:lnTo>
                <a:lnTo>
                  <a:pt x="5759649" y="17859"/>
                </a:lnTo>
                <a:lnTo>
                  <a:pt x="5706070" y="17859"/>
                </a:lnTo>
                <a:lnTo>
                  <a:pt x="5652492" y="17859"/>
                </a:lnTo>
                <a:lnTo>
                  <a:pt x="5607844" y="17859"/>
                </a:lnTo>
                <a:lnTo>
                  <a:pt x="5554266" y="17859"/>
                </a:lnTo>
                <a:lnTo>
                  <a:pt x="5509617" y="17859"/>
                </a:lnTo>
                <a:lnTo>
                  <a:pt x="5464969" y="17859"/>
                </a:lnTo>
                <a:lnTo>
                  <a:pt x="5411391" y="17859"/>
                </a:lnTo>
                <a:lnTo>
                  <a:pt x="5366742" y="17859"/>
                </a:lnTo>
                <a:lnTo>
                  <a:pt x="5322094" y="17859"/>
                </a:lnTo>
                <a:lnTo>
                  <a:pt x="5277445" y="17859"/>
                </a:lnTo>
                <a:lnTo>
                  <a:pt x="5223867" y="17859"/>
                </a:lnTo>
                <a:lnTo>
                  <a:pt x="5179219" y="17859"/>
                </a:lnTo>
                <a:lnTo>
                  <a:pt x="5134570" y="8930"/>
                </a:lnTo>
                <a:lnTo>
                  <a:pt x="5080992" y="8930"/>
                </a:lnTo>
                <a:lnTo>
                  <a:pt x="5036344" y="8930"/>
                </a:lnTo>
                <a:lnTo>
                  <a:pt x="4982766" y="8930"/>
                </a:lnTo>
                <a:lnTo>
                  <a:pt x="4938117" y="8930"/>
                </a:lnTo>
                <a:lnTo>
                  <a:pt x="4884539" y="17859"/>
                </a:lnTo>
                <a:lnTo>
                  <a:pt x="4839891" y="17859"/>
                </a:lnTo>
                <a:lnTo>
                  <a:pt x="4786313" y="17859"/>
                </a:lnTo>
                <a:lnTo>
                  <a:pt x="4741664" y="17859"/>
                </a:lnTo>
                <a:lnTo>
                  <a:pt x="4688086" y="17859"/>
                </a:lnTo>
                <a:lnTo>
                  <a:pt x="4643438" y="17859"/>
                </a:lnTo>
                <a:lnTo>
                  <a:pt x="4589859" y="17859"/>
                </a:lnTo>
                <a:lnTo>
                  <a:pt x="4545211" y="17859"/>
                </a:lnTo>
                <a:lnTo>
                  <a:pt x="4500563" y="17859"/>
                </a:lnTo>
                <a:lnTo>
                  <a:pt x="4446984" y="17859"/>
                </a:lnTo>
                <a:lnTo>
                  <a:pt x="4402336" y="17859"/>
                </a:lnTo>
                <a:lnTo>
                  <a:pt x="4348758" y="17859"/>
                </a:lnTo>
                <a:lnTo>
                  <a:pt x="4304109" y="17859"/>
                </a:lnTo>
                <a:lnTo>
                  <a:pt x="4259461" y="26789"/>
                </a:lnTo>
                <a:lnTo>
                  <a:pt x="4205883" y="26789"/>
                </a:lnTo>
                <a:lnTo>
                  <a:pt x="4161234" y="17859"/>
                </a:lnTo>
                <a:lnTo>
                  <a:pt x="4107656" y="17859"/>
                </a:lnTo>
                <a:lnTo>
                  <a:pt x="4063008" y="17859"/>
                </a:lnTo>
                <a:lnTo>
                  <a:pt x="4018359" y="17859"/>
                </a:lnTo>
                <a:lnTo>
                  <a:pt x="3964781" y="17859"/>
                </a:lnTo>
                <a:lnTo>
                  <a:pt x="3920133" y="17859"/>
                </a:lnTo>
                <a:lnTo>
                  <a:pt x="3875484" y="17859"/>
                </a:lnTo>
                <a:lnTo>
                  <a:pt x="3830836" y="17859"/>
                </a:lnTo>
                <a:lnTo>
                  <a:pt x="3777258" y="17859"/>
                </a:lnTo>
                <a:lnTo>
                  <a:pt x="3732609" y="17859"/>
                </a:lnTo>
                <a:lnTo>
                  <a:pt x="3679031" y="17859"/>
                </a:lnTo>
                <a:lnTo>
                  <a:pt x="3634383" y="17859"/>
                </a:lnTo>
                <a:lnTo>
                  <a:pt x="3589734" y="17859"/>
                </a:lnTo>
                <a:lnTo>
                  <a:pt x="3536156" y="17859"/>
                </a:lnTo>
                <a:lnTo>
                  <a:pt x="3491508" y="26789"/>
                </a:lnTo>
                <a:lnTo>
                  <a:pt x="3437930" y="26789"/>
                </a:lnTo>
                <a:lnTo>
                  <a:pt x="3393281" y="26789"/>
                </a:lnTo>
                <a:lnTo>
                  <a:pt x="3348633" y="26789"/>
                </a:lnTo>
                <a:lnTo>
                  <a:pt x="3303984" y="26789"/>
                </a:lnTo>
                <a:lnTo>
                  <a:pt x="3250406" y="26789"/>
                </a:lnTo>
                <a:lnTo>
                  <a:pt x="3205758" y="26789"/>
                </a:lnTo>
                <a:lnTo>
                  <a:pt x="3152180" y="26789"/>
                </a:lnTo>
                <a:lnTo>
                  <a:pt x="3098602" y="26789"/>
                </a:lnTo>
                <a:lnTo>
                  <a:pt x="3045024" y="26789"/>
                </a:lnTo>
                <a:lnTo>
                  <a:pt x="2991445" y="35719"/>
                </a:lnTo>
                <a:lnTo>
                  <a:pt x="2946797" y="35719"/>
                </a:lnTo>
                <a:lnTo>
                  <a:pt x="2893219" y="35719"/>
                </a:lnTo>
                <a:lnTo>
                  <a:pt x="2839641" y="44648"/>
                </a:lnTo>
                <a:lnTo>
                  <a:pt x="2786063" y="44648"/>
                </a:lnTo>
                <a:lnTo>
                  <a:pt x="2732484" y="44648"/>
                </a:lnTo>
                <a:lnTo>
                  <a:pt x="2678906" y="53578"/>
                </a:lnTo>
                <a:lnTo>
                  <a:pt x="2625328" y="53578"/>
                </a:lnTo>
                <a:lnTo>
                  <a:pt x="2562820" y="53578"/>
                </a:lnTo>
                <a:lnTo>
                  <a:pt x="2509242" y="53578"/>
                </a:lnTo>
                <a:lnTo>
                  <a:pt x="2446734" y="62508"/>
                </a:lnTo>
                <a:lnTo>
                  <a:pt x="2393156" y="62508"/>
                </a:lnTo>
                <a:lnTo>
                  <a:pt x="2339578" y="62508"/>
                </a:lnTo>
                <a:lnTo>
                  <a:pt x="2277070" y="62508"/>
                </a:lnTo>
                <a:lnTo>
                  <a:pt x="2223492" y="62508"/>
                </a:lnTo>
                <a:lnTo>
                  <a:pt x="2160984" y="62508"/>
                </a:lnTo>
                <a:lnTo>
                  <a:pt x="2098477" y="62508"/>
                </a:lnTo>
                <a:lnTo>
                  <a:pt x="2044899" y="62508"/>
                </a:lnTo>
                <a:lnTo>
                  <a:pt x="1982391" y="62508"/>
                </a:lnTo>
                <a:lnTo>
                  <a:pt x="1910953" y="62508"/>
                </a:lnTo>
                <a:lnTo>
                  <a:pt x="1857375" y="62508"/>
                </a:lnTo>
                <a:lnTo>
                  <a:pt x="1794867" y="62508"/>
                </a:lnTo>
                <a:lnTo>
                  <a:pt x="1723430" y="62508"/>
                </a:lnTo>
                <a:lnTo>
                  <a:pt x="1669852" y="62508"/>
                </a:lnTo>
                <a:lnTo>
                  <a:pt x="1607344" y="53578"/>
                </a:lnTo>
                <a:lnTo>
                  <a:pt x="1535906" y="53578"/>
                </a:lnTo>
                <a:lnTo>
                  <a:pt x="1473399" y="53578"/>
                </a:lnTo>
                <a:lnTo>
                  <a:pt x="1410891" y="53578"/>
                </a:lnTo>
                <a:lnTo>
                  <a:pt x="1348383" y="53578"/>
                </a:lnTo>
                <a:lnTo>
                  <a:pt x="1276945" y="44648"/>
                </a:lnTo>
                <a:lnTo>
                  <a:pt x="1214438" y="44648"/>
                </a:lnTo>
                <a:lnTo>
                  <a:pt x="1143000" y="44648"/>
                </a:lnTo>
                <a:lnTo>
                  <a:pt x="1071563" y="44648"/>
                </a:lnTo>
                <a:lnTo>
                  <a:pt x="1000125" y="44648"/>
                </a:lnTo>
                <a:lnTo>
                  <a:pt x="937617" y="35719"/>
                </a:lnTo>
                <a:lnTo>
                  <a:pt x="875110" y="35719"/>
                </a:lnTo>
                <a:lnTo>
                  <a:pt x="803672" y="35719"/>
                </a:lnTo>
                <a:lnTo>
                  <a:pt x="732235" y="35719"/>
                </a:lnTo>
                <a:lnTo>
                  <a:pt x="669727" y="26789"/>
                </a:lnTo>
                <a:lnTo>
                  <a:pt x="598289" y="26789"/>
                </a:lnTo>
                <a:lnTo>
                  <a:pt x="526852" y="17859"/>
                </a:lnTo>
                <a:lnTo>
                  <a:pt x="464344" y="8930"/>
                </a:lnTo>
                <a:lnTo>
                  <a:pt x="392906" y="8930"/>
                </a:lnTo>
                <a:lnTo>
                  <a:pt x="330399" y="8930"/>
                </a:lnTo>
                <a:lnTo>
                  <a:pt x="258961" y="0"/>
                </a:lnTo>
                <a:lnTo>
                  <a:pt x="196453" y="0"/>
                </a:lnTo>
                <a:lnTo>
                  <a:pt x="133945" y="8930"/>
                </a:lnTo>
                <a:lnTo>
                  <a:pt x="71438" y="8930"/>
                </a:lnTo>
                <a:lnTo>
                  <a:pt x="2678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0" y="1600200"/>
            <a:ext cx="18288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Describe the pattern of fishing extraction in 2006.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Can you give reasons for this?</a:t>
            </a:r>
            <a:endParaRPr lang="en-US" sz="2000" dirty="0"/>
          </a:p>
        </p:txBody>
      </p:sp>
      <p:pic>
        <p:nvPicPr>
          <p:cNvPr id="8194" name="Picture 2" descr="http://www.washingtonpost.com/rf/image_606w/WashingtonPost/Content/Blogs/ezra-klein/StandingArt/fishing--WWF%20overfishing%20chart.JPG?uuid=3xZ2tKE8EeGfXCa1Iz47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7162800" cy="653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Nassau Grouper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572000" cy="5059362"/>
          </a:xfrm>
        </p:spPr>
        <p:txBody>
          <a:bodyPr>
            <a:normAutofit/>
          </a:bodyPr>
          <a:lstStyle/>
          <a:p>
            <a:r>
              <a:rPr lang="en-CA" sz="2000" dirty="0" smtClean="0"/>
              <a:t>Highest priced/most desired fish in Bahamas</a:t>
            </a:r>
          </a:p>
          <a:p>
            <a:r>
              <a:rPr lang="en-CA" sz="2000" dirty="0" smtClean="0"/>
              <a:t>Do not reach sexual maturity until 5 years old</a:t>
            </a:r>
          </a:p>
          <a:p>
            <a:pPr marL="0" indent="0">
              <a:buNone/>
            </a:pPr>
            <a:r>
              <a:rPr lang="en-CA" sz="2000" dirty="0" smtClean="0"/>
              <a:t>(slow reproductive rate)</a:t>
            </a:r>
          </a:p>
          <a:p>
            <a:r>
              <a:rPr lang="en-CA" sz="2000" dirty="0" smtClean="0"/>
              <a:t>Migrate to breed and spawn (100km)</a:t>
            </a:r>
          </a:p>
          <a:p>
            <a:pPr marL="0" indent="0">
              <a:buNone/>
            </a:pPr>
            <a:r>
              <a:rPr lang="en-CA" sz="2000" dirty="0" smtClean="0"/>
              <a:t>(easy target for fisherman) </a:t>
            </a:r>
          </a:p>
          <a:p>
            <a:r>
              <a:rPr lang="en-CA" sz="2000" dirty="0" smtClean="0"/>
              <a:t>Fisherman target largest and oldest fish, with greatest breeding capacity</a:t>
            </a:r>
          </a:p>
          <a:p>
            <a:r>
              <a:rPr lang="en-CA" sz="2000" dirty="0" smtClean="0"/>
              <a:t>Nassau grouper has disappeared from the US Virgin Islands, Belize and Jamaican Waters; once a site has been overfished it does not re-form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051" y="1417638"/>
            <a:ext cx="3440249" cy="2289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424" y="4038600"/>
            <a:ext cx="3443654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Conservation Attempts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err="1" smtClean="0"/>
              <a:t>Reefcheck</a:t>
            </a:r>
            <a:r>
              <a:rPr lang="en-CA" sz="2400" dirty="0" smtClean="0"/>
              <a:t>: out of 162 reefs surveyed 142 had none and only 12 had two or more groupers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BAN: </a:t>
            </a:r>
            <a:r>
              <a:rPr lang="en-CA" sz="2400" dirty="0" smtClean="0"/>
              <a:t>Bermuda has banned the harvest of grouper since 1996; Grouper also banned in USA</a:t>
            </a:r>
          </a:p>
          <a:p>
            <a:endParaRPr lang="en-CA" sz="2400" dirty="0" smtClean="0"/>
          </a:p>
          <a:p>
            <a:r>
              <a:rPr lang="en-CA" sz="2400" dirty="0" smtClean="0">
                <a:solidFill>
                  <a:srgbClr val="FF0000"/>
                </a:solidFill>
              </a:rPr>
              <a:t>ENFORCEMENT: </a:t>
            </a:r>
            <a:r>
              <a:rPr lang="en-CA" sz="2400" dirty="0" smtClean="0"/>
              <a:t>Penalty in Cayman Islands is $500 000 or up to one year in prison</a:t>
            </a:r>
          </a:p>
          <a:p>
            <a:endParaRPr lang="en-CA" sz="2400" dirty="0" smtClean="0"/>
          </a:p>
          <a:p>
            <a:r>
              <a:rPr lang="en-CA" sz="2400" dirty="0" smtClean="0">
                <a:solidFill>
                  <a:srgbClr val="FF0000"/>
                </a:solidFill>
              </a:rPr>
              <a:t>SEASONAL CONTROLS</a:t>
            </a:r>
            <a:r>
              <a:rPr lang="en-CA" sz="2400" dirty="0" smtClean="0"/>
              <a:t>: In Bahamas closed season for grouper (Dec-Feb) but some say not enough </a:t>
            </a:r>
          </a:p>
          <a:p>
            <a:endParaRPr lang="en-CA" sz="2400" dirty="0" smtClean="0"/>
          </a:p>
          <a:p>
            <a:r>
              <a:rPr lang="en-CA" sz="2400" smtClean="0"/>
              <a:t>Revision </a:t>
            </a:r>
            <a:r>
              <a:rPr lang="en-CA" sz="2400" dirty="0" smtClean="0"/>
              <a:t>of legal size limit (3lbs), protection of spawning sites, greater enforcement and extension of closed season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10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27709" y="-6927"/>
            <a:ext cx="6858000" cy="1143000"/>
          </a:xfrm>
        </p:spPr>
        <p:txBody>
          <a:bodyPr/>
          <a:lstStyle/>
          <a:p>
            <a:r>
              <a:rPr lang="en-US" sz="3200" b="1" dirty="0" smtClean="0"/>
              <a:t>Issues in different parts of the world</a:t>
            </a:r>
            <a:endParaRPr lang="en-US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200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Canada, Newfoundland Grand Banks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Cod fishing collapsed in 1992, not recovered as </a:t>
            </a:r>
            <a:r>
              <a:rPr lang="en-US" sz="2400" dirty="0" smtClean="0"/>
              <a:t>the place </a:t>
            </a:r>
            <a:r>
              <a:rPr lang="en-US" sz="2400" dirty="0"/>
              <a:t>cod took in ecosystem has been taken by other species such as langoustines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1143000"/>
            <a:ext cx="5638800" cy="4821238"/>
          </a:xfrm>
          <a:noFill/>
          <a:ln/>
        </p:spPr>
      </p:pic>
      <p:sp>
        <p:nvSpPr>
          <p:cNvPr id="2" name="TextBox 1"/>
          <p:cNvSpPr txBox="1"/>
          <p:nvPr/>
        </p:nvSpPr>
        <p:spPr>
          <a:xfrm>
            <a:off x="304800" y="5715000"/>
            <a:ext cx="2895600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From Blue Planet write down issues with Blue fin, Cod, Orange </a:t>
            </a:r>
            <a:r>
              <a:rPr lang="en-US" dirty="0" err="1" smtClean="0"/>
              <a:t>Roughie</a:t>
            </a:r>
            <a:r>
              <a:rPr lang="en-US" dirty="0" smtClean="0"/>
              <a:t>, Shrimp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/>
              <a:t>Too many fishermen, too few fish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68855"/>
            <a:ext cx="5562600" cy="458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main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many people fishing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Boats too big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many fish caught – species disappearing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Juvenilles</a:t>
            </a:r>
            <a:r>
              <a:rPr lang="en-US" dirty="0" smtClean="0"/>
              <a:t> taken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Fishermen have few transferable skills to be employed in another job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9530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What things would you do to fix these issues?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problems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Bigger fishing boats </a:t>
            </a:r>
            <a:r>
              <a:rPr lang="en-US" dirty="0" smtClean="0"/>
              <a:t>(since 1970’s) can </a:t>
            </a:r>
            <a:r>
              <a:rPr lang="en-US" dirty="0"/>
              <a:t>catch </a:t>
            </a:r>
            <a:r>
              <a:rPr lang="en-US" dirty="0" smtClean="0"/>
              <a:t>more fish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of technology (since 1970’s) </a:t>
            </a:r>
            <a:r>
              <a:rPr lang="en-US" dirty="0" err="1"/>
              <a:t>eg</a:t>
            </a:r>
            <a:r>
              <a:rPr lang="en-US" dirty="0"/>
              <a:t>. Satellites allows more fish to be </a:t>
            </a:r>
            <a:r>
              <a:rPr lang="en-US" dirty="0" smtClean="0"/>
              <a:t>caught and freezing allows ships to travel further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Smaller (alternative) </a:t>
            </a:r>
            <a:r>
              <a:rPr lang="en-US" dirty="0"/>
              <a:t>fish are being caught as the traditional fish are in decline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Juvenile fish removed so reducing future populations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Habitats such as deep sea are being destroyed by bottom trawling</a:t>
            </a:r>
          </a:p>
          <a:p>
            <a:pPr>
              <a:lnSpc>
                <a:spcPct val="90000"/>
              </a:lnSpc>
            </a:pPr>
            <a:r>
              <a:rPr lang="en-US" dirty="0"/>
              <a:t>Large </a:t>
            </a:r>
            <a:r>
              <a:rPr lang="en-US" dirty="0" err="1"/>
              <a:t>bycatches</a:t>
            </a:r>
            <a:r>
              <a:rPr lang="en-US" dirty="0"/>
              <a:t> in Shrimp industry means most fish caught are </a:t>
            </a:r>
            <a:r>
              <a:rPr lang="en-US" dirty="0" smtClean="0"/>
              <a:t>wasted.</a:t>
            </a:r>
          </a:p>
          <a:p>
            <a:pPr>
              <a:lnSpc>
                <a:spcPct val="90000"/>
              </a:lnSpc>
            </a:pPr>
            <a:r>
              <a:rPr lang="en-US" dirty="0"/>
              <a:t>Fishermen have few transferable skills </a:t>
            </a:r>
            <a:r>
              <a:rPr lang="en-US" dirty="0" smtClean="0"/>
              <a:t>– difficult to find alternative employment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488</Words>
  <Application>Microsoft Office PowerPoint</Application>
  <PresentationFormat>On-screen Show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spatial and temporal consequences of overfishing.</vt:lpstr>
      <vt:lpstr>PowerPoint Presentation</vt:lpstr>
      <vt:lpstr>PowerPoint Presentation</vt:lpstr>
      <vt:lpstr>Nassau Grouper</vt:lpstr>
      <vt:lpstr>Conservation Attempts</vt:lpstr>
      <vt:lpstr>Issues in different parts of the world</vt:lpstr>
      <vt:lpstr>Too many fishermen, too few fish</vt:lpstr>
      <vt:lpstr>What are the main problems?</vt:lpstr>
      <vt:lpstr>Summary of problems</vt:lpstr>
      <vt:lpstr>Add these issues to a world map…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many fishermen, too few fish</dc:title>
  <dc:creator>julies</dc:creator>
  <cp:lastModifiedBy>Nicole St.Pierre</cp:lastModifiedBy>
  <cp:revision>27</cp:revision>
  <dcterms:created xsi:type="dcterms:W3CDTF">2010-01-25T17:44:02Z</dcterms:created>
  <dcterms:modified xsi:type="dcterms:W3CDTF">2015-04-09T19:08:06Z</dcterms:modified>
</cp:coreProperties>
</file>