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9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4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2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81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1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9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78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1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6FF8-4DD3-4443-A42C-6B0BE00DFFD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9A57F-E653-4364-831E-9D398A6DC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3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458200" cy="441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we watching?</a:t>
            </a:r>
            <a:br>
              <a:rPr lang="en-US" dirty="0" smtClean="0"/>
            </a:br>
            <a:r>
              <a:rPr lang="en-US" dirty="0" smtClean="0"/>
              <a:t>HANS ROSLING’s “The Joy Of Stats:</a:t>
            </a:r>
            <a:br>
              <a:rPr lang="en-US" dirty="0" smtClean="0"/>
            </a:br>
            <a:r>
              <a:rPr lang="en-US" dirty="0" smtClean="0"/>
              <a:t> 200 countries, 200 years, 4 minutes”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do Health and Wealth have to do with today’s subject: </a:t>
            </a:r>
            <a:r>
              <a:rPr lang="en-US" dirty="0" smtClean="0"/>
              <a:t>changing Sectors and Economic development?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Think. Pair. Share.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6858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https://www.youtube.com/watch?v=jbkSRLYSojo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" y="1"/>
            <a:ext cx="3276599" cy="3276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691" y="1638300"/>
            <a:ext cx="5985164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Development Pathway:</a:t>
            </a:r>
            <a:br>
              <a:rPr lang="en-US" dirty="0" smtClean="0"/>
            </a:br>
            <a:r>
              <a:rPr lang="en-US" dirty="0" err="1" smtClean="0"/>
              <a:t>Sectoral</a:t>
            </a:r>
            <a:r>
              <a:rPr lang="en-US" dirty="0" smtClean="0"/>
              <a:t> Shifts (P/S/T/Q)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766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 There are three phases to this process; </a:t>
            </a:r>
          </a:p>
          <a:p>
            <a:r>
              <a:rPr lang="en-US" b="1" dirty="0" smtClean="0"/>
              <a:t>Pre-Industrial, Industrial, and Post-Industrial</a:t>
            </a:r>
          </a:p>
          <a:p>
            <a:r>
              <a:rPr lang="en-US" b="1" dirty="0" smtClean="0"/>
              <a:t>What do you think are the characteristics? </a:t>
            </a:r>
          </a:p>
          <a:p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9600" y="5410200"/>
            <a:ext cx="8001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As countries ____________ their _________ sectors change.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Which sectors are the most prominent in each?</a:t>
            </a:r>
          </a:p>
          <a:p>
            <a:pPr algn="ctr"/>
            <a:r>
              <a:rPr lang="en-US" dirty="0" smtClean="0"/>
              <a:t>Rank them in importance for each time period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4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917699"/>
          </a:xfrm>
        </p:spPr>
        <p:txBody>
          <a:bodyPr>
            <a:normAutofit/>
          </a:bodyPr>
          <a:lstStyle/>
          <a:p>
            <a:r>
              <a:rPr lang="en-US" dirty="0" smtClean="0"/>
              <a:t>Phases of development;</a:t>
            </a:r>
            <a:br>
              <a:rPr lang="en-US" dirty="0" smtClean="0"/>
            </a:br>
            <a:r>
              <a:rPr lang="en-US" dirty="0" smtClean="0"/>
              <a:t>Sector importance over time.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14401"/>
            <a:ext cx="7772400" cy="3492500"/>
          </a:xfrm>
        </p:spPr>
        <p:txBody>
          <a:bodyPr anchor="ctr">
            <a:normAutofit/>
          </a:bodyPr>
          <a:lstStyle/>
          <a:p>
            <a:r>
              <a:rPr lang="en-US" b="1" dirty="0" smtClean="0"/>
              <a:t>Pre-industrial: </a:t>
            </a:r>
            <a:r>
              <a:rPr lang="en-US" dirty="0" smtClean="0"/>
              <a:t>Primary Sector Leads the Economy (employs more than 2/3 of the </a:t>
            </a:r>
            <a:r>
              <a:rPr lang="en-US" dirty="0" err="1" smtClean="0"/>
              <a:t>labour</a:t>
            </a:r>
            <a:r>
              <a:rPr lang="en-US" dirty="0" smtClean="0"/>
              <a:t> base; agriculture most important activity</a:t>
            </a:r>
          </a:p>
          <a:p>
            <a:endParaRPr lang="en-US" dirty="0"/>
          </a:p>
          <a:p>
            <a:r>
              <a:rPr lang="en-US" b="1" dirty="0" smtClean="0"/>
              <a:t>Industrial: </a:t>
            </a:r>
            <a:r>
              <a:rPr lang="en-US" dirty="0" smtClean="0"/>
              <a:t>Secondary and Tertiary increase in productivity; secondary peaks during this phase. </a:t>
            </a:r>
            <a:r>
              <a:rPr lang="en-US" dirty="0"/>
              <a:t>P</a:t>
            </a:r>
            <a:r>
              <a:rPr lang="en-US" dirty="0" smtClean="0"/>
              <a:t>rimary declines in relative importance. </a:t>
            </a:r>
          </a:p>
          <a:p>
            <a:endParaRPr lang="en-US" dirty="0"/>
          </a:p>
          <a:p>
            <a:r>
              <a:rPr lang="en-US" b="1" dirty="0" smtClean="0"/>
              <a:t>Post-industrial: </a:t>
            </a:r>
            <a:r>
              <a:rPr lang="en-US" dirty="0" smtClean="0"/>
              <a:t>Tertiary Sector most important sectors; primary and secondary continue the decline. Quaternary begins to appear.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2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55" y="518319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HIC – High Income country</a:t>
            </a:r>
            <a:br>
              <a:rPr lang="en-US" sz="3600" dirty="0" smtClean="0"/>
            </a:br>
            <a:r>
              <a:rPr lang="en-US" sz="3600" dirty="0" smtClean="0"/>
              <a:t>MIC – Middle income country</a:t>
            </a:r>
            <a:br>
              <a:rPr lang="en-US" sz="3600" dirty="0" smtClean="0"/>
            </a:br>
            <a:r>
              <a:rPr lang="en-US" sz="3600" dirty="0" smtClean="0"/>
              <a:t>LIC – low income country</a:t>
            </a:r>
            <a:br>
              <a:rPr lang="en-US" sz="3600" dirty="0" smtClean="0"/>
            </a:br>
            <a:r>
              <a:rPr lang="en-US" sz="3600" dirty="0" smtClean="0"/>
              <a:t>What stages?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26" name="AutoShape 2" descr="data:image/jpeg;base64,/9j/4AAQSkZJRgABAQAAAQABAAD/2wCEAAkGBhQQERUSEhQWFRUVFxcYGBgYGRgaHhcWFhgYGxYYGhsbHygeHhkkHhcUHy8gJScpLCwsFx8xNTAqNScrLCkBCQoKBQUFDQUFDSkYEhgpKSkpKSkpKSkpKSkpKSkpKSkpKSkpKSkpKSkpKSkpKSkpKSkpKSkpKSkpKSkpKSkpKf/AABEIAKABPAMBIgACEQEDEQH/xAAbAAEAAgMBAQAAAAAAAAAAAAAAAwQBAgUGB//EAEEQAAIBAwIEBAQDBQUGBwAAAAECEQADIRIxBCJBUQUTYXEyUoGRQqHwBhQjscFicoLR4RUzorLC8QcWNHOS0vL/xAAUAQEAAAAAAAAAAAAAAAAAAAAA/8QAFBEBAAAAAAAAAAAAAAAAAAAAAP/aAAwDAQACEQMRAD8A+40pSgUpSgUpWly6F367YJn6Cg3pUDX2/ChPaSBP5z9xWDxkRqVhPTB/JSTQWKVU/wBoA/ClxskfARt/fjHr1qn4n4o6JqVYmAoaVJJOZJUgAAE98dKDrE1VbxW0FL+YmkNpJDAgNIGnHWSBHrXkrlixcfztYe4MyouGD6FHNssGg4ggHJEVrc4e3ddGRj5SEr5g84RrBOGnSIKGcwCRgZoPScT+09hDGufikiNK6I1anJCg8y4JkztXN4f9uldVcWLqq5ADPpAM6pPKWMCJPpn35F7h1tku6+WQAsm2XCsTLFiv4Y7SSNJPQV3fB7yo54O7ZVdaFlcQycQmRu2S+n4lMwOsRIW08auOQLdguCCdYYBRHSWAMz6bZq8b1zpbHXd49tga4n7RcUOCWwLCqC10KLakJ5g0tKKOpOIEdOm9ekoKCXuI0ybVoGNhdYye0+UKpt47dS6tq5Y5n+Hy7iuYG7EEKQo7n0q14p4iyoRYUXLkgaZB0z+JhIJA7DJqr4H4Q4c8TxBLX2GnYKqorNoAUEwSIJ5myTmKDs22JAJBB7GMfbFRcbxyWU13DpUbmCYnvA29amBrDkAGdus9qDm8J+0li65RGYmA3wOAVbZgSMr6jFdMGa4HC/tRZeP3a3cursrIgVOshWcqDscLP2mOnwfiguCSlxCJBDL2JB5lldwetBFxHi7KJHDX35ohRbmPm5nAK+2fSrvD3SyyUZPRtM/8JI/Oq/HccApCOocjlnudjgHHrEVQ8LCgKHFy4+TrILDlPpsdt8460HaD74OPz9qpr4ussGS4mkkSyNBjqCJBHWdqocXx97SI0wxIOpbqlTI5YWSSFmDgN6Rm5wnAK6anbzdR1gyCowI06QBGJnJk70FyzxKv8LBo3g7e/bY1LVVvDkiFRFMQDpBgVrwvBNbQKLrNGxcKfpgDHaguUqnfsXCI1BgZndDGY0kHvGDvVJfC7oYlWxpkBrl1ouYwNoTGd89KDs0qBXfqq/Rv8x79628/urD6T/KglpVQceSJW2+8HUCsDvsZ+lTpfU4nPY4P2OaCSlKUClKUClKUClKUClKrv5hJA0qOhyx+owB9zQV/EPFRaZVOA0gswhRAmSxIxE7TvuKpa7SsZ18Q6HACFtDABpk/ihhkt1EVfHhQIPmu92ZwxAAB6aUCg/UE+tWOE4JLK6LaKi9gIz1J7n1oKN/x5LaB7ita1GP4g0hTEjUwlRPTOSQN6v2LY+KdRI+LuOkdh6V5T/xP4XzeE0nCB1cnUF5lZYWCCCsM7knAFrMTI9bZjSIMiBB7iN8YoK/iXCC4mlgzCQYRtBx6yMfWtfDuHZBp8tLabwrFjqJkzgCPvV2ob18qyAKTqaJziFJk/aPcjvQaswSERROSFEKN8k9hJ7bmufx3hDOgDOAAIYDUixvMK243n+mK6lyyGz1EwQYiY/yFUrKPcYhy4CFh21zIE4AIjOOrelBQuoyLaLEKpKgJgD4ZIdYGSAxwRGMGCDnwnwm3cJusFYB+RF1BFa2SA2ljGqRIxA3HxEntXrqCAxUdgSN/SfY/aub4Zci/dQEFWJuGNRKkwBLHBDQSB007xEBjxbhIv2eJ0M4tJdUqgUnn0EMA2TGg4XmMjfarFnh2vc93UAYK25K6QDI1weZjiQcDaNyehSgg4nhA9trclQylZQ6SoIiVI2NRcL4bo08zEqI3OcRzSTPftMYxVyoONusqEoupsADfcgExI2BJ36UGRxAnSY1EnAMwMwT22+5iuHxnFvfe7aJFu2lxbcfjvEqjGDMKkOBEGe4yKi8It/u73CTJNzmhYzcILxpkYYgxJiW7g1JxVtuMK3bdzyFtMZJE6tiJUwFwZk5BOIzIWeKvqpCFtFu2yryzuQNMkY1asRBOQYyCJbfDLeLsNSQ0K0QwMQ4Ej4ZAMd5qs/DarevUpIGu4sNqZgpOkksCBzN0G+3Q3LE2oADsMlxpAjrK/XGkEkzOTMha4fgUTIGfmO/Xr9TVitLV5W+Eg+xqI8ckkSTBgkAkA9iQImg3fhkLByqll2YgSAex3qWqdviGuMyryqsQSpkyM7wBH19u+8XR1Vh6yCfTGJ9fy60FmlQpxanGQezAjPbOD9Kxc45FmWGJ6jpuPegnpVK5x3OqjAyW1YxBAAnMzBx2qbieKCA5EgTEgY/U0E9Qvxajc/zP8qLfgww0k7ZkH0nGfSqjtesoTyXACD1U6SZYncFhntNBIPESYKLqUtpLaukxIHXoR6HfoavE2xxJVlBZSDh5FsicyI1EnpPyz0z0MXFDKdjIMbGOo9iR9ag4WdVwDlgrjcBt2jpBEHHed6CSxwZtzpYkFtRDZjlAhNtIxMZyT3q1WpJxie/+dR3L8fhY56DvP06fmKCalYUyNo9P+1ZoFKUoFKUoFKUoFKUoKfiHCi+psn4T8R6jsAejdZ6R7VLa4C2qhVRQAAAIGAMCscM2XEiQ0+sECJ7+/pHSrFBF+6p8q/YVHf4JCpwFPRgBKnuDG9WaUHmbXEXLVwaWBDSdLanZlLgAlgZmAdPKRE5wTXW4ni2KxGhnlVBZdexkgZWYBOT79q38WvOLTi1/vSpCQASGOA0HEAmTOMVLwvArbzEuQNTkDU0CAWPWg4/D+FXhc1DQijSDrm4zQ8l9wA0aRJk9emehZ8ERLouhnlVZQCRADEFumomROSck10KUClK1cTsY/XrQbVFxHEC2upjAwPqSAPzIqRZjO9VvEbZa2YbT+o9+oOOoFBA7KtzzSDGkySC2k8sFTnSCJnpges0+MtsXYhmTWMAKo1ALEMT0lt4HxKNVXSzXIUoVgAxMRMxmPQ/DPeRicXWIuLIUGNIJYn4pjBAn4O+c0HDt3yG/jIJmeXXHJpgW2wvrmCCCDpJmurqfW/luFUKCQ5185OPxGBA9N/s4rwVnttDAXCSRvpAggLGcQZnMHI2FV/BPDGs6ibattDRpYEAKwCwcHQGwTzMRsAaC5wlxlJuXiG1QoKZUR7CRJOxnoJrVOLhmKuNAYSJ+AHLEznJkRiPatxxWvUfLSZCwxySyqYI09myPQ1FwXhekMu8FlKk8p1gHlMahg9epPYUEljxF2vH4Da04CmWLajJMkCIAwJ+KrPE8aNGGCsxgSCTI3GkZJABqLySlsagpAjAEHtIPzfQfSqfHeHFv4rgcoJAYkHGwOnlJO2QYkYPULTEuRaZpDBixK6SVECIKxuRmrS2SmEAK/LMRHy429MARVbw25p5GHNJBYSQSJgFiAS0frpXRoIDxSxzSO+oED2JOKguBWhbYUjeRICkRB5dzviRtV6lBGlnl0sdXvGaotfVLuhZPI3KNTAHECIKrv1I3qbxKySsgnGY9ZEEdj/rVQMbLqTlWGIDNBJBaWzjdtRiQpnpAZNwcPcI+LWmoKI1FkgGJiZlcT3710eHBiWjUckDYegPWO/X02rk8R4ql1oTmNvURpUsdcMq6dMx1kn0HWu3QKUpQKUpQKUpQKUqLiNUEpEjoevp6e9BLSsKZG0enas0ClKUHN8XQyhCzBidokrGRkT9u9WLduQHtsc/MWYQekTv+eKmv2FdSrCQf196jtkIxBwCZHYk7/Wen1oI7fEO5IXSNOGJk80bBZB2IMk7Eb1hluqrMXDESQqpggDbedU9Z+lZN8Ww0gyWmYMHVGmTt2EntWqM15JVyo1GCq5ZRj8UxmYPUQetBvwNxTqjckknPMJOkg7EQBttirdcS4zWmZstDASqHVsBkAQRHWRGkZ6DqWuMB3DKf7QI2Mb7UE9KUoFKVgmg0vExhdXpMVQfjyWGIgnPxAYMOQDIEe3xdsm5xs6DHUgZ7FgG29JrS5Z023kySGJ6dIECcQAB9KCSxZA5p1E/i7jcR0Az0rTibIZ0n1kdDGRPeDmsm2Uym3Vf/AK9j6bH03rXR5oBMhcEDqexkbfTP8qDc8IP8O+nEfb67VHa4eQRqYZYbnuY9RGNqWUYTDTDEQ3X7DB6ddts04dWYEzplmxAMQY3+lBS8M8P5mZ8PqY4JmTAJ1f4SAMYielT8WLiEXNS6VB1EjJXoW6QNyR6+1b3EKODMliewkgDlHuoO/VRtU/74hHxAz0GSfoM0ET8ajShOklSeYECNt9jv0NRWLusAuwYrJ0rPMVPxRPNtI9/aorNhQx8sEHCicFYPMcZ0gAYbBgCuhxHCh1K7diOh6H/TrscGgiXhtaljuxDCIxpjQZ2JwD1+tRXOOe0pNxGYKCSVE7b4GI949qn4MFZQxyxpgRC6QP5hu3bpW3FGRoABLCDOQFOCT6enX7kBW/2mxAYJyz3yQBJYdIHrH063wZrkcH4e1l2812ui4DLEABW/EsDZSoWN/gMnNRPxbqJ1HTAKjGFIOlmaDOcEeg36h3aoeGoNNxZ1IHcLMmBswM9A/mAegFaWEu3Cdb6VU7ooHmAju2ogTPw52M7ip7dhEYADcCBGBpnr3yevQ+tBt4fwy20AQaVyQOwJwPYCAB0AA6VZpSgUpSgUpSgUpSgUpWJoM0pSgUpSgVhlnBzWaUFW94epGOU999tpBwQNx2NUOB/hXNDnToUgZ0qwhdJAJMkCZJ2gxia7NQcTwyNBcA6cgnpsTntgT7UEXFeJhAIGuSoEERzHGZ7SfYVpxPiAW2TcRxg6gFZo9yoOPUVtwfDp5WAFWWYacYLEg49DUKcZ5gKKQ5bUJMYEcpIC5BB3iDjvQdC0IUe1b1x+HvOoAQHpC6TpHJtqjHMI3x1rq2bupQw6j9Cg3rDLIg1mlBz/ABe04sEWVDOukhWyGAYFhkiTExkZiqvD3hEvJBxFtrhg6cqEGwlX7xt0MdqqNzwwBw6QCDOZ66p/5mMdzIiTIVL3GGBuTJ5QSiwFkrqHNIEZ6wcCcdEK4HxIAB8pEf8AFtUL+HFvifZtXKIzECdRbb+gqK/cYMFukaCSAVmWOIDKBtEgxj7wAk4TiP4IOAeYCfxNJgxuSd4zv1qzwkaFjt13nrPrM1S4S7LSiySWOppAIJBGnEjDDMbqd96mYPb1PykblRIz6HMk9oEmPqC/w/mseZlC45YBJw0yQduXbsag4B30lSIIZ50gTliZydImZjO9TWHZS8KImY1bEiSdogzMb77zWpXzSpIAMdPwgjq3eCYHrOYoLPCDEgQCAd8knef+5qegFKCG7ykN/hP1PL+eP8RrTgXVgxUg8zSR6EgflH0irDKCIOQajtcOFJI6/wCp/qaDTibAchWVWXJz8wI0/wA2rk2brhHQgqiXHWVywWSUaCCIyM4iJmJNdq8sjG4kj3g9Ou9cYcYiXNbNpFwhCpwjPqMjOz5Jicwd6C/4N/uhAIU5WRBg52gR9gO2Irm/tLxVy3Nyyeayup5UsCDIUGMyJY4yAZ7V1eI8QVDpMaj8IJjEbk9BM96ocOpcOt8hQ2gkao1FlBMHBCSCNJk8pzFB0vD+MF62twAjUJg7g7FT6gyPpViqXAXUE2w2o/HvPKSQDgQBIIAHQVcAoArNKUClYrNApSlApSlApSsaczQZpSlApSlBHdsBipP4TIyRmCOm+CcGovESfLOneV/5hM+kfob1ZoRQc67YYAlY8y5PL+E4/F6Dq25n2Av20gAdgBPtVbyp5ZKsvwsN9J233HQ+ontWLNx4DHnBkELA2MArO436+1BZu29SlZIkRIMET2PQ1z+D8EFhVSy7KFOAcjTEadOB25t5ySSTPRtuGAI2IkfWtqCEXCuGggxkYyehBM9u/wBKmqBpZ4/CsE+p6fQRP29anoFKUoFUvEUKg3V+JA2AASQY1R/bhcfartaXmAUk7QaCpwThRLnScKA2MdPTJ1beg6VnxcMbYCmJdBPaWGfvFb3rI8slgJCEEgSRy5j86r3w5VfNVSurmzpgGQJEkHcbMcxFAXhzYTlOrUwkRGXIUEAduWc5gneSb1iyEUKOnU7n1PrXLs3nZLoJwjEjWpkLAZd4mO57Zmr/ABHF+WMgSTygH4sSd9oAJPoKCzSsA1mgUpSgVz+N4EEPIlWgkASQw2Yd4gY/ntXQpQcnhr50q5uoWKqDqBUH5TGrBknIGZ9Kg8T4RyAdJcnUToYgwWXCsYAOkLnHwN1Nde7wiMCGUGd8b1TueBW8kalkQeZiPeCYx9vQ0EPE+FsWLahEKAchuQsUELAgM+wHNgGnA3XCDVcJY7SOUwwUxID7kbx6UsIgVU4ZUY4Yl9Ww2fIkkmIO25FT3V8xWZkUOrFUMzGQAZgEDVuPSg3v8YVwQ2qMaVLg5GcZx2kb1LwnF6oVxpuaQSs9+o7j+VQW/D1KL5ZNuI+GOh5gZBycg9fqBEvE+HrcUBxLCQGEgiSNjkg4H1AoLdKiR9JVCwJ0/UxEmpaBStXeO/TYTvW1ApSlBjTmf10/yrNKUClKUClKUClKUGly0G3+h6j2NUeEvi0hWCSJI0qTOokzyiBLah9K6NVOCGXP9rT9pP8A1flQY4VtLEGIeCukGCcz3EwB7796tXLoUSxAA6kxVDxC3EQQuoicHEGdZMwDsJI7VNbYPcYjOiFPo5hsdJgjPqPWglsGZboTj2H+s1NSlAoRSlAqO/b1KR+pG22akpQUb1qUEFxqIG+rBPNhpGBP2rQoLZi4WuLBILc0RvIUf8R9Ric7vaYsEHKFbWGBzB1YiI6xTiECgoNUuI1b52Ak/wAvWe5oMcHw2+oRGmR3OkZPeNo2x1rZ7YbVgc7aPXSBDD25Wqxw9nQoG5xJ7mMmsrZAM9fc9d8bUGxJmI+v661tSlApSlApSlBHdvaYwSSYAA6wT7DY5NRXeH80RcA076ZJmNp2x6ZmtrifxFMnCvjEGSuTicQevX7TE0GajNgTq6/zPcjvWyODkEH2ragr2m0uUPWWU56nmHbBI+/pViobuWUdQSfYQR/Mj86moKtvnYMU0skiSOh30nthT/rtJf4fXpkmAZjoY2n65qalBgVmlKBSlKBSlKBSlKBSlKBSlKBVThfjfp/+mz9tNW64N3i2t+IBD8F21Ilo5lcKwVdyea2SR0OYxIdPijLAKTrWDAE8rYM42wc+lT2LARQo2/qcmoeDSGuGcltjGBHtME6m6/F9BaoFKUoFKUoFKUoIrliTIJBiMRkfUGspZAM5J7n+napKTQKUpQKUpQKUpQKUpQRXLEtIYjEdPyn6fag4YbnmPrmPapaUFDxDhGJV0bTBXWAJ1qrAxiD377nBqZeM1SEDE+oIGdjJiR6idjVg1X4PgxbG8kxJiNth7b/c0Etq1p9Sdz3P66VJUXEXtCloLbYAk5IH9arvw7XRD4Q7qJz9f17A0CxxbG86kSkLpI751z6SBB657VdqK1YCABQAOu5n699smaloFKUoFKUoFKUoFKUoFKUoFKUoFcb9o/A24gJcssLfEWSWsuQSJIhkcDJttiR3VTuors0oPO+BeM3i7W+J4e5acsCCFZ0PKJi4srGDEkH06nt8JbcA+Y6uZMFV046CNRz6zU9UvEfFVslQQSWmAATgRJgAnqNhuRQXarcVbNxLlsakJUgP/eBEiDOPp/Wt7F0vbDQVLAGGWCJ7rMg+k1NQcDhfArlvhbloCyzMIVWDNbmIlgcmdyBAwNq53/ky5jmtkBLYhpOoJ5E2XMAGyfJc/DvebliQ3sKUHmvCP2Vey7sbxhrC2pHxM4S2puExqEaDpBZ41tBExWh8C47R/wCrHmSTOk6fgDRHbzpH/tHTvmvUUoOBa8F4hbjE8QWtEMqqSwYBtOklhnUNV/7WttJNUbH7J8Ta8pbXFMiW9AKgmNKW7SiAwIPMl4kYnzpJlRXraUHnOG8C4ocOttuLbzA0l9+UyHAMAzDEiZhgu4Fap4DxZZdfFGNNvXpLrJDWjcCj8IOi9DA6ou6dlFelrANB5nwj9mb9m4jNeBCWfKWNR/DYEBThRNpjIydYnaoH/ZXiltOtrimD3NJLs1wnWFQagehkMY2IIWMDT66lB5fhfBuM1l2vwPP1adbkG2Lt05A722tqEBA5ATOVM3HeD8Vc8wreCFypEPcAUC3pKAAQAr/xNQy8aWgV6FmgT2+v5CsJcByCCPSg43AeDX7d7zG4hnUsxKkmIY3TAXYQDw4EbeW0fEZ7dYBrD3AokkADqcUG1KUoFKUoMAVmlKBSlKBSlKBSlKBSlKBSlKBSlRcTw/mKVllnqpg/eg2e6F3IHuYqrd8YtKYLE+yswwYMlQQKot4RbsXWvWwRdcAM5DNIHQkbfWrlrxHHMCT3UY9NzNBu/i9oCSxjA+Fuv0qtw/j4e61ryroK51HRDDusNJGd4x1q9a4xW9P72Kk85fmH3FBD++8s6HBjA0kn02x+defs8LdvX9dy2ykEQ0cuMq0XB+HIwJ5p1SIr03nL8w+4rmXfCkN3zRdMk5UkFSO0YP50Fvw/iy+pXAD220tGxMSCPdSpjcTGdzbrngOoAS5bj1X8hpIA+xpxBd9nRBGIbIPfsfYig6FV+I41UxktIAUAkyZj2GDk4FV3tFhm6Bv2bf0wPuKsWAigCVkCCeUT3OKDHmXcciR15z2P9jvH51tFz+wPoT+cipPOX5h9xTzl+YfcUGgV+6//ABI/6qw9pzs4B/u4+0z+dSecvzD7innL8w+4oI24QN8RZvckA+4ED8qyeFWZAg7YkY+lb+cvzD7innL8w+4oKvC2rmSxiTgZaB0Ek7xuc57VOOGHUk+5P8tvyrfzl+YfcU85fmH3FBp+5J8i4/sis/uqfKuPQVt5y/MPuKecvzD7ig1/dU+UfasDhE+VfsK385fmH3FVeNvty+WyRq58idMH4JMapjecTQSXeGUQ0lI6gwM9CDyn7T2qJLzjCk3P7y6fc6gAv2FRwrOGPmMwgCGwM9Qhj3neulQYVYEDpWaUoFKUoFKUoFKUoP/Z"/>
          <p:cNvSpPr>
            <a:spLocks noChangeAspect="1" noChangeArrowheads="1"/>
          </p:cNvSpPr>
          <p:nvPr/>
        </p:nvSpPr>
        <p:spPr bwMode="auto">
          <a:xfrm>
            <a:off x="155575" y="-731838"/>
            <a:ext cx="30099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data:image/jpeg;base64,/9j/4AAQSkZJRgABAQAAAQABAAD/2wCEAAkGBhQQERUSEhQWFRUVFxcYGBgYGRgaHhcWFhgYGxYYGhsbHygeHhkkHhcUHy8gJScpLCwsFx8xNTAqNScrLCkBCQoKBQUFDQUFDSkYEhgpKSkpKSkpKSkpKSkpKSkpKSkpKSkpKSkpKSkpKSkpKSkpKSkpKSkpKSkpKSkpKSkpKf/AABEIAKABPAMBIgACEQEDEQH/xAAbAAEAAgMBAQAAAAAAAAAAAAAAAwQBAgUGB//EAEEQAAIBAwIEBAQDBQUGBwAAAAECEQADIRIxBCJBUQUTYXEyUoGRQqHwBhQjscFicoLR4RUzorLC8QcWNHOS0vL/xAAUAQEAAAAAAAAAAAAAAAAAAAAA/8QAFBEBAAAAAAAAAAAAAAAAAAAAAP/aAAwDAQACEQMRAD8A+40pSgUpSgUpWly6F367YJn6Cg3pUDX2/ChPaSBP5z9xWDxkRqVhPTB/JSTQWKVU/wBoA/ClxskfARt/fjHr1qn4n4o6JqVYmAoaVJJOZJUgAAE98dKDrE1VbxW0FL+YmkNpJDAgNIGnHWSBHrXkrlixcfztYe4MyouGD6FHNssGg4ggHJEVrc4e3ddGRj5SEr5g84RrBOGnSIKGcwCRgZoPScT+09hDGufikiNK6I1anJCg8y4JkztXN4f9uldVcWLqq5ADPpAM6pPKWMCJPpn35F7h1tku6+WQAsm2XCsTLFiv4Y7SSNJPQV3fB7yo54O7ZVdaFlcQycQmRu2S+n4lMwOsRIW08auOQLdguCCdYYBRHSWAMz6bZq8b1zpbHXd49tga4n7RcUOCWwLCqC10KLakJ5g0tKKOpOIEdOm9ekoKCXuI0ybVoGNhdYye0+UKpt47dS6tq5Y5n+Hy7iuYG7EEKQo7n0q14p4iyoRYUXLkgaZB0z+JhIJA7DJqr4H4Q4c8TxBLX2GnYKqorNoAUEwSIJ5myTmKDs22JAJBB7GMfbFRcbxyWU13DpUbmCYnvA29amBrDkAGdus9qDm8J+0li65RGYmA3wOAVbZgSMr6jFdMGa4HC/tRZeP3a3cursrIgVOshWcqDscLP2mOnwfiguCSlxCJBDL2JB5lldwetBFxHi7KJHDX35ohRbmPm5nAK+2fSrvD3SyyUZPRtM/8JI/Oq/HccApCOocjlnudjgHHrEVQ8LCgKHFy4+TrILDlPpsdt8460HaD74OPz9qpr4ussGS4mkkSyNBjqCJBHWdqocXx97SI0wxIOpbqlTI5YWSSFmDgN6Rm5wnAK6anbzdR1gyCowI06QBGJnJk70FyzxKv8LBo3g7e/bY1LVVvDkiFRFMQDpBgVrwvBNbQKLrNGxcKfpgDHaguUqnfsXCI1BgZndDGY0kHvGDvVJfC7oYlWxpkBrl1ouYwNoTGd89KDs0qBXfqq/Rv8x79628/urD6T/KglpVQceSJW2+8HUCsDvsZ+lTpfU4nPY4P2OaCSlKUClKUClKUClKUClKrv5hJA0qOhyx+owB9zQV/EPFRaZVOA0gswhRAmSxIxE7TvuKpa7SsZ18Q6HACFtDABpk/ihhkt1EVfHhQIPmu92ZwxAAB6aUCg/UE+tWOE4JLK6LaKi9gIz1J7n1oKN/x5LaB7ita1GP4g0hTEjUwlRPTOSQN6v2LY+KdRI+LuOkdh6V5T/xP4XzeE0nCB1cnUF5lZYWCCCsM7knAFrMTI9bZjSIMiBB7iN8YoK/iXCC4mlgzCQYRtBx6yMfWtfDuHZBp8tLabwrFjqJkzgCPvV2ob18qyAKTqaJziFJk/aPcjvQaswSERROSFEKN8k9hJ7bmufx3hDOgDOAAIYDUixvMK243n+mK6lyyGz1EwQYiY/yFUrKPcYhy4CFh21zIE4AIjOOrelBQuoyLaLEKpKgJgD4ZIdYGSAxwRGMGCDnwnwm3cJusFYB+RF1BFa2SA2ljGqRIxA3HxEntXrqCAxUdgSN/SfY/aub4Zci/dQEFWJuGNRKkwBLHBDQSB007xEBjxbhIv2eJ0M4tJdUqgUnn0EMA2TGg4XmMjfarFnh2vc93UAYK25K6QDI1weZjiQcDaNyehSgg4nhA9trclQylZQ6SoIiVI2NRcL4bo08zEqI3OcRzSTPftMYxVyoONusqEoupsADfcgExI2BJ36UGRxAnSY1EnAMwMwT22+5iuHxnFvfe7aJFu2lxbcfjvEqjGDMKkOBEGe4yKi8It/u73CTJNzmhYzcILxpkYYgxJiW7g1JxVtuMK3bdzyFtMZJE6tiJUwFwZk5BOIzIWeKvqpCFtFu2yryzuQNMkY1asRBOQYyCJbfDLeLsNSQ0K0QwMQ4Ej4ZAMd5qs/DarevUpIGu4sNqZgpOkksCBzN0G+3Q3LE2oADsMlxpAjrK/XGkEkzOTMha4fgUTIGfmO/Xr9TVitLV5W+Eg+xqI8ckkSTBgkAkA9iQImg3fhkLByqll2YgSAex3qWqdviGuMyryqsQSpkyM7wBH19u+8XR1Vh6yCfTGJ9fy60FmlQpxanGQezAjPbOD9Kxc45FmWGJ6jpuPegnpVK5x3OqjAyW1YxBAAnMzBx2qbieKCA5EgTEgY/U0E9Qvxajc/zP8qLfgww0k7ZkH0nGfSqjtesoTyXACD1U6SZYncFhntNBIPESYKLqUtpLaukxIHXoR6HfoavE2xxJVlBZSDh5FsicyI1EnpPyz0z0MXFDKdjIMbGOo9iR9ag4WdVwDlgrjcBt2jpBEHHed6CSxwZtzpYkFtRDZjlAhNtIxMZyT3q1WpJxie/+dR3L8fhY56DvP06fmKCalYUyNo9P+1ZoFKUoFKUoFKUoFKUoKfiHCi+psn4T8R6jsAejdZ6R7VLa4C2qhVRQAAAIGAMCscM2XEiQ0+sECJ7+/pHSrFBF+6p8q/YVHf4JCpwFPRgBKnuDG9WaUHmbXEXLVwaWBDSdLanZlLgAlgZmAdPKRE5wTXW4ni2KxGhnlVBZdexkgZWYBOT79q38WvOLTi1/vSpCQASGOA0HEAmTOMVLwvArbzEuQNTkDU0CAWPWg4/D+FXhc1DQijSDrm4zQ8l9wA0aRJk9emehZ8ERLouhnlVZQCRADEFumomROSck10KUClK1cTsY/XrQbVFxHEC2upjAwPqSAPzIqRZjO9VvEbZa2YbT+o9+oOOoFBA7KtzzSDGkySC2k8sFTnSCJnpges0+MtsXYhmTWMAKo1ALEMT0lt4HxKNVXSzXIUoVgAxMRMxmPQ/DPeRicXWIuLIUGNIJYn4pjBAn4O+c0HDt3yG/jIJmeXXHJpgW2wvrmCCCDpJmurqfW/luFUKCQ5185OPxGBA9N/s4rwVnttDAXCSRvpAggLGcQZnMHI2FV/BPDGs6ibattDRpYEAKwCwcHQGwTzMRsAaC5wlxlJuXiG1QoKZUR7CRJOxnoJrVOLhmKuNAYSJ+AHLEznJkRiPatxxWvUfLSZCwxySyqYI09myPQ1FwXhekMu8FlKk8p1gHlMahg9epPYUEljxF2vH4Da04CmWLajJMkCIAwJ+KrPE8aNGGCsxgSCTI3GkZJABqLySlsagpAjAEHtIPzfQfSqfHeHFv4rgcoJAYkHGwOnlJO2QYkYPULTEuRaZpDBixK6SVECIKxuRmrS2SmEAK/LMRHy429MARVbw25p5GHNJBYSQSJgFiAS0frpXRoIDxSxzSO+oED2JOKguBWhbYUjeRICkRB5dzviRtV6lBGlnl0sdXvGaotfVLuhZPI3KNTAHECIKrv1I3qbxKySsgnGY9ZEEdj/rVQMbLqTlWGIDNBJBaWzjdtRiQpnpAZNwcPcI+LWmoKI1FkgGJiZlcT3710eHBiWjUckDYegPWO/X02rk8R4ql1oTmNvURpUsdcMq6dMx1kn0HWu3QKUpQKUpQKUpQKUqLiNUEpEjoevp6e9BLSsKZG0enas0ClKUHN8XQyhCzBidokrGRkT9u9WLduQHtsc/MWYQekTv+eKmv2FdSrCQf196jtkIxBwCZHYk7/Wen1oI7fEO5IXSNOGJk80bBZB2IMk7Eb1hluqrMXDESQqpggDbedU9Z+lZN8Ww0gyWmYMHVGmTt2EntWqM15JVyo1GCq5ZRj8UxmYPUQetBvwNxTqjckknPMJOkg7EQBttirdcS4zWmZstDASqHVsBkAQRHWRGkZ6DqWuMB3DKf7QI2Mb7UE9KUoFKVgmg0vExhdXpMVQfjyWGIgnPxAYMOQDIEe3xdsm5xs6DHUgZ7FgG29JrS5Z023kySGJ6dIECcQAB9KCSxZA5p1E/i7jcR0Az0rTibIZ0n1kdDGRPeDmsm2Uym3Vf/AK9j6bH03rXR5oBMhcEDqexkbfTP8qDc8IP8O+nEfb67VHa4eQRqYZYbnuY9RGNqWUYTDTDEQ3X7DB6ddts04dWYEzplmxAMQY3+lBS8M8P5mZ8PqY4JmTAJ1f4SAMYielT8WLiEXNS6VB1EjJXoW6QNyR6+1b3EKODMliewkgDlHuoO/VRtU/74hHxAz0GSfoM0ET8ajShOklSeYECNt9jv0NRWLusAuwYrJ0rPMVPxRPNtI9/aorNhQx8sEHCicFYPMcZ0gAYbBgCuhxHCh1K7diOh6H/TrscGgiXhtaljuxDCIxpjQZ2JwD1+tRXOOe0pNxGYKCSVE7b4GI949qn4MFZQxyxpgRC6QP5hu3bpW3FGRoABLCDOQFOCT6enX7kBW/2mxAYJyz3yQBJYdIHrH063wZrkcH4e1l2812ui4DLEABW/EsDZSoWN/gMnNRPxbqJ1HTAKjGFIOlmaDOcEeg36h3aoeGoNNxZ1IHcLMmBswM9A/mAegFaWEu3Cdb6VU7ooHmAju2ogTPw52M7ip7dhEYADcCBGBpnr3yevQ+tBt4fwy20AQaVyQOwJwPYCAB0AA6VZpSgUpSgUpSgUpSgUpWJoM0pSgUpSgVhlnBzWaUFW94epGOU999tpBwQNx2NUOB/hXNDnToUgZ0qwhdJAJMkCZJ2gxia7NQcTwyNBcA6cgnpsTntgT7UEXFeJhAIGuSoEERzHGZ7SfYVpxPiAW2TcRxg6gFZo9yoOPUVtwfDp5WAFWWYacYLEg49DUKcZ5gKKQ5bUJMYEcpIC5BB3iDjvQdC0IUe1b1x+HvOoAQHpC6TpHJtqjHMI3x1rq2bupQw6j9Cg3rDLIg1mlBz/ABe04sEWVDOukhWyGAYFhkiTExkZiqvD3hEvJBxFtrhg6cqEGwlX7xt0MdqqNzwwBw6QCDOZ66p/5mMdzIiTIVL3GGBuTJ5QSiwFkrqHNIEZ6wcCcdEK4HxIAB8pEf8AFtUL+HFvifZtXKIzECdRbb+gqK/cYMFukaCSAVmWOIDKBtEgxj7wAk4TiP4IOAeYCfxNJgxuSd4zv1qzwkaFjt13nrPrM1S4S7LSiySWOppAIJBGnEjDDMbqd96mYPb1PykblRIz6HMk9oEmPqC/w/mseZlC45YBJw0yQduXbsag4B30lSIIZ50gTliZydImZjO9TWHZS8KImY1bEiSdogzMb77zWpXzSpIAMdPwgjq3eCYHrOYoLPCDEgQCAd8knef+5qegFKCG7ykN/hP1PL+eP8RrTgXVgxUg8zSR6EgflH0irDKCIOQajtcOFJI6/wCp/qaDTibAchWVWXJz8wI0/wA2rk2brhHQgqiXHWVywWSUaCCIyM4iJmJNdq8sjG4kj3g9Ou9cYcYiXNbNpFwhCpwjPqMjOz5Jicwd6C/4N/uhAIU5WRBg52gR9gO2Irm/tLxVy3Nyyeayup5UsCDIUGMyJY4yAZ7V1eI8QVDpMaj8IJjEbk9BM96ocOpcOt8hQ2gkao1FlBMHBCSCNJk8pzFB0vD+MF62twAjUJg7g7FT6gyPpViqXAXUE2w2o/HvPKSQDgQBIIAHQVcAoArNKUClYrNApSlApSlApSsaczQZpSlApSlBHdsBipP4TIyRmCOm+CcGovESfLOneV/5hM+kfob1ZoRQc67YYAlY8y5PL+E4/F6Dq25n2Av20gAdgBPtVbyp5ZKsvwsN9J233HQ+ontWLNx4DHnBkELA2MArO436+1BZu29SlZIkRIMET2PQ1z+D8EFhVSy7KFOAcjTEadOB25t5ySSTPRtuGAI2IkfWtqCEXCuGggxkYyehBM9u/wBKmqBpZ4/CsE+p6fQRP29anoFKUoFUvEUKg3V+JA2AASQY1R/bhcfartaXmAUk7QaCpwThRLnScKA2MdPTJ1beg6VnxcMbYCmJdBPaWGfvFb3rI8slgJCEEgSRy5j86r3w5VfNVSurmzpgGQJEkHcbMcxFAXhzYTlOrUwkRGXIUEAduWc5gneSb1iyEUKOnU7n1PrXLs3nZLoJwjEjWpkLAZd4mO57Zmr/ABHF+WMgSTygH4sSd9oAJPoKCzSsA1mgUpSgVz+N4EEPIlWgkASQw2Yd4gY/ntXQpQcnhr50q5uoWKqDqBUH5TGrBknIGZ9Kg8T4RyAdJcnUToYgwWXCsYAOkLnHwN1Nde7wiMCGUGd8b1TueBW8kalkQeZiPeCYx9vQ0EPE+FsWLahEKAchuQsUELAgM+wHNgGnA3XCDVcJY7SOUwwUxID7kbx6UsIgVU4ZUY4Yl9Ww2fIkkmIO25FT3V8xWZkUOrFUMzGQAZgEDVuPSg3v8YVwQ2qMaVLg5GcZx2kb1LwnF6oVxpuaQSs9+o7j+VQW/D1KL5ZNuI+GOh5gZBycg9fqBEvE+HrcUBxLCQGEgiSNjkg4H1AoLdKiR9JVCwJ0/UxEmpaBStXeO/TYTvW1ApSlBjTmf10/yrNKUClKUClKUClKUGly0G3+h6j2NUeEvi0hWCSJI0qTOokzyiBLah9K6NVOCGXP9rT9pP8A1flQY4VtLEGIeCukGCcz3EwB7796tXLoUSxAA6kxVDxC3EQQuoicHEGdZMwDsJI7VNbYPcYjOiFPo5hsdJgjPqPWglsGZboTj2H+s1NSlAoRSlAqO/b1KR+pG22akpQUb1qUEFxqIG+rBPNhpGBP2rQoLZi4WuLBILc0RvIUf8R9Ric7vaYsEHKFbWGBzB1YiI6xTiECgoNUuI1b52Ak/wAvWe5oMcHw2+oRGmR3OkZPeNo2x1rZ7YbVgc7aPXSBDD25Wqxw9nQoG5xJ7mMmsrZAM9fc9d8bUGxJmI+v661tSlApSlApSlBHdvaYwSSYAA6wT7DY5NRXeH80RcA076ZJmNp2x6ZmtrifxFMnCvjEGSuTicQevX7TE0GajNgTq6/zPcjvWyODkEH2ragr2m0uUPWWU56nmHbBI+/pViobuWUdQSfYQR/Mj86moKtvnYMU0skiSOh30nthT/rtJf4fXpkmAZjoY2n65qalBgVmlKBSlKBSlKBSlKBSlKBSlKBVThfjfp/+mz9tNW64N3i2t+IBD8F21Ilo5lcKwVdyea2SR0OYxIdPijLAKTrWDAE8rYM42wc+lT2LARQo2/qcmoeDSGuGcltjGBHtME6m6/F9BaoFKUoFKUoFKUoIrliTIJBiMRkfUGspZAM5J7n+napKTQKUpQKUpQKUpQKUpQRXLEtIYjEdPyn6fag4YbnmPrmPapaUFDxDhGJV0bTBXWAJ1qrAxiD377nBqZeM1SEDE+oIGdjJiR6idjVg1X4PgxbG8kxJiNth7b/c0Etq1p9Sdz3P66VJUXEXtCloLbYAk5IH9arvw7XRD4Q7qJz9f17A0CxxbG86kSkLpI751z6SBB657VdqK1YCABQAOu5n699smaloFKUoFKUoFKUoFKUoFKUoFKUoFcb9o/A24gJcssLfEWSWsuQSJIhkcDJttiR3VTuors0oPO+BeM3i7W+J4e5acsCCFZ0PKJi4srGDEkH06nt8JbcA+Y6uZMFV046CNRz6zU9UvEfFVslQQSWmAATgRJgAnqNhuRQXarcVbNxLlsakJUgP/eBEiDOPp/Wt7F0vbDQVLAGGWCJ7rMg+k1NQcDhfArlvhbloCyzMIVWDNbmIlgcmdyBAwNq53/ky5jmtkBLYhpOoJ5E2XMAGyfJc/DvebliQ3sKUHmvCP2Vey7sbxhrC2pHxM4S2puExqEaDpBZ41tBExWh8C47R/wCrHmSTOk6fgDRHbzpH/tHTvmvUUoOBa8F4hbjE8QWtEMqqSwYBtOklhnUNV/7WttJNUbH7J8Ta8pbXFMiW9AKgmNKW7SiAwIPMl4kYnzpJlRXraUHnOG8C4ocOttuLbzA0l9+UyHAMAzDEiZhgu4Fap4DxZZdfFGNNvXpLrJDWjcCj8IOi9DA6ou6dlFelrANB5nwj9mb9m4jNeBCWfKWNR/DYEBThRNpjIydYnaoH/ZXiltOtrimD3NJLs1wnWFQagehkMY2IIWMDT66lB5fhfBuM1l2vwPP1adbkG2Lt05A722tqEBA5ATOVM3HeD8Vc8wreCFypEPcAUC3pKAAQAr/xNQy8aWgV6FmgT2+v5CsJcByCCPSg43AeDX7d7zG4hnUsxKkmIY3TAXYQDw4EbeW0fEZ7dYBrD3AokkADqcUG1KUoFKUoMAVmlKBSlKBSlKBSlKBSlKBSlKBSlRcTw/mKVllnqpg/eg2e6F3IHuYqrd8YtKYLE+yswwYMlQQKot4RbsXWvWwRdcAM5DNIHQkbfWrlrxHHMCT3UY9NzNBu/i9oCSxjA+Fuv0qtw/j4e61ryroK51HRDDusNJGd4x1q9a4xW9P72Kk85fmH3FBD++8s6HBjA0kn02x+defs8LdvX9dy2ykEQ0cuMq0XB+HIwJ5p1SIr03nL8w+4rmXfCkN3zRdMk5UkFSO0YP50Fvw/iy+pXAD220tGxMSCPdSpjcTGdzbrngOoAS5bj1X8hpIA+xpxBd9nRBGIbIPfsfYig6FV+I41UxktIAUAkyZj2GDk4FV3tFhm6Bv2bf0wPuKsWAigCVkCCeUT3OKDHmXcciR15z2P9jvH51tFz+wPoT+cipPOX5h9xTzl+YfcUGgV+6//ABI/6qw9pzs4B/u4+0z+dSecvzD7innL8w+4oI24QN8RZvckA+4ED8qyeFWZAg7YkY+lb+cvzD7innL8w+4oKvC2rmSxiTgZaB0Ek7xuc57VOOGHUk+5P8tvyrfzl+YfcU85fmH3FBp+5J8i4/sis/uqfKuPQVt5y/MPuKecvzD7ig1/dU+UfasDhE+VfsK385fmH3FVeNvty+WyRq58idMH4JMapjecTQSXeGUQ0lI6gwM9CDyn7T2qJLzjCk3P7y6fc6gAv2FRwrOGPmMwgCGwM9Qhj3neulQYVYEDpWaUoFKUoFKUoFKUoP/Z"/>
          <p:cNvSpPr>
            <a:spLocks noChangeAspect="1" noChangeArrowheads="1"/>
          </p:cNvSpPr>
          <p:nvPr/>
        </p:nvSpPr>
        <p:spPr bwMode="auto">
          <a:xfrm>
            <a:off x="155575" y="-731838"/>
            <a:ext cx="30099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http://www.free-world-maps.com/map-images/printable-white-transparent-political-blank-world-map-c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4889" y="2133600"/>
            <a:ext cx="9328889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8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510"/>
            <a:ext cx="9144000" cy="1143000"/>
          </a:xfrm>
        </p:spPr>
        <p:txBody>
          <a:bodyPr>
            <a:noAutofit/>
          </a:bodyPr>
          <a:lstStyle/>
          <a:p>
            <a:r>
              <a:rPr lang="en-US" sz="3400" dirty="0" smtClean="0"/>
              <a:t>Textbook pages 95 - 97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(read text, answer questions, discuss quietly)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51" y="1447800"/>
            <a:ext cx="90678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Ethiopia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smtClean="0"/>
              <a:t>general, which type of industry employs most </a:t>
            </a:r>
            <a:r>
              <a:rPr lang="en-US" dirty="0" smtClean="0"/>
              <a:t>people? Does it make the most money (GDP)? Why is this the case?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there a limited need for services in Ethiopia?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China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sector has the highest </a:t>
            </a:r>
            <a:r>
              <a:rPr lang="en-US" dirty="0" smtClean="0"/>
              <a:t>percentage of GDP?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which industry do much of the </a:t>
            </a:r>
            <a:r>
              <a:rPr lang="en-US" dirty="0" err="1" smtClean="0"/>
              <a:t>labour</a:t>
            </a:r>
            <a:r>
              <a:rPr lang="en-US" dirty="0" smtClean="0"/>
              <a:t> force still work?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United Kingdom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a name for the UK economy?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the largest and smallest sectors?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do we often have to guess at the quaternary sector?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229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What are we watching? HANS ROSLING’s “The Joy Of Stats:  200 countries, 200 years, 4 minutes”  What do Health and Wealth have to do with today’s subject: changing Sectors and Economic development? Think. Pair. Share. </vt:lpstr>
      <vt:lpstr>The Development Pathway: Sectoral Shifts (P/S/T/Q)</vt:lpstr>
      <vt:lpstr>Phases of development; Sector importance over time. </vt:lpstr>
      <vt:lpstr>HIC – High Income country MIC – Middle income country LIC – low income country What stages? </vt:lpstr>
      <vt:lpstr>Textbook pages 95 - 97 (read text, answer questions, discuss quietly)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we watching?</dc:title>
  <dc:creator>Nicole St Pierre</dc:creator>
  <cp:lastModifiedBy>Nicole St Pierre</cp:lastModifiedBy>
  <cp:revision>11</cp:revision>
  <dcterms:created xsi:type="dcterms:W3CDTF">2015-01-07T18:38:53Z</dcterms:created>
  <dcterms:modified xsi:type="dcterms:W3CDTF">2016-02-10T16:03:24Z</dcterms:modified>
</cp:coreProperties>
</file>