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16B82-B5EE-48C5-BFDB-B07F662235B3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2AC88-A13B-44D1-8E18-9BD019E66D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86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91B67-2CB1-4F49-AA89-3E776B35B3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1A0E9-F2AF-4013-AA97-B562C8AC19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38159-484F-47FF-89ED-4823CD1469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41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7CDDD6-8DC0-4B14-A418-53DA421568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0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31C7F-5B72-4599-BFD8-F04762EEF7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5AB9B8-36C5-4473-9800-A2DA021D18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8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5F690-F3BD-4EED-98CE-49339A1C16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8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Sovereignty: the authority of a state to govern its people and land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determines sovereignty????</a:t>
            </a:r>
            <a:endParaRPr lang="en-CA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4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725768" y="369196"/>
            <a:ext cx="900340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/>
              <a:t>T</a:t>
            </a:r>
            <a:r>
              <a:rPr lang="en-US" sz="4800" dirty="0" smtClean="0"/>
              <a:t>he </a:t>
            </a:r>
            <a:r>
              <a:rPr lang="en-US" sz="4800" dirty="0"/>
              <a:t>geopolitics of </a:t>
            </a:r>
            <a:r>
              <a:rPr lang="en-US" sz="4800" dirty="0" smtClean="0"/>
              <a:t>oceans:</a:t>
            </a:r>
          </a:p>
          <a:p>
            <a:endParaRPr lang="en-US" sz="4800" dirty="0" smtClean="0"/>
          </a:p>
          <a:p>
            <a:r>
              <a:rPr lang="en-US" sz="4800" dirty="0" smtClean="0"/>
              <a:t>- ‘murkiness’ of sovereignty </a:t>
            </a:r>
            <a:r>
              <a:rPr lang="en-US" sz="4800" dirty="0" smtClean="0"/>
              <a:t>concept is a problem….</a:t>
            </a:r>
            <a:r>
              <a:rPr lang="en-US" sz="4800" dirty="0" smtClean="0"/>
              <a:t> In particular oceanic sovereignty has become a hotspot </a:t>
            </a:r>
            <a:r>
              <a:rPr lang="en-US" sz="4800" dirty="0" smtClean="0"/>
              <a:t>of controversy and political debate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017431" y="533400"/>
            <a:ext cx="904096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Laws that apply to oceans</a:t>
            </a:r>
          </a:p>
          <a:p>
            <a:endParaRPr lang="en-US" sz="2800" dirty="0"/>
          </a:p>
          <a:p>
            <a:r>
              <a:rPr lang="en-US" sz="2800" dirty="0"/>
              <a:t>1982 – UN  Law of the </a:t>
            </a:r>
            <a:r>
              <a:rPr lang="en-US" sz="2800" dirty="0" smtClean="0"/>
              <a:t>Sea established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Exclusive Economic zones (EEZ’s)</a:t>
            </a:r>
          </a:p>
          <a:p>
            <a:endParaRPr lang="en-US" sz="2800" dirty="0"/>
          </a:p>
          <a:p>
            <a:r>
              <a:rPr lang="en-US" sz="2800" dirty="0" smtClean="0"/>
              <a:t>Recognize </a:t>
            </a:r>
            <a:r>
              <a:rPr lang="en-US" sz="2800" dirty="0"/>
              <a:t>the rights of coastal states to “exploit , develop,  manage and conserve all resources, fish or oil, gas or gravel, nodules or </a:t>
            </a:r>
            <a:r>
              <a:rPr lang="en-US" sz="2800" dirty="0" err="1"/>
              <a:t>sulphur</a:t>
            </a:r>
            <a:r>
              <a:rPr lang="en-US" sz="2800" dirty="0"/>
              <a:t> – to be found in the waters, on the ocean floor and in the subsoil of an area, extending almost </a:t>
            </a:r>
            <a:r>
              <a:rPr lang="en-US" sz="2800" b="1" dirty="0"/>
              <a:t>200 nautical miles </a:t>
            </a:r>
            <a:r>
              <a:rPr lang="en-US" sz="2800" dirty="0"/>
              <a:t>form its shore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46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828800" y="533400"/>
            <a:ext cx="8534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EEZ’s are important because:</a:t>
            </a:r>
          </a:p>
          <a:p>
            <a:endParaRPr lang="en-US" sz="4000"/>
          </a:p>
          <a:p>
            <a:pPr>
              <a:buFont typeface="Arial" charset="0"/>
              <a:buChar char="•"/>
            </a:pPr>
            <a:r>
              <a:rPr lang="en-US" sz="4000"/>
              <a:t>  Almost 90% of all known oil reserves fall under a countries EEZ</a:t>
            </a:r>
          </a:p>
          <a:p>
            <a:endParaRPr lang="en-US" sz="4000"/>
          </a:p>
          <a:p>
            <a:pPr>
              <a:buFont typeface="Arial" charset="0"/>
              <a:buChar char="•"/>
            </a:pPr>
            <a:r>
              <a:rPr lang="en-US" sz="4000"/>
              <a:t>  98% of the worlds rich fishing areas fall within an EEZ</a:t>
            </a:r>
          </a:p>
        </p:txBody>
      </p:sp>
    </p:spTree>
    <p:extLst>
      <p:ext uri="{BB962C8B-B14F-4D97-AF65-F5344CB8AC3E}">
        <p14:creationId xmlns:p14="http://schemas.microsoft.com/office/powerpoint/2010/main" val="303443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953037" y="859665"/>
            <a:ext cx="1023870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Fight over the Arctic</a:t>
            </a:r>
            <a:r>
              <a:rPr lang="en-US" sz="3600" dirty="0" smtClean="0"/>
              <a:t>………………</a:t>
            </a:r>
          </a:p>
          <a:p>
            <a:endParaRPr lang="en-US" sz="3600" dirty="0"/>
          </a:p>
          <a:p>
            <a:r>
              <a:rPr lang="en-US" sz="3600" dirty="0" smtClean="0"/>
              <a:t>Who are the ‘Arctic Five’??</a:t>
            </a:r>
          </a:p>
          <a:p>
            <a:r>
              <a:rPr lang="en-US" sz="3600" dirty="0" smtClean="0"/>
              <a:t>Russia</a:t>
            </a:r>
          </a:p>
          <a:p>
            <a:r>
              <a:rPr lang="en-US" sz="3600" dirty="0" smtClean="0"/>
              <a:t>Canada</a:t>
            </a:r>
          </a:p>
          <a:p>
            <a:r>
              <a:rPr lang="en-US" sz="3600" dirty="0" smtClean="0"/>
              <a:t>USA</a:t>
            </a:r>
          </a:p>
          <a:p>
            <a:r>
              <a:rPr lang="en-US" sz="3600" dirty="0" smtClean="0"/>
              <a:t>Denmark </a:t>
            </a:r>
          </a:p>
          <a:p>
            <a:r>
              <a:rPr lang="en-US" sz="3600" dirty="0" smtClean="0"/>
              <a:t>Sweden</a:t>
            </a:r>
          </a:p>
          <a:p>
            <a:endParaRPr lang="en-US" sz="3600" dirty="0"/>
          </a:p>
          <a:p>
            <a:r>
              <a:rPr lang="en-US" sz="3600" dirty="0" smtClean="0"/>
              <a:t>All have EEZ’s in the Arctic… all want more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924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8623" y="304801"/>
            <a:ext cx="8101013" cy="5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50761" y="1232079"/>
            <a:ext cx="278183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Map to show current borders in the Arctic </a:t>
            </a:r>
            <a:r>
              <a:rPr lang="en-US" sz="2400" dirty="0" smtClean="0"/>
              <a:t>Ocean: </a:t>
            </a:r>
          </a:p>
          <a:p>
            <a:endParaRPr lang="en-US" sz="2400" dirty="0"/>
          </a:p>
          <a:p>
            <a:r>
              <a:rPr lang="en-US" sz="2400" dirty="0" smtClean="0"/>
              <a:t>how can they argue for more??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2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981200" y="381000"/>
            <a:ext cx="80772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/>
              <a:t>Under UNCLOS: </a:t>
            </a:r>
          </a:p>
          <a:p>
            <a:r>
              <a:rPr lang="en-US" sz="4400" dirty="0" smtClean="0"/>
              <a:t>A country can secure control beyond the 200 nautical mile limit IF it can demonstrate the seabed is an extension of its continental shelf…</a:t>
            </a:r>
          </a:p>
          <a:p>
            <a:r>
              <a:rPr lang="en-US" sz="4400" dirty="0" smtClean="0"/>
              <a:t>“The </a:t>
            </a:r>
            <a:r>
              <a:rPr lang="en-US" sz="4400" dirty="0" err="1" smtClean="0"/>
              <a:t>Lomonosov</a:t>
            </a:r>
            <a:r>
              <a:rPr lang="en-US" sz="4400" dirty="0" smtClean="0"/>
              <a:t> Ridge”</a:t>
            </a:r>
            <a:endParaRPr lang="en-US" sz="4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</a:rPr>
              <a:t>Two Articles on Website: Read and Answer 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1" y="685800"/>
            <a:ext cx="9361309" cy="3615267"/>
          </a:xfrm>
        </p:spPr>
        <p:txBody>
          <a:bodyPr/>
          <a:lstStyle/>
          <a:p>
            <a:r>
              <a:rPr lang="en-CA" dirty="0" smtClean="0"/>
              <a:t>“Arctic Resources: The Fight For the Coldest Place on Earth Heats Up”</a:t>
            </a:r>
          </a:p>
          <a:p>
            <a:endParaRPr lang="en-CA" dirty="0"/>
          </a:p>
          <a:p>
            <a:r>
              <a:rPr lang="en-CA" dirty="0" smtClean="0"/>
              <a:t>“ Race to Claim High Arctic’s Oil Resources May Be a Fool’s Mission”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50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277</Words>
  <Application>Microsoft Office PowerPoint</Application>
  <PresentationFormat>Widescreen</PresentationFormat>
  <Paragraphs>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Slice</vt:lpstr>
      <vt:lpstr>Sovereignty: the authority of a state to govern its people and 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Articles on Website: Read and Answer questions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St.Pierre</dc:creator>
  <cp:lastModifiedBy>Nicole St.Pierre</cp:lastModifiedBy>
  <cp:revision>5</cp:revision>
  <dcterms:created xsi:type="dcterms:W3CDTF">2015-04-09T19:15:11Z</dcterms:created>
  <dcterms:modified xsi:type="dcterms:W3CDTF">2015-04-13T00:36:50Z</dcterms:modified>
</cp:coreProperties>
</file>