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58" r:id="rId5"/>
    <p:sldId id="262" r:id="rId6"/>
    <p:sldId id="263" r:id="rId7"/>
    <p:sldId id="259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0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3CDEC-D8BB-4E16-945D-7BD5D581CB68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B25D0-974A-4758-A45E-F65C0621A3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6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25D0-974A-4758-A45E-F65C0621A3C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0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25D0-974A-4758-A45E-F65C0621A3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7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25D0-974A-4758-A45E-F65C0621A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6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25D0-974A-4758-A45E-F65C0621A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14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B25D0-974A-4758-A45E-F65C0621A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CB-105D-45E4-A855-818FBC3D4AB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ADF-ACA8-438E-8568-7667B2FC1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CB-105D-45E4-A855-818FBC3D4AB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ADF-ACA8-438E-8568-7667B2FC1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CB-105D-45E4-A855-818FBC3D4AB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ADF-ACA8-438E-8568-7667B2FC1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CB-105D-45E4-A855-818FBC3D4AB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ADF-ACA8-438E-8568-7667B2FC1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CB-105D-45E4-A855-818FBC3D4AB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ADF-ACA8-438E-8568-7667B2FC1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CB-105D-45E4-A855-818FBC3D4AB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ADF-ACA8-438E-8568-7667B2FC1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CB-105D-45E4-A855-818FBC3D4AB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ADF-ACA8-438E-8568-7667B2FC1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CB-105D-45E4-A855-818FBC3D4AB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ADF-ACA8-438E-8568-7667B2FC1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CB-105D-45E4-A855-818FBC3D4AB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ADF-ACA8-438E-8568-7667B2FC1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CB-105D-45E4-A855-818FBC3D4AB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ADF-ACA8-438E-8568-7667B2FC1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DACB-105D-45E4-A855-818FBC3D4AB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ADF-ACA8-438E-8568-7667B2FC1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DACB-105D-45E4-A855-818FBC3D4AB7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DADF-ACA8-438E-8568-7667B2FC17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tr.gov/trade-agreements/free-trade-agreements/north-american-free-trade-agreement-naft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229600" cy="1470025"/>
          </a:xfrm>
        </p:spPr>
        <p:txBody>
          <a:bodyPr/>
          <a:lstStyle/>
          <a:p>
            <a:r>
              <a:rPr lang="en-US" dirty="0" smtClean="0"/>
              <a:t>Is the nation state still important?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33207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600200"/>
            <a:ext cx="521850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619750"/>
            <a:ext cx="9067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581400"/>
            <a:ext cx="2324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</a:t>
            </a:r>
            <a:r>
              <a:rPr lang="en-US" dirty="0" smtClean="0"/>
              <a:t>iscuss the </a:t>
            </a:r>
            <a:r>
              <a:rPr lang="en-US" b="1" dirty="0" smtClean="0"/>
              <a:t>links</a:t>
            </a:r>
            <a:r>
              <a:rPr lang="en-US" dirty="0" smtClean="0"/>
              <a:t> between the </a:t>
            </a:r>
            <a:r>
              <a:rPr lang="en-US" u="sng" dirty="0" smtClean="0"/>
              <a:t>diminishing effectiveness of political borders </a:t>
            </a:r>
            <a:r>
              <a:rPr lang="en-US" dirty="0" smtClean="0"/>
              <a:t>and the </a:t>
            </a:r>
            <a:r>
              <a:rPr lang="en-US" u="sng" dirty="0" smtClean="0"/>
              <a:t>flow of goods, capital, </a:t>
            </a:r>
            <a:r>
              <a:rPr lang="en-US" u="sng" dirty="0" err="1" smtClean="0"/>
              <a:t>labour</a:t>
            </a:r>
            <a:r>
              <a:rPr lang="en-US" u="sng" dirty="0" smtClean="0"/>
              <a:t> and ideas.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Case </a:t>
            </a:r>
            <a:r>
              <a:rPr lang="en-US" smtClean="0"/>
              <a:t>study of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smtClean="0"/>
              <a:t>multi-governmental </a:t>
            </a:r>
            <a:r>
              <a:rPr lang="en-US" smtClean="0"/>
              <a:t>organization: </a:t>
            </a:r>
            <a:r>
              <a:rPr lang="en-US" dirty="0" smtClean="0"/>
              <a:t>NAFTA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sovereignty?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Right of rule over land within national borders</a:t>
            </a:r>
          </a:p>
          <a:p>
            <a:r>
              <a:rPr lang="en-CA" dirty="0" smtClean="0"/>
              <a:t>The authority of a state to govern itself</a:t>
            </a:r>
          </a:p>
          <a:p>
            <a:r>
              <a:rPr lang="en-CA" dirty="0" smtClean="0"/>
              <a:t>Political expression of independence 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From ‘reign’ – to rule or hold royal office </a:t>
            </a:r>
          </a:p>
          <a:p>
            <a:pPr marL="0" indent="0">
              <a:buNone/>
            </a:pPr>
            <a:r>
              <a:rPr lang="en-CA" dirty="0" smtClean="0"/>
              <a:t>(kings and queens) “Queen Elizabeth reigned”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26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International interactions are all contributing to loss of sovereignty.  Global interactions (see below) flow more freely; nations have </a:t>
            </a:r>
            <a:r>
              <a:rPr lang="en-US" smtClean="0"/>
              <a:t>less control….</a:t>
            </a:r>
            <a:endParaRPr lang="en-US" dirty="0" smtClean="0"/>
          </a:p>
          <a:p>
            <a:r>
              <a:rPr lang="en-US" dirty="0" smtClean="0"/>
              <a:t>Flow of migration</a:t>
            </a:r>
          </a:p>
          <a:p>
            <a:r>
              <a:rPr lang="en-US" dirty="0" smtClean="0"/>
              <a:t>Flow of capital</a:t>
            </a:r>
          </a:p>
          <a:p>
            <a:r>
              <a:rPr lang="en-US" dirty="0" smtClean="0"/>
              <a:t>Flow of goods</a:t>
            </a:r>
          </a:p>
          <a:p>
            <a:r>
              <a:rPr lang="en-US" dirty="0" smtClean="0"/>
              <a:t>Flow of ideas and culture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national borders are becoming less important than international organizations because of:</a:t>
            </a:r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Trade blocs   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TNC’s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1.bp.blogspot.com/-zdB8boSrX7s/UIjD8cWNY0I/AAAAAAAAGXk/qGcIKM7q2ZY/s1600/theeuwillhavetheshirtoffyo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399"/>
            <a:ext cx="8458200" cy="5776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1.bp.blogspot.com/_s3nJb_es1yc/TNM-9ddk1vI/AAAAAAAAAIc/1PQbTlU9AGw/s1600/NAFTA+Insan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601980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8229600" cy="1143000"/>
          </a:xfrm>
        </p:spPr>
        <p:txBody>
          <a:bodyPr/>
          <a:lstStyle/>
          <a:p>
            <a:r>
              <a:rPr lang="en-US" dirty="0" smtClean="0"/>
              <a:t>Trade blocs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Arrangement among a group of nations to allow free trade between themselves but impose charges on other countries that may want to trade with them.  </a:t>
            </a:r>
            <a:r>
              <a:rPr lang="en-US" dirty="0" err="1" smtClean="0"/>
              <a:t>Eg</a:t>
            </a:r>
            <a:r>
              <a:rPr lang="en-US" dirty="0" smtClean="0"/>
              <a:t>.  EU, </a:t>
            </a:r>
            <a:r>
              <a:rPr lang="en-US" dirty="0" err="1" smtClean="0"/>
              <a:t>nafta</a:t>
            </a:r>
            <a:r>
              <a:rPr lang="en-US" dirty="0" smtClean="0"/>
              <a:t>, </a:t>
            </a:r>
            <a:r>
              <a:rPr lang="en-US" dirty="0" err="1" smtClean="0"/>
              <a:t>asean</a:t>
            </a:r>
            <a:r>
              <a:rPr lang="en-US" dirty="0" smtClean="0"/>
              <a:t>, </a:t>
            </a:r>
            <a:r>
              <a:rPr lang="en-US" dirty="0" err="1" smtClean="0"/>
              <a:t>caricom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Benefits</a:t>
            </a:r>
          </a:p>
          <a:p>
            <a:pPr>
              <a:buNone/>
            </a:pPr>
            <a:r>
              <a:rPr lang="en-US" dirty="0"/>
              <a:t>Y</a:t>
            </a:r>
            <a:r>
              <a:rPr lang="en-US" dirty="0" smtClean="0"/>
              <a:t>ou have access to many other markets – in the EU that is 470 million wealthy customers!</a:t>
            </a:r>
          </a:p>
          <a:p>
            <a:pPr>
              <a:buNone/>
            </a:pPr>
            <a:r>
              <a:rPr lang="en-US" dirty="0" smtClean="0"/>
              <a:t>Disadvantages</a:t>
            </a:r>
          </a:p>
          <a:p>
            <a:pPr>
              <a:buNone/>
            </a:pPr>
            <a:r>
              <a:rPr lang="en-US" dirty="0" smtClean="0"/>
              <a:t>Developing countries don’t get access to rich markets of EU and NAFTA.  WTO is </a:t>
            </a:r>
            <a:r>
              <a:rPr lang="en-US" b="1" dirty="0" smtClean="0"/>
              <a:t>trying</a:t>
            </a:r>
            <a:r>
              <a:rPr lang="en-US" dirty="0" smtClean="0"/>
              <a:t> to promote free trade and limit ‘protectionism’</a:t>
            </a:r>
          </a:p>
          <a:p>
            <a:pPr>
              <a:buNone/>
            </a:pPr>
            <a:r>
              <a:rPr lang="en-US" dirty="0"/>
              <a:t>https://www.youtube.com/watch?v=DGeTZ4u2jbg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667000"/>
            <a:ext cx="456551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Case study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5715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Nafta</a:t>
            </a:r>
            <a:r>
              <a:rPr lang="en-US" dirty="0" smtClean="0"/>
              <a:t> pg. 376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http://www.ustr.gov/trade-agreements/free-trade-agreements/north-american-free-trade-agreement-nafta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r>
              <a:rPr lang="en-US" sz="2900" dirty="0" smtClean="0"/>
              <a:t>When did it form?</a:t>
            </a:r>
          </a:p>
          <a:p>
            <a:pPr marL="514350" indent="-514350"/>
            <a:r>
              <a:rPr lang="en-US" sz="2900" dirty="0" smtClean="0"/>
              <a:t>Who is in it?</a:t>
            </a:r>
          </a:p>
          <a:p>
            <a:pPr marL="514350" indent="-514350"/>
            <a:r>
              <a:rPr lang="en-US" sz="2900" dirty="0" smtClean="0"/>
              <a:t>What are its aims?</a:t>
            </a:r>
          </a:p>
          <a:p>
            <a:pPr marL="514350" indent="-514350"/>
            <a:r>
              <a:rPr lang="en-US" sz="2900" dirty="0" smtClean="0"/>
              <a:t>How many people are in this market?</a:t>
            </a:r>
          </a:p>
          <a:p>
            <a:pPr marL="514350" indent="-514350"/>
            <a:r>
              <a:rPr lang="en-US" sz="2900" dirty="0" smtClean="0"/>
              <a:t>Value in trade in dollars</a:t>
            </a:r>
          </a:p>
          <a:p>
            <a:pPr marL="514350" indent="-514350"/>
            <a:r>
              <a:rPr lang="en-US" sz="2900" dirty="0" smtClean="0"/>
              <a:t>Positives of this trade bloc</a:t>
            </a:r>
          </a:p>
          <a:p>
            <a:pPr marL="514350" indent="-514350"/>
            <a:r>
              <a:rPr lang="en-US" sz="2900" dirty="0" smtClean="0"/>
              <a:t>Negatives of this trade bloc</a:t>
            </a:r>
          </a:p>
          <a:p>
            <a:pPr marL="514350" indent="-514350"/>
            <a:r>
              <a:rPr lang="en-US" sz="2900" dirty="0" smtClean="0"/>
              <a:t>Include information on </a:t>
            </a:r>
          </a:p>
          <a:p>
            <a:pPr marL="514350" indent="-514350">
              <a:buNone/>
            </a:pPr>
            <a:r>
              <a:rPr lang="en-US" sz="2900" dirty="0" smtClean="0"/>
              <a:t>migration, capital, goods and culture</a:t>
            </a:r>
          </a:p>
          <a:p>
            <a:pPr marL="514350" indent="-514350">
              <a:buNone/>
            </a:pPr>
            <a:endParaRPr lang="en-US" sz="2900" dirty="0" smtClean="0"/>
          </a:p>
          <a:p>
            <a:pPr marL="514350" indent="-514350">
              <a:buNone/>
            </a:pPr>
            <a:r>
              <a:rPr lang="en-US" sz="2900" dirty="0" smtClean="0"/>
              <a:t>Complete tasks a and b on 377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907580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447800"/>
            <a:ext cx="70866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287</Words>
  <Application>Microsoft Office PowerPoint</Application>
  <PresentationFormat>On-screen Show (4:3)</PresentationFormat>
  <Paragraphs>45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Is the nation state still important?</vt:lpstr>
      <vt:lpstr>Discuss the links between the diminishing effectiveness of political borders and the flow of goods, capital, labour and ideas.  Case study of One multi-governmental organization: NAFTA</vt:lpstr>
      <vt:lpstr>What is sovereignty?</vt:lpstr>
      <vt:lpstr>PowerPoint Presentation</vt:lpstr>
      <vt:lpstr>PowerPoint Presentation</vt:lpstr>
      <vt:lpstr>PowerPoint Presentation</vt:lpstr>
      <vt:lpstr>Trade blocs</vt:lpstr>
      <vt:lpstr>Case study example…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nation state still important?</dc:title>
  <dc:creator>julies</dc:creator>
  <cp:lastModifiedBy>Nicole St Pierre</cp:lastModifiedBy>
  <cp:revision>17</cp:revision>
  <dcterms:created xsi:type="dcterms:W3CDTF">2012-02-09T13:55:36Z</dcterms:created>
  <dcterms:modified xsi:type="dcterms:W3CDTF">2015-03-10T12:26:38Z</dcterms:modified>
</cp:coreProperties>
</file>