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75" r:id="rId2"/>
    <p:sldId id="256" r:id="rId3"/>
    <p:sldId id="363" r:id="rId4"/>
    <p:sldId id="364" r:id="rId5"/>
    <p:sldId id="370" r:id="rId6"/>
    <p:sldId id="360" r:id="rId7"/>
    <p:sldId id="346" r:id="rId8"/>
    <p:sldId id="344" r:id="rId9"/>
    <p:sldId id="345" r:id="rId10"/>
    <p:sldId id="351" r:id="rId11"/>
    <p:sldId id="352" r:id="rId12"/>
    <p:sldId id="361" r:id="rId13"/>
    <p:sldId id="366" r:id="rId14"/>
    <p:sldId id="369" r:id="rId15"/>
    <p:sldId id="367" r:id="rId16"/>
    <p:sldId id="368" r:id="rId17"/>
    <p:sldId id="371" r:id="rId18"/>
    <p:sldId id="373" r:id="rId19"/>
    <p:sldId id="372" r:id="rId20"/>
    <p:sldId id="374" r:id="rId21"/>
  </p:sldIdLst>
  <p:sldSz cx="9144000" cy="6858000" type="screen4x3"/>
  <p:notesSz cx="6881813"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4660"/>
  </p:normalViewPr>
  <p:slideViewPr>
    <p:cSldViewPr>
      <p:cViewPr varScale="1">
        <p:scale>
          <a:sx n="70" d="100"/>
          <a:sy n="70" d="100"/>
        </p:scale>
        <p:origin x="1434" y="54"/>
      </p:cViewPr>
      <p:guideLst>
        <p:guide orient="horz" pos="2160"/>
        <p:guide pos="2880"/>
      </p:guideLst>
    </p:cSldViewPr>
  </p:slideViewPr>
  <p:notesTextViewPr>
    <p:cViewPr>
      <p:scale>
        <a:sx n="100" d="100"/>
        <a:sy n="100" d="100"/>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pPr>
              <a:defRPr/>
            </a:pPr>
            <a:fld id="{0A042908-7BA6-4B03-A98B-01EFD4B78741}" type="datetimeFigureOut">
              <a:rPr lang="en-US"/>
              <a:pPr>
                <a:defRPr/>
              </a:pPr>
              <a:t>8/23/2015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pPr>
              <a:defRPr/>
            </a:pPr>
            <a:fld id="{87B12117-520B-4CCE-BED1-E239A891BB41}" type="slidenum">
              <a:rPr lang="en-US"/>
              <a:pPr>
                <a:defRPr/>
              </a:pPr>
              <a:t>‹#›</a:t>
            </a:fld>
            <a:endParaRPr lang="en-US"/>
          </a:p>
        </p:txBody>
      </p:sp>
    </p:spTree>
    <p:extLst>
      <p:ext uri="{BB962C8B-B14F-4D97-AF65-F5344CB8AC3E}">
        <p14:creationId xmlns:p14="http://schemas.microsoft.com/office/powerpoint/2010/main" val="112160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pPr>
              <a:defRPr/>
            </a:pPr>
            <a:fld id="{77893EBA-E02D-4C0E-9933-724BD03640A6}" type="datetimeFigureOut">
              <a:rPr lang="en-US"/>
              <a:pPr>
                <a:defRPr/>
              </a:pPr>
              <a:t>8/23/2015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pPr>
              <a:defRPr/>
            </a:pPr>
            <a:fld id="{20ED1C38-7BBB-4345-859D-5A35BCDBA76E}" type="slidenum">
              <a:rPr lang="en-US"/>
              <a:pPr>
                <a:defRPr/>
              </a:pPr>
              <a:t>‹#›</a:t>
            </a:fld>
            <a:endParaRPr lang="en-US"/>
          </a:p>
        </p:txBody>
      </p:sp>
    </p:spTree>
    <p:extLst>
      <p:ext uri="{BB962C8B-B14F-4D97-AF65-F5344CB8AC3E}">
        <p14:creationId xmlns:p14="http://schemas.microsoft.com/office/powerpoint/2010/main" val="204203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31021914@N02/328697715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B54DB-2EAC-4E17-B26E-105BBD6522E3}" type="slidenum">
              <a:rPr lang="en-US" smtClean="0"/>
              <a:pPr/>
              <a:t>2</a:t>
            </a:fld>
            <a:endParaRPr lang="en-US" smtClean="0"/>
          </a:p>
        </p:txBody>
      </p:sp>
    </p:spTree>
    <p:extLst>
      <p:ext uri="{BB962C8B-B14F-4D97-AF65-F5344CB8AC3E}">
        <p14:creationId xmlns:p14="http://schemas.microsoft.com/office/powerpoint/2010/main" val="53090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Marsh harbor is the largest settlement on Abaco</a:t>
            </a:r>
            <a:endParaRPr lang="en-US" dirty="0"/>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14</a:t>
            </a:fld>
            <a:endParaRPr lang="en-US"/>
          </a:p>
        </p:txBody>
      </p:sp>
    </p:spTree>
    <p:extLst>
      <p:ext uri="{BB962C8B-B14F-4D97-AF65-F5344CB8AC3E}">
        <p14:creationId xmlns:p14="http://schemas.microsoft.com/office/powerpoint/2010/main" val="210124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Erosion is allowed to take place in the National Park</a:t>
            </a:r>
            <a:r>
              <a:rPr lang="en-US" baseline="0" dirty="0" smtClean="0"/>
              <a:t> – large sand dunes and mangroves behind them.</a:t>
            </a:r>
            <a:endParaRPr lang="en-US" dirty="0"/>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16</a:t>
            </a:fld>
            <a:endParaRPr lang="en-US"/>
          </a:p>
        </p:txBody>
      </p:sp>
    </p:spTree>
    <p:extLst>
      <p:ext uri="{BB962C8B-B14F-4D97-AF65-F5344CB8AC3E}">
        <p14:creationId xmlns:p14="http://schemas.microsoft.com/office/powerpoint/2010/main" val="34095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 Town is a settlement on Grand Bahama badly affected by the 2004 Hurricanes</a:t>
            </a:r>
            <a:r>
              <a:rPr lang="en-US" baseline="0" dirty="0" smtClean="0"/>
              <a:t> Frances and Jeanne.  This wall was built in response to hurricane damage.  When it rains, all the flood water runs off the road behind and onto the beach through the drain pipes.</a:t>
            </a:r>
            <a:endParaRPr lang="en-US" dirty="0"/>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5</a:t>
            </a:fld>
            <a:endParaRPr lang="en-US"/>
          </a:p>
        </p:txBody>
      </p:sp>
    </p:spTree>
    <p:extLst>
      <p:ext uri="{BB962C8B-B14F-4D97-AF65-F5344CB8AC3E}">
        <p14:creationId xmlns:p14="http://schemas.microsoft.com/office/powerpoint/2010/main" val="40020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 cay is found on ‘most beautiful beaches in the world’ lists.</a:t>
            </a:r>
            <a:r>
              <a:rPr lang="en-US" baseline="0" dirty="0" smtClean="0"/>
              <a:t>  A very exclusive resort including private homes and rented villas lies behind the beach.</a:t>
            </a:r>
            <a:endParaRPr lang="en-US" dirty="0"/>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6</a:t>
            </a:fld>
            <a:endParaRPr lang="en-US"/>
          </a:p>
        </p:txBody>
      </p:sp>
    </p:spTree>
    <p:extLst>
      <p:ext uri="{BB962C8B-B14F-4D97-AF65-F5344CB8AC3E}">
        <p14:creationId xmlns:p14="http://schemas.microsoft.com/office/powerpoint/2010/main" val="389863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7</a:t>
            </a:fld>
            <a:endParaRPr lang="en-US"/>
          </a:p>
        </p:txBody>
      </p:sp>
    </p:spTree>
    <p:extLst>
      <p:ext uri="{BB962C8B-B14F-4D97-AF65-F5344CB8AC3E}">
        <p14:creationId xmlns:p14="http://schemas.microsoft.com/office/powerpoint/2010/main" val="393221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Grand </a:t>
            </a:r>
            <a:r>
              <a:rPr lang="en-US" dirty="0" err="1" smtClean="0"/>
              <a:t>Lucayan</a:t>
            </a:r>
            <a:r>
              <a:rPr lang="en-US" dirty="0" smtClean="0"/>
              <a:t> is the most important hotel on Grand Bahama.  It lost all of its sand after the hurricanes in 2004 and these </a:t>
            </a:r>
            <a:r>
              <a:rPr lang="en-US" dirty="0" err="1" smtClean="0"/>
              <a:t>groynes</a:t>
            </a:r>
            <a:r>
              <a:rPr lang="en-US" dirty="0" smtClean="0"/>
              <a:t> were built at</a:t>
            </a:r>
            <a:r>
              <a:rPr lang="en-US" baseline="0" dirty="0" smtClean="0"/>
              <a:t> the same time as beach replenishment took place, to restore this beach to its former glory.  Rapid erosion has taken place after the last </a:t>
            </a:r>
            <a:r>
              <a:rPr lang="en-US" baseline="0" dirty="0" err="1" smtClean="0"/>
              <a:t>groyne</a:t>
            </a:r>
            <a:r>
              <a:rPr lang="en-US" baseline="0" dirty="0" smtClean="0"/>
              <a:t> affecting local residents.</a:t>
            </a:r>
            <a:endParaRPr lang="en-US" dirty="0"/>
          </a:p>
        </p:txBody>
      </p:sp>
      <p:sp>
        <p:nvSpPr>
          <p:cNvPr id="4" name="Slide Number Placeholder 3"/>
          <p:cNvSpPr>
            <a:spLocks noGrp="1"/>
          </p:cNvSpPr>
          <p:nvPr>
            <p:ph type="sldNum" sz="quarter" idx="10"/>
          </p:nvPr>
        </p:nvSpPr>
        <p:spPr/>
        <p:txBody>
          <a:bodyPr/>
          <a:lstStyle/>
          <a:p>
            <a:fld id="{EA13EAED-62DE-46EC-BBAB-C28477D8783C}" type="slidenum">
              <a:rPr lang="en-US" smtClean="0"/>
              <a:pPr/>
              <a:t>8</a:t>
            </a:fld>
            <a:endParaRPr lang="en-US"/>
          </a:p>
        </p:txBody>
      </p:sp>
    </p:spTree>
    <p:extLst>
      <p:ext uri="{BB962C8B-B14F-4D97-AF65-F5344CB8AC3E}">
        <p14:creationId xmlns:p14="http://schemas.microsoft.com/office/powerpoint/2010/main" val="173870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seeing erosion during</a:t>
            </a:r>
            <a:r>
              <a:rPr lang="en-US" baseline="0" dirty="0" smtClean="0"/>
              <a:t> the hurricane of 2004, a natural approach was taken to try and restore the dunes by planting vegetation.  Few people live in this area.</a:t>
            </a:r>
            <a:endParaRPr lang="en-US" dirty="0"/>
          </a:p>
        </p:txBody>
      </p:sp>
      <p:sp>
        <p:nvSpPr>
          <p:cNvPr id="4" name="Slide Number Placeholder 3"/>
          <p:cNvSpPr>
            <a:spLocks noGrp="1"/>
          </p:cNvSpPr>
          <p:nvPr>
            <p:ph type="sldNum" sz="quarter" idx="10"/>
          </p:nvPr>
        </p:nvSpPr>
        <p:spPr/>
        <p:txBody>
          <a:bodyPr/>
          <a:lstStyle/>
          <a:p>
            <a:fld id="{EA13EAED-62DE-46EC-BBAB-C28477D8783C}" type="slidenum">
              <a:rPr lang="en-US" smtClean="0"/>
              <a:pPr/>
              <a:t>9</a:t>
            </a:fld>
            <a:endParaRPr lang="en-US"/>
          </a:p>
        </p:txBody>
      </p:sp>
    </p:spTree>
    <p:extLst>
      <p:ext uri="{BB962C8B-B14F-4D97-AF65-F5344CB8AC3E}">
        <p14:creationId xmlns:p14="http://schemas.microsoft.com/office/powerpoint/2010/main" val="322172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10</a:t>
            </a:fld>
            <a:endParaRPr lang="en-US"/>
          </a:p>
        </p:txBody>
      </p:sp>
    </p:spTree>
    <p:extLst>
      <p:ext uri="{BB962C8B-B14F-4D97-AF65-F5344CB8AC3E}">
        <p14:creationId xmlns:p14="http://schemas.microsoft.com/office/powerpoint/2010/main" val="312284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Gabions are used as</a:t>
            </a:r>
            <a:r>
              <a:rPr lang="en-US" baseline="0" dirty="0" smtClean="0"/>
              <a:t> a cheap alternative to </a:t>
            </a:r>
            <a:r>
              <a:rPr lang="en-US" baseline="0" dirty="0" err="1" smtClean="0"/>
              <a:t>groynes</a:t>
            </a:r>
            <a:r>
              <a:rPr lang="en-US" baseline="0" dirty="0" smtClean="0"/>
              <a:t> in this tourist spot that is a little off the beaten track.  </a:t>
            </a:r>
            <a:endParaRPr lang="en-US" dirty="0"/>
          </a:p>
        </p:txBody>
      </p:sp>
      <p:sp>
        <p:nvSpPr>
          <p:cNvPr id="4" name="Slide Number Placeholder 3"/>
          <p:cNvSpPr>
            <a:spLocks noGrp="1"/>
          </p:cNvSpPr>
          <p:nvPr>
            <p:ph type="sldNum" sz="quarter" idx="10"/>
          </p:nvPr>
        </p:nvSpPr>
        <p:spPr/>
        <p:txBody>
          <a:bodyPr/>
          <a:lstStyle/>
          <a:p>
            <a:fld id="{EA13EAED-62DE-46EC-BBAB-C28477D8783C}" type="slidenum">
              <a:rPr lang="en-US" smtClean="0"/>
              <a:pPr/>
              <a:t>11</a:t>
            </a:fld>
            <a:endParaRPr lang="en-US"/>
          </a:p>
        </p:txBody>
      </p:sp>
    </p:spTree>
    <p:extLst>
      <p:ext uri="{BB962C8B-B14F-4D97-AF65-F5344CB8AC3E}">
        <p14:creationId xmlns:p14="http://schemas.microsoft.com/office/powerpoint/2010/main" val="217234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Nassua</a:t>
            </a:r>
            <a:r>
              <a:rPr lang="en-US" dirty="0" smtClean="0"/>
              <a:t> is the capital city of the Bahamas and has a thriving cruise ship industry.   Photo credit - </a:t>
            </a:r>
            <a:r>
              <a:rPr lang="en-US" dirty="0" smtClean="0">
                <a:hlinkClick r:id="rId3"/>
              </a:rPr>
              <a:t>http://www.flickr.com/photos/31021914@N02/3286977158/</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12</a:t>
            </a:fld>
            <a:endParaRPr lang="en-US"/>
          </a:p>
        </p:txBody>
      </p:sp>
    </p:spTree>
    <p:extLst>
      <p:ext uri="{BB962C8B-B14F-4D97-AF65-F5344CB8AC3E}">
        <p14:creationId xmlns:p14="http://schemas.microsoft.com/office/powerpoint/2010/main" val="38741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BC6AE4-5524-400E-A978-A690D137A1E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B9ECAE-3C79-4FC9-A929-7999142C3E4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086A783-CD77-4009-8069-5C82967F24E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891FB5-D394-4407-8FB5-C40C3107BF7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DDF0E2-B239-4F0D-9CDC-3D482B2A6B0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13831FC-DFA3-4DA9-845F-EF322D246E2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04A66B-1348-4CE3-8B16-0413B5876F7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E69F98-DF15-4E0A-AB6F-DC2D3562A2D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C39DE0-49FC-4360-97B1-5229F84C2E8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900B486-26F4-4C36-B8FB-665F7B1196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E025B01-7DBB-4F0E-978A-9358B3B9AC6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D7EB2CA-DA36-4A35-B321-0785046FDE5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7B5E79-2D40-40F2-9F15-36FCCA254AA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3F3521-70D1-4461-AFCB-C540D1A3B1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AB7EE8-FACB-4C79-9AE5-4D7D4232A1A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flickr.com/photos/31021914@N02/3286977158/" TargetMode="External"/><Relationship Id="rId5" Type="http://schemas.openxmlformats.org/officeDocument/2006/relationships/hyperlink" Target="https://maps.google.com/maps?q=paradise+island&amp;hl=en&amp;ll=25.085269,-77.358373&amp;spn=0.004946,0.010568&amp;sll=25.079526,-77.339995&amp;sspn=0.00997,0.029311&amp;t=h&amp;hnear=Paradise+Island&amp;z=17"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eography.learnontheinternet.co.uk/topics/coastal_managemen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ps.google.com/maps?q=paradise+island&amp;hl=en&amp;ll=25.085269,-77.358373&amp;spn=0.004946,0.010568&amp;sll=25.079526,-77.339995&amp;sspn=0.00997,0.029311&amp;t=h&amp;hnear=Paradise+Island&amp;z=17" TargetMode="External"/><Relationship Id="rId2" Type="http://schemas.openxmlformats.org/officeDocument/2006/relationships/hyperlink" Target="https://maps.google.com/maps?q=grand+lucayan&amp;hl=en&amp;ll=26.509501,-78.641676&amp;spn=0.002443,0.005284&amp;sll=25.085269,-77.358373&amp;sspn=0.004946,0.010568&amp;t=h&amp;hq=grand+lucayan&amp;radius=15000&amp;z=18" TargetMode="External"/><Relationship Id="rId1" Type="http://schemas.openxmlformats.org/officeDocument/2006/relationships/slideLayout" Target="../slideLayouts/slideLayout2.xml"/><Relationship Id="rId5" Type="http://schemas.openxmlformats.org/officeDocument/2006/relationships/hyperlink" Target="http://www.flickr.com/photos/31021914@N02/3286977158/" TargetMode="External"/><Relationship Id="rId4" Type="http://schemas.openxmlformats.org/officeDocument/2006/relationships/hyperlink" Target="https://maps.google.com/maps?q=bahamas&amp;hl=en&amp;ll=24.647017,-77.55249&amp;spn=5.081055,10.821533&amp;t=h&amp;hnear=The+Bahamas&amp;z=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ps.google.com/maps?q=bahamas&amp;hl=en&amp;ll=24.647017,-77.55249&amp;spn=5.081055,10.821533&amp;t=h&amp;hnear=The+Bahamas&amp;z=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aps.google.com/maps?q=grand+lucayan&amp;hl=en&amp;ll=26.509501,-78.641676&amp;spn=0.002443,0.005284&amp;sll=25.085269,-77.358373&amp;sspn=0.004946,0.010568&amp;t=h&amp;hq=grand+lucayan&amp;radius=15000&amp;z=18"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Coastal Management: </a:t>
            </a:r>
            <a:br>
              <a:rPr lang="en-CA" dirty="0" smtClean="0"/>
            </a:br>
            <a:r>
              <a:rPr lang="en-CA" sz="3000" dirty="0" smtClean="0"/>
              <a:t>defense against flooding</a:t>
            </a:r>
            <a:r>
              <a:rPr lang="en-CA" sz="3000" dirty="0"/>
              <a:t> </a:t>
            </a:r>
            <a:r>
              <a:rPr lang="en-CA" sz="3000" dirty="0" smtClean="0"/>
              <a:t>and erosion </a:t>
            </a:r>
            <a:endParaRPr lang="en-CA" sz="3000" dirty="0"/>
          </a:p>
        </p:txBody>
      </p:sp>
      <p:sp>
        <p:nvSpPr>
          <p:cNvPr id="3" name="Subtitle 2"/>
          <p:cNvSpPr>
            <a:spLocks noGrp="1"/>
          </p:cNvSpPr>
          <p:nvPr>
            <p:ph type="subTitle" idx="1"/>
          </p:nvPr>
        </p:nvSpPr>
        <p:spPr/>
        <p:txBody>
          <a:bodyPr/>
          <a:lstStyle/>
          <a:p>
            <a:r>
              <a:rPr lang="en-CA" i="1" dirty="0" smtClean="0"/>
              <a:t>Hard Engineering and Soft Engineering Measures</a:t>
            </a:r>
            <a:endParaRPr lang="en-CA" i="1" dirty="0"/>
          </a:p>
        </p:txBody>
      </p:sp>
    </p:spTree>
    <p:extLst>
      <p:ext uri="{BB962C8B-B14F-4D97-AF65-F5344CB8AC3E}">
        <p14:creationId xmlns:p14="http://schemas.microsoft.com/office/powerpoint/2010/main" val="203920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0" y="1028700"/>
            <a:ext cx="3708400" cy="1143000"/>
          </a:xfrm>
        </p:spPr>
        <p:txBody>
          <a:bodyPr/>
          <a:lstStyle/>
          <a:p>
            <a:r>
              <a:rPr lang="en-US" sz="2800" dirty="0" smtClean="0"/>
              <a:t>Gabions at Paradise Cove - snorkeling destination, Grand Bahama</a:t>
            </a:r>
            <a:endParaRPr lang="en-US" sz="2800" dirty="0"/>
          </a:p>
        </p:txBody>
      </p:sp>
      <p:pic>
        <p:nvPicPr>
          <p:cNvPr id="90114" name="Picture 2" descr="G:\DSCF54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581400"/>
            <a:ext cx="4368800" cy="3276600"/>
          </a:xfrm>
          <a:prstGeom prst="rect">
            <a:avLst/>
          </a:prstGeom>
          <a:noFill/>
        </p:spPr>
      </p:pic>
      <p:pic>
        <p:nvPicPr>
          <p:cNvPr id="90115" name="Picture 3" descr="F:\DCIM\115_FUJI\DSCF54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400"/>
            <a:ext cx="4978400" cy="3733800"/>
          </a:xfrm>
          <a:prstGeom prst="rect">
            <a:avLst/>
          </a:prstGeom>
          <a:noFill/>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90224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083176"/>
            <a:ext cx="8229600" cy="1143000"/>
          </a:xfrm>
        </p:spPr>
        <p:txBody>
          <a:bodyPr/>
          <a:lstStyle/>
          <a:p>
            <a:endParaRPr lang="en-US" dirty="0"/>
          </a:p>
        </p:txBody>
      </p:sp>
      <p:sp>
        <p:nvSpPr>
          <p:cNvPr id="3" name="Content Placeholder 2"/>
          <p:cNvSpPr>
            <a:spLocks noGrp="1"/>
          </p:cNvSpPr>
          <p:nvPr>
            <p:ph idx="1"/>
          </p:nvPr>
        </p:nvSpPr>
        <p:spPr>
          <a:xfrm>
            <a:off x="179512" y="5226176"/>
            <a:ext cx="8229600" cy="3001963"/>
          </a:xfrm>
        </p:spPr>
        <p:txBody>
          <a:bodyPr/>
          <a:lstStyle/>
          <a:p>
            <a:pPr>
              <a:buNone/>
            </a:pPr>
            <a:endParaRPr lang="en-US" dirty="0" smtClean="0"/>
          </a:p>
        </p:txBody>
      </p:sp>
      <p:pic>
        <p:nvPicPr>
          <p:cNvPr id="91139" name="Picture 3" descr="G:\DSCF54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1" y="404664"/>
            <a:ext cx="7968885" cy="5976664"/>
          </a:xfrm>
          <a:prstGeom prst="rect">
            <a:avLst/>
          </a:prstGeom>
          <a:noFill/>
        </p:spPr>
      </p:pic>
    </p:spTree>
    <p:extLst>
      <p:ext uri="{BB962C8B-B14F-4D97-AF65-F5344CB8AC3E}">
        <p14:creationId xmlns:p14="http://schemas.microsoft.com/office/powerpoint/2010/main" val="16133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31284"/>
            <a:ext cx="5482952" cy="1143000"/>
          </a:xfrm>
        </p:spPr>
        <p:txBody>
          <a:bodyPr/>
          <a:lstStyle/>
          <a:p>
            <a:r>
              <a:rPr lang="en-US" dirty="0" smtClean="0"/>
              <a:t>Breakwater to protect Nassau harbor, New Providence</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42865"/>
            <a:ext cx="9106311" cy="3980855"/>
          </a:xfrm>
          <a:prstGeom prst="rect">
            <a:avLst/>
          </a:prstGeom>
        </p:spPr>
      </p:pic>
      <p:pic>
        <p:nvPicPr>
          <p:cNvPr id="1026" name="Picture 2" descr="http://farm4.staticflickr.com/3149/3286977158_3013a3a63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5584" y="-171400"/>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689" y="2427366"/>
            <a:ext cx="4572000" cy="830997"/>
          </a:xfrm>
          <a:prstGeom prst="rect">
            <a:avLst/>
          </a:prstGeom>
        </p:spPr>
        <p:txBody>
          <a:bodyPr>
            <a:spAutoFit/>
          </a:bodyPr>
          <a:lstStyle/>
          <a:p>
            <a:r>
              <a:rPr lang="en-US" sz="1000" dirty="0">
                <a:hlinkClick r:id="rId5"/>
              </a:rPr>
              <a:t>https://maps.google.com/maps?q=paradise+island&amp;hl=en&amp;ll=25.085269,-77.358373&amp;spn=0.004946,0.010568&amp;sll=25.079526,-</a:t>
            </a:r>
            <a:r>
              <a:rPr lang="en-US" sz="1000" dirty="0" smtClean="0">
                <a:hlinkClick r:id="rId5"/>
              </a:rPr>
              <a:t>77.339995&amp;sspn=0.00997,0.029311&amp;t=h&amp;hnear=Paradise+Island&amp;z=17</a:t>
            </a:r>
            <a:endParaRPr lang="en-US" sz="1000" dirty="0" smtClean="0"/>
          </a:p>
          <a:p>
            <a:endParaRPr lang="en-US" dirty="0"/>
          </a:p>
        </p:txBody>
      </p:sp>
      <p:sp>
        <p:nvSpPr>
          <p:cNvPr id="7" name="Rectangle 6"/>
          <p:cNvSpPr/>
          <p:nvPr/>
        </p:nvSpPr>
        <p:spPr>
          <a:xfrm>
            <a:off x="4355584" y="-30043"/>
            <a:ext cx="4572000" cy="246221"/>
          </a:xfrm>
          <a:prstGeom prst="rect">
            <a:avLst/>
          </a:prstGeom>
        </p:spPr>
        <p:txBody>
          <a:bodyPr>
            <a:spAutoFit/>
          </a:bodyPr>
          <a:lstStyle/>
          <a:p>
            <a:r>
              <a:rPr lang="en-US" sz="1000" dirty="0">
                <a:hlinkClick r:id="rId6"/>
              </a:rPr>
              <a:t>http://www.flickr.com/photos/31021914@N02/3286977158/</a:t>
            </a:r>
            <a:r>
              <a:rPr lang="en-US" sz="1000" dirty="0"/>
              <a:t> </a:t>
            </a:r>
          </a:p>
        </p:txBody>
      </p:sp>
    </p:spTree>
    <p:extLst>
      <p:ext uri="{BB962C8B-B14F-4D97-AF65-F5344CB8AC3E}">
        <p14:creationId xmlns:p14="http://schemas.microsoft.com/office/powerpoint/2010/main" val="1835096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Revetment in Marsh </a:t>
            </a:r>
            <a:r>
              <a:rPr lang="en-US" dirty="0" err="1" smtClean="0"/>
              <a:t>Harbour</a:t>
            </a:r>
            <a:r>
              <a:rPr lang="en-US" dirty="0" smtClean="0"/>
              <a:t>, Abaco</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91" y="1700808"/>
            <a:ext cx="6034617" cy="4525963"/>
          </a:xfrm>
        </p:spPr>
      </p:pic>
    </p:spTree>
    <p:extLst>
      <p:ext uri="{BB962C8B-B14F-4D97-AF65-F5344CB8AC3E}">
        <p14:creationId xmlns:p14="http://schemas.microsoft.com/office/powerpoint/2010/main" val="362185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764704"/>
            <a:ext cx="7584842" cy="5688632"/>
          </a:xfrm>
          <a:prstGeom prst="rect">
            <a:avLst/>
          </a:prstGeom>
        </p:spPr>
      </p:pic>
    </p:spTree>
    <p:extLst>
      <p:ext uri="{BB962C8B-B14F-4D97-AF65-F5344CB8AC3E}">
        <p14:creationId xmlns:p14="http://schemas.microsoft.com/office/powerpoint/2010/main" val="417856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88640"/>
            <a:ext cx="8229600" cy="1143000"/>
          </a:xfrm>
        </p:spPr>
        <p:txBody>
          <a:bodyPr/>
          <a:lstStyle/>
          <a:p>
            <a:r>
              <a:rPr lang="en-US" dirty="0" smtClean="0"/>
              <a:t>Managed retreat, Gold Rock National Park, Grand Bahama</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536" y="1628800"/>
            <a:ext cx="6480720" cy="4860540"/>
          </a:xfrm>
        </p:spPr>
      </p:pic>
      <p:sp>
        <p:nvSpPr>
          <p:cNvPr id="7" name="TextBox 6"/>
          <p:cNvSpPr txBox="1"/>
          <p:nvPr/>
        </p:nvSpPr>
        <p:spPr>
          <a:xfrm>
            <a:off x="7452320" y="2420888"/>
            <a:ext cx="1440160" cy="1200329"/>
          </a:xfrm>
          <a:prstGeom prst="rect">
            <a:avLst/>
          </a:prstGeom>
          <a:solidFill>
            <a:srgbClr val="FFC000"/>
          </a:solidFill>
        </p:spPr>
        <p:txBody>
          <a:bodyPr wrap="square" rtlCol="0">
            <a:spAutoFit/>
          </a:bodyPr>
          <a:lstStyle/>
          <a:p>
            <a:r>
              <a:rPr lang="en-US" dirty="0" smtClean="0"/>
              <a:t>Damage from Hurricane Sandy 2012</a:t>
            </a:r>
            <a:endParaRPr lang="en-US" dirty="0"/>
          </a:p>
        </p:txBody>
      </p:sp>
    </p:spTree>
    <p:extLst>
      <p:ext uri="{BB962C8B-B14F-4D97-AF65-F5344CB8AC3E}">
        <p14:creationId xmlns:p14="http://schemas.microsoft.com/office/powerpoint/2010/main" val="3026399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27584" y="692696"/>
            <a:ext cx="7296810" cy="5472608"/>
          </a:xfrm>
        </p:spPr>
      </p:pic>
    </p:spTree>
    <p:extLst>
      <p:ext uri="{BB962C8B-B14F-4D97-AF65-F5344CB8AC3E}">
        <p14:creationId xmlns:p14="http://schemas.microsoft.com/office/powerpoint/2010/main" val="411013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 tasks</a:t>
            </a:r>
            <a:endParaRPr lang="en-US" dirty="0"/>
          </a:p>
        </p:txBody>
      </p:sp>
      <p:sp>
        <p:nvSpPr>
          <p:cNvPr id="3" name="Content Placeholder 2"/>
          <p:cNvSpPr>
            <a:spLocks noGrp="1"/>
          </p:cNvSpPr>
          <p:nvPr>
            <p:ph idx="1"/>
          </p:nvPr>
        </p:nvSpPr>
        <p:spPr>
          <a:xfrm>
            <a:off x="457200" y="1556792"/>
            <a:ext cx="8229600" cy="5851525"/>
          </a:xfrm>
        </p:spPr>
        <p:txBody>
          <a:bodyPr/>
          <a:lstStyle/>
          <a:p>
            <a:r>
              <a:rPr lang="en-US" dirty="0" smtClean="0"/>
              <a:t>Add up your scores</a:t>
            </a:r>
          </a:p>
          <a:p>
            <a:r>
              <a:rPr lang="en-US" b="1" dirty="0" smtClean="0"/>
              <a:t>Which </a:t>
            </a:r>
            <a:r>
              <a:rPr lang="en-US" b="1" dirty="0"/>
              <a:t>is the most successful type of </a:t>
            </a:r>
            <a:r>
              <a:rPr lang="en-US" b="1" dirty="0" smtClean="0"/>
              <a:t>coast </a:t>
            </a:r>
            <a:r>
              <a:rPr lang="en-US" b="1" smtClean="0"/>
              <a:t>protection in the Bahamas?  </a:t>
            </a:r>
            <a:r>
              <a:rPr lang="en-US" b="1" dirty="0" smtClean="0"/>
              <a:t>Justify your opinion.</a:t>
            </a:r>
            <a:endParaRPr lang="en-US" b="1" dirty="0"/>
          </a:p>
          <a:p>
            <a:pPr marL="0" indent="0">
              <a:buNone/>
            </a:pPr>
            <a:endParaRPr lang="en-US" dirty="0"/>
          </a:p>
        </p:txBody>
      </p:sp>
    </p:spTree>
    <p:extLst>
      <p:ext uri="{BB962C8B-B14F-4D97-AF65-F5344CB8AC3E}">
        <p14:creationId xmlns:p14="http://schemas.microsoft.com/office/powerpoint/2010/main" val="210434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0933775"/>
              </p:ext>
            </p:extLst>
          </p:nvPr>
        </p:nvGraphicFramePr>
        <p:xfrm>
          <a:off x="273491" y="2525631"/>
          <a:ext cx="7466862" cy="3582686"/>
        </p:xfrm>
        <a:graphic>
          <a:graphicData uri="http://schemas.openxmlformats.org/drawingml/2006/table">
            <a:tbl>
              <a:tblPr firstRow="1" firstCol="1" bandRow="1">
                <a:tableStyleId>{C4B1156A-380E-4F78-BDF5-A606A8083BF9}</a:tableStyleId>
              </a:tblPr>
              <a:tblGrid>
                <a:gridCol w="3733431"/>
                <a:gridCol w="3733431"/>
              </a:tblGrid>
              <a:tr h="427956">
                <a:tc>
                  <a:txBody>
                    <a:bodyPr/>
                    <a:lstStyle/>
                    <a:p>
                      <a:pPr marL="0" marR="0">
                        <a:lnSpc>
                          <a:spcPct val="107000"/>
                        </a:lnSpc>
                        <a:spcBef>
                          <a:spcPts val="0"/>
                        </a:spcBef>
                        <a:spcAft>
                          <a:spcPts val="0"/>
                        </a:spcAft>
                      </a:pPr>
                      <a:r>
                        <a:rPr lang="en-US" sz="1800" dirty="0" err="1">
                          <a:effectLst/>
                        </a:rPr>
                        <a:t>Groyne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7000 pounds each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a:effectLst/>
                        </a:rPr>
                        <a:t>Gabion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 pounds per meter</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a:effectLst/>
                        </a:rPr>
                        <a:t>Revetment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2000 pounds per meter</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a:effectLst/>
                        </a:rPr>
                        <a:t>Sea wall</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3-4000 pounds per meter</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dirty="0">
                          <a:effectLst/>
                        </a:rPr>
                        <a:t>Rock </a:t>
                      </a:r>
                      <a:r>
                        <a:rPr lang="en-US" sz="1800" dirty="0" err="1">
                          <a:effectLst/>
                        </a:rPr>
                        <a:t>armour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3000 pounds per meter</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a:effectLst/>
                        </a:rPr>
                        <a:t>Habitat restoration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Very cheap – $1.50 per plant in Abaco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a:effectLst/>
                        </a:rPr>
                        <a:t>Managed retreat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Cost in lost land</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956">
                <a:tc>
                  <a:txBody>
                    <a:bodyPr/>
                    <a:lstStyle/>
                    <a:p>
                      <a:pPr marL="0" marR="0">
                        <a:lnSpc>
                          <a:spcPct val="107000"/>
                        </a:lnSpc>
                        <a:spcBef>
                          <a:spcPts val="0"/>
                        </a:spcBef>
                        <a:spcAft>
                          <a:spcPts val="0"/>
                        </a:spcAft>
                      </a:pPr>
                      <a:r>
                        <a:rPr lang="en-US" sz="1800" dirty="0" smtClean="0">
                          <a:effectLst/>
                        </a:rPr>
                        <a:t>Breakwater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Very expensive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51520" y="309642"/>
            <a:ext cx="532859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Approximate coasts of </a:t>
            </a:r>
            <a:r>
              <a:rPr kumimoji="0" lang="en-US" sz="2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defences</a:t>
            </a:r>
            <a:r>
              <a:rPr kumimoji="0" 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 taken from </a:t>
            </a:r>
            <a:r>
              <a:rPr kumimoji="0" 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http://www.geography.learnontheinternet.co.uk/topics/coastal_management.html</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110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1600" dirty="0"/>
              <a:t>All photographs taken by the author apart from google map pictures (</a:t>
            </a:r>
            <a:r>
              <a:rPr lang="en-US" sz="1600" u="sng" dirty="0">
                <a:hlinkClick r:id="rId2"/>
              </a:rPr>
              <a:t>https://maps.google.com/maps?q=grand+lucayan&amp;hl=en&amp;ll=26.509501,-78.641676&amp;spn=0.002443,0.005284&amp;sll=25.085269,-77.358373&amp;sspn=0.004946,0.010568&amp;t=h&amp;hq=grand+lucayan&amp;radius=15000&amp;z=18</a:t>
            </a:r>
            <a:endParaRPr lang="en-US" sz="1600" dirty="0"/>
          </a:p>
          <a:p>
            <a:pPr marL="0" indent="0">
              <a:buNone/>
            </a:pPr>
            <a:r>
              <a:rPr lang="en-US" sz="1600" u="sng" dirty="0">
                <a:hlinkClick r:id="rId3"/>
              </a:rPr>
              <a:t>https://maps.google.com/maps?q=paradise+island&amp;hl=en&amp;ll=25.085269,-77.358373&amp;spn=0.004946,0.010568&amp;sll=25.079526,-</a:t>
            </a:r>
            <a:r>
              <a:rPr lang="en-US" sz="1600" u="sng" dirty="0" smtClean="0">
                <a:hlinkClick r:id="rId3"/>
              </a:rPr>
              <a:t>77.339995&amp;sspn=0.00997,0.029311&amp;t=h&amp;hnear=Paradise+Island&amp;z=17</a:t>
            </a:r>
            <a:endParaRPr lang="en-US" sz="1600" u="sng" dirty="0" smtClean="0"/>
          </a:p>
          <a:p>
            <a:pPr marL="0" indent="0">
              <a:buNone/>
            </a:pPr>
            <a:r>
              <a:rPr lang="en-US" sz="1600" dirty="0">
                <a:hlinkClick r:id="rId4"/>
              </a:rPr>
              <a:t>https://maps.google.com/maps?q=bahamas&amp;hl=en&amp;ll=24.647017,-77.55249&amp;spn=5.081055,10.821533&amp;t=h&amp;hnear=The+Bahamas&amp;z=7</a:t>
            </a:r>
            <a:endParaRPr lang="en-US" sz="1600" dirty="0"/>
          </a:p>
          <a:p>
            <a:pPr marL="0" indent="0">
              <a:buNone/>
            </a:pPr>
            <a:endParaRPr lang="en-US" sz="1600" dirty="0"/>
          </a:p>
          <a:p>
            <a:pPr marL="0" indent="0">
              <a:buNone/>
            </a:pPr>
            <a:r>
              <a:rPr lang="en-US" sz="1600" dirty="0"/>
              <a:t>and Nassau breakwater taken by </a:t>
            </a:r>
            <a:r>
              <a:rPr lang="en-US" sz="1600" u="sng" dirty="0">
                <a:hlinkClick r:id="rId5"/>
              </a:rPr>
              <a:t>http://www.flickr.com/photos/31021914@N02/3286977158</a:t>
            </a:r>
            <a:r>
              <a:rPr lang="en-US" sz="1600" dirty="0"/>
              <a:t>   </a:t>
            </a:r>
            <a:r>
              <a:rPr lang="en-US" sz="1600" dirty="0" err="1"/>
              <a:t>arnett</a:t>
            </a:r>
            <a:r>
              <a:rPr lang="en-US" sz="1600" dirty="0"/>
              <a:t> 117</a:t>
            </a:r>
          </a:p>
          <a:p>
            <a:pPr marL="0" indent="0">
              <a:buNone/>
            </a:pPr>
            <a:endParaRPr lang="en-US" dirty="0"/>
          </a:p>
        </p:txBody>
      </p:sp>
    </p:spTree>
    <p:extLst>
      <p:ext uri="{BB962C8B-B14F-4D97-AF65-F5344CB8AC3E}">
        <p14:creationId xmlns:p14="http://schemas.microsoft.com/office/powerpoint/2010/main" val="4204208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13880"/>
            <a:ext cx="9144000" cy="6858000"/>
          </a:xfrm>
          <a:prstGeom prst="rect">
            <a:avLst/>
          </a:prstGeom>
          <a:ln>
            <a:noFill/>
          </a:ln>
          <a:effectLst>
            <a:softEdge rad="112500"/>
          </a:effectLst>
        </p:spPr>
      </p:pic>
      <p:sp>
        <p:nvSpPr>
          <p:cNvPr id="2050" name="Rectangle 2"/>
          <p:cNvSpPr>
            <a:spLocks noGrp="1" noChangeArrowheads="1"/>
          </p:cNvSpPr>
          <p:nvPr>
            <p:ph type="ctrTitle"/>
          </p:nvPr>
        </p:nvSpPr>
        <p:spPr>
          <a:xfrm>
            <a:off x="2843808" y="332656"/>
            <a:ext cx="6480720" cy="1470025"/>
          </a:xfrm>
        </p:spPr>
        <p:txBody>
          <a:bodyPr/>
          <a:lstStyle/>
          <a:p>
            <a:pPr eaLnBrk="1" hangingPunct="1"/>
            <a:r>
              <a:rPr lang="en-GB" sz="4000" dirty="0">
                <a:solidFill>
                  <a:schemeClr val="accent6">
                    <a:lumMod val="60000"/>
                    <a:lumOff val="40000"/>
                  </a:schemeClr>
                </a:solidFill>
              </a:rPr>
              <a:t>E</a:t>
            </a:r>
            <a:r>
              <a:rPr lang="en-GB" sz="4000" dirty="0" smtClean="0">
                <a:solidFill>
                  <a:schemeClr val="accent6">
                    <a:lumMod val="60000"/>
                    <a:lumOff val="40000"/>
                  </a:schemeClr>
                </a:solidFill>
              </a:rPr>
              <a:t>valuate </a:t>
            </a:r>
            <a:r>
              <a:rPr lang="en-GB" sz="4000" dirty="0" smtClean="0">
                <a:solidFill>
                  <a:schemeClr val="accent6">
                    <a:lumMod val="60000"/>
                    <a:lumOff val="40000"/>
                  </a:schemeClr>
                </a:solidFill>
              </a:rPr>
              <a:t>the effectiveness of coastal protection methods</a:t>
            </a:r>
          </a:p>
        </p:txBody>
      </p:sp>
      <p:sp>
        <p:nvSpPr>
          <p:cNvPr id="3" name="TextBox 2"/>
          <p:cNvSpPr txBox="1"/>
          <p:nvPr/>
        </p:nvSpPr>
        <p:spPr>
          <a:xfrm>
            <a:off x="287524" y="2168099"/>
            <a:ext cx="5112568" cy="4524315"/>
          </a:xfrm>
          <a:prstGeom prst="rect">
            <a:avLst/>
          </a:prstGeom>
          <a:solidFill>
            <a:schemeClr val="accent1"/>
          </a:solidFill>
        </p:spPr>
        <p:txBody>
          <a:bodyPr wrap="square" rtlCol="0">
            <a:spAutoFit/>
          </a:bodyPr>
          <a:lstStyle/>
          <a:p>
            <a:r>
              <a:rPr lang="en-US" sz="2400" dirty="0" smtClean="0"/>
              <a:t>We are going on a virtual field trip to investigate the features of coastal protection in different islands of the Bahamas.</a:t>
            </a:r>
          </a:p>
          <a:p>
            <a:endParaRPr lang="en-US" sz="2400" dirty="0"/>
          </a:p>
          <a:p>
            <a:r>
              <a:rPr lang="en-US" sz="2400" dirty="0" smtClean="0"/>
              <a:t>What are the advantages and disadvantages of different types of protection?  </a:t>
            </a:r>
          </a:p>
          <a:p>
            <a:endParaRPr lang="en-US" sz="2400" dirty="0"/>
          </a:p>
          <a:p>
            <a:r>
              <a:rPr lang="en-US" sz="2400" dirty="0" smtClean="0"/>
              <a:t>As we visit each site, you will need to fill in a field scorecard to rate the protection in different categories.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99392"/>
            <a:ext cx="8229600" cy="1143000"/>
          </a:xfrm>
        </p:spPr>
        <p:txBody>
          <a:bodyPr/>
          <a:lstStyle/>
          <a:p>
            <a:r>
              <a:rPr lang="en-US" dirty="0" smtClean="0"/>
              <a:t>Summary – mind map</a:t>
            </a:r>
            <a:endParaRPr lang="en-US" dirty="0"/>
          </a:p>
        </p:txBody>
      </p:sp>
      <p:sp>
        <p:nvSpPr>
          <p:cNvPr id="3" name="Content Placeholder 2"/>
          <p:cNvSpPr>
            <a:spLocks noGrp="1"/>
          </p:cNvSpPr>
          <p:nvPr>
            <p:ph idx="1"/>
          </p:nvPr>
        </p:nvSpPr>
        <p:spPr>
          <a:xfrm>
            <a:off x="179512" y="1043608"/>
            <a:ext cx="8640960" cy="4525963"/>
          </a:xfrm>
        </p:spPr>
        <p:txBody>
          <a:bodyPr/>
          <a:lstStyle/>
          <a:p>
            <a:r>
              <a:rPr lang="en-US" dirty="0" smtClean="0"/>
              <a:t>Conflicts on coastline – urbanization, transport, aquaculture, tourism and recreation, fishing, industry</a:t>
            </a:r>
          </a:p>
          <a:p>
            <a:r>
              <a:rPr lang="en-US" dirty="0" smtClean="0"/>
              <a:t>Problems caused by conflicts </a:t>
            </a:r>
          </a:p>
          <a:p>
            <a:pPr marL="0" indent="0">
              <a:buNone/>
            </a:pPr>
            <a:endParaRPr lang="en-US" dirty="0"/>
          </a:p>
          <a:p>
            <a:r>
              <a:rPr lang="en-US" dirty="0" smtClean="0"/>
              <a:t>Managing coastline – hard or soft engineering  </a:t>
            </a:r>
          </a:p>
          <a:p>
            <a:r>
              <a:rPr lang="en-US" dirty="0" smtClean="0"/>
              <a:t>Advantages and disadvantages of </a:t>
            </a:r>
            <a:r>
              <a:rPr lang="en-US" dirty="0" err="1" smtClean="0"/>
              <a:t>defence</a:t>
            </a:r>
            <a:r>
              <a:rPr lang="en-US" dirty="0" smtClean="0"/>
              <a:t> types.</a:t>
            </a:r>
          </a:p>
          <a:p>
            <a:r>
              <a:rPr lang="en-US" b="1" dirty="0" smtClean="0"/>
              <a:t>Grand Bahama examples of all the above</a:t>
            </a:r>
            <a:endParaRPr lang="en-US" b="1" dirty="0"/>
          </a:p>
        </p:txBody>
      </p:sp>
    </p:spTree>
    <p:extLst>
      <p:ext uri="{BB962C8B-B14F-4D97-AF65-F5344CB8AC3E}">
        <p14:creationId xmlns:p14="http://schemas.microsoft.com/office/powerpoint/2010/main" val="420343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7267601" y="6150886"/>
            <a:ext cx="1800199" cy="861774"/>
          </a:xfrm>
          <a:prstGeom prst="rect">
            <a:avLst/>
          </a:prstGeom>
        </p:spPr>
        <p:txBody>
          <a:bodyPr wrap="square">
            <a:spAutoFit/>
          </a:bodyPr>
          <a:lstStyle/>
          <a:p>
            <a:r>
              <a:rPr lang="en-US" sz="800" dirty="0">
                <a:hlinkClick r:id="rId2"/>
              </a:rPr>
              <a:t>https://maps.google.com/maps?q=bahamas&amp;hl=en&amp;ll=24.647017,-</a:t>
            </a:r>
            <a:r>
              <a:rPr lang="en-US" sz="800" dirty="0" smtClean="0">
                <a:hlinkClick r:id="rId2"/>
              </a:rPr>
              <a:t>77.55249&amp;spn=5.081055,10.821533&amp;t=h&amp;hnear=The+Bahamas&amp;z=7</a:t>
            </a:r>
            <a:endParaRPr lang="en-US" sz="800" dirty="0" smtClean="0"/>
          </a:p>
          <a:p>
            <a:endParaRPr lang="en-US" dirty="0"/>
          </a:p>
        </p:txBody>
      </p:sp>
      <p:pic>
        <p:nvPicPr>
          <p:cNvPr id="5" name="Picture 4"/>
          <p:cNvPicPr>
            <a:picLocks noChangeAspect="1"/>
          </p:cNvPicPr>
          <p:nvPr/>
        </p:nvPicPr>
        <p:blipFill>
          <a:blip r:embed="rId3"/>
          <a:stretch>
            <a:fillRect/>
          </a:stretch>
        </p:blipFill>
        <p:spPr>
          <a:xfrm>
            <a:off x="0" y="116632"/>
            <a:ext cx="9067800" cy="4629150"/>
          </a:xfrm>
          <a:prstGeom prst="rect">
            <a:avLst/>
          </a:prstGeom>
        </p:spPr>
      </p:pic>
      <p:sp>
        <p:nvSpPr>
          <p:cNvPr id="6" name="Title 5"/>
          <p:cNvSpPr>
            <a:spLocks noGrp="1"/>
          </p:cNvSpPr>
          <p:nvPr>
            <p:ph type="title"/>
          </p:nvPr>
        </p:nvSpPr>
        <p:spPr/>
        <p:txBody>
          <a:bodyPr/>
          <a:lstStyle/>
          <a:p>
            <a:endParaRPr lang="en-US"/>
          </a:p>
        </p:txBody>
      </p:sp>
      <p:sp>
        <p:nvSpPr>
          <p:cNvPr id="7" name="TextBox 6"/>
          <p:cNvSpPr txBox="1"/>
          <p:nvPr/>
        </p:nvSpPr>
        <p:spPr>
          <a:xfrm>
            <a:off x="59913" y="4826675"/>
            <a:ext cx="6512023" cy="2031325"/>
          </a:xfrm>
          <a:prstGeom prst="rect">
            <a:avLst/>
          </a:prstGeom>
          <a:noFill/>
        </p:spPr>
        <p:txBody>
          <a:bodyPr wrap="square" rtlCol="0">
            <a:spAutoFit/>
          </a:bodyPr>
          <a:lstStyle/>
          <a:p>
            <a:r>
              <a:rPr lang="en-US" b="1" dirty="0" smtClean="0">
                <a:solidFill>
                  <a:srgbClr val="FF0000"/>
                </a:solidFill>
              </a:rPr>
              <a:t>Map of the Bahamas</a:t>
            </a:r>
          </a:p>
          <a:p>
            <a:r>
              <a:rPr lang="en-US" b="1" dirty="0" smtClean="0"/>
              <a:t>Issues</a:t>
            </a:r>
          </a:p>
          <a:p>
            <a:pPr marL="285750" indent="-285750">
              <a:buFont typeface="Arial" panose="020B0604020202020204" pitchFamily="34" charset="0"/>
              <a:buChar char="•"/>
            </a:pPr>
            <a:r>
              <a:rPr lang="en-US" dirty="0" smtClean="0"/>
              <a:t>700 different islands and Cays</a:t>
            </a:r>
          </a:p>
          <a:p>
            <a:pPr marL="285750" indent="-285750">
              <a:buFont typeface="Arial" panose="020B0604020202020204" pitchFamily="34" charset="0"/>
              <a:buChar char="•"/>
            </a:pPr>
            <a:r>
              <a:rPr lang="en-US" dirty="0" smtClean="0"/>
              <a:t>Very low lying – highest point 63 meters above sea level</a:t>
            </a:r>
          </a:p>
          <a:p>
            <a:pPr marL="285750" indent="-285750">
              <a:buFont typeface="Arial" panose="020B0604020202020204" pitchFamily="34" charset="0"/>
              <a:buChar char="•"/>
            </a:pPr>
            <a:r>
              <a:rPr lang="en-US" dirty="0" smtClean="0"/>
              <a:t>Hurricane risk area</a:t>
            </a:r>
          </a:p>
          <a:p>
            <a:pPr marL="285750" indent="-285750">
              <a:buFont typeface="Arial" panose="020B0604020202020204" pitchFamily="34" charset="0"/>
              <a:buChar char="•"/>
            </a:pPr>
            <a:r>
              <a:rPr lang="en-US" dirty="0" smtClean="0"/>
              <a:t>Many settlements and roadways are on the coast</a:t>
            </a:r>
          </a:p>
          <a:p>
            <a:pPr marL="285750" indent="-285750">
              <a:buFont typeface="Arial" panose="020B0604020202020204" pitchFamily="34" charset="0"/>
              <a:buChar char="•"/>
            </a:pPr>
            <a:r>
              <a:rPr lang="en-US" dirty="0" smtClean="0"/>
              <a:t>Tourism makes up more than than 50% of GDP</a:t>
            </a:r>
            <a:endParaRPr lang="en-US" dirty="0"/>
          </a:p>
        </p:txBody>
      </p:sp>
      <p:sp>
        <p:nvSpPr>
          <p:cNvPr id="8" name="TextBox 7"/>
          <p:cNvSpPr txBox="1"/>
          <p:nvPr/>
        </p:nvSpPr>
        <p:spPr>
          <a:xfrm>
            <a:off x="1979712" y="195096"/>
            <a:ext cx="1800200" cy="369332"/>
          </a:xfrm>
          <a:prstGeom prst="rect">
            <a:avLst/>
          </a:prstGeom>
          <a:solidFill>
            <a:srgbClr val="FFFF00"/>
          </a:solidFill>
        </p:spPr>
        <p:txBody>
          <a:bodyPr wrap="square" rtlCol="0">
            <a:spAutoFit/>
          </a:bodyPr>
          <a:lstStyle/>
          <a:p>
            <a:r>
              <a:rPr lang="en-US" dirty="0" smtClean="0"/>
              <a:t>Grand Bahama</a:t>
            </a:r>
            <a:endParaRPr lang="en-US" dirty="0"/>
          </a:p>
        </p:txBody>
      </p:sp>
      <p:sp>
        <p:nvSpPr>
          <p:cNvPr id="9" name="TextBox 8"/>
          <p:cNvSpPr txBox="1"/>
          <p:nvPr/>
        </p:nvSpPr>
        <p:spPr>
          <a:xfrm>
            <a:off x="4859524" y="115735"/>
            <a:ext cx="900100" cy="369332"/>
          </a:xfrm>
          <a:prstGeom prst="rect">
            <a:avLst/>
          </a:prstGeom>
          <a:solidFill>
            <a:srgbClr val="FFFF00"/>
          </a:solidFill>
        </p:spPr>
        <p:txBody>
          <a:bodyPr wrap="square" rtlCol="0">
            <a:spAutoFit/>
          </a:bodyPr>
          <a:lstStyle/>
          <a:p>
            <a:r>
              <a:rPr lang="en-US" dirty="0" smtClean="0"/>
              <a:t>Abaco</a:t>
            </a:r>
            <a:endParaRPr lang="en-US" dirty="0"/>
          </a:p>
        </p:txBody>
      </p:sp>
      <p:sp>
        <p:nvSpPr>
          <p:cNvPr id="10" name="TextBox 9"/>
          <p:cNvSpPr txBox="1"/>
          <p:nvPr/>
        </p:nvSpPr>
        <p:spPr>
          <a:xfrm>
            <a:off x="4836629" y="2276872"/>
            <a:ext cx="1800200" cy="1200329"/>
          </a:xfrm>
          <a:prstGeom prst="rect">
            <a:avLst/>
          </a:prstGeom>
          <a:solidFill>
            <a:srgbClr val="FFFF00"/>
          </a:solidFill>
        </p:spPr>
        <p:txBody>
          <a:bodyPr wrap="square" rtlCol="0">
            <a:spAutoFit/>
          </a:bodyPr>
          <a:lstStyle/>
          <a:p>
            <a:r>
              <a:rPr lang="en-US" dirty="0" smtClean="0"/>
              <a:t>New Providence – capital city Nassau</a:t>
            </a:r>
            <a:endParaRPr lang="en-US" dirty="0"/>
          </a:p>
        </p:txBody>
      </p:sp>
    </p:spTree>
    <p:extLst>
      <p:ext uri="{BB962C8B-B14F-4D97-AF65-F5344CB8AC3E}">
        <p14:creationId xmlns:p14="http://schemas.microsoft.com/office/powerpoint/2010/main" val="22568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11" y="404664"/>
            <a:ext cx="4690864" cy="1143000"/>
          </a:xfrm>
        </p:spPr>
        <p:txBody>
          <a:bodyPr/>
          <a:lstStyle/>
          <a:p>
            <a:r>
              <a:rPr lang="en-US" dirty="0" smtClean="0"/>
              <a:t>Sea Wall at Williams Town, Grand Bahama</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08990" y="2247639"/>
            <a:ext cx="6034617" cy="4525963"/>
          </a:xfrm>
        </p:spPr>
      </p:pic>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40325"/>
            <a:ext cx="4994554" cy="3745916"/>
          </a:xfrm>
          <a:prstGeom prst="rect">
            <a:avLst/>
          </a:prstGeom>
          <a:noFill/>
          <a:ln w="9525">
            <a:noFill/>
            <a:miter lim="800000"/>
            <a:headEnd/>
            <a:tailEnd/>
          </a:ln>
        </p:spPr>
      </p:pic>
      <p:sp>
        <p:nvSpPr>
          <p:cNvPr id="6" name="TextBox 5"/>
          <p:cNvSpPr txBox="1"/>
          <p:nvPr/>
        </p:nvSpPr>
        <p:spPr>
          <a:xfrm>
            <a:off x="179512" y="4509120"/>
            <a:ext cx="2520280" cy="369332"/>
          </a:xfrm>
          <a:prstGeom prst="rect">
            <a:avLst/>
          </a:prstGeom>
          <a:noFill/>
        </p:spPr>
        <p:txBody>
          <a:bodyPr wrap="square" rtlCol="0">
            <a:spAutoFit/>
          </a:bodyPr>
          <a:lstStyle/>
          <a:p>
            <a:r>
              <a:rPr lang="en-US" dirty="0" smtClean="0"/>
              <a:t>Looking East</a:t>
            </a:r>
            <a:endParaRPr lang="en-US" dirty="0"/>
          </a:p>
        </p:txBody>
      </p:sp>
    </p:spTree>
    <p:extLst>
      <p:ext uri="{BB962C8B-B14F-4D97-AF65-F5344CB8AC3E}">
        <p14:creationId xmlns:p14="http://schemas.microsoft.com/office/powerpoint/2010/main" val="323179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5576" y="620688"/>
            <a:ext cx="7632848" cy="5724636"/>
          </a:xfrm>
        </p:spPr>
      </p:pic>
      <p:sp>
        <p:nvSpPr>
          <p:cNvPr id="5" name="TextBox 4"/>
          <p:cNvSpPr txBox="1"/>
          <p:nvPr/>
        </p:nvSpPr>
        <p:spPr>
          <a:xfrm>
            <a:off x="179512" y="6345324"/>
            <a:ext cx="2520280" cy="369332"/>
          </a:xfrm>
          <a:prstGeom prst="rect">
            <a:avLst/>
          </a:prstGeom>
          <a:noFill/>
        </p:spPr>
        <p:txBody>
          <a:bodyPr wrap="square" rtlCol="0">
            <a:spAutoFit/>
          </a:bodyPr>
          <a:lstStyle/>
          <a:p>
            <a:r>
              <a:rPr lang="en-US" dirty="0" smtClean="0"/>
              <a:t>Looking West</a:t>
            </a:r>
            <a:endParaRPr lang="en-US" dirty="0"/>
          </a:p>
        </p:txBody>
      </p:sp>
    </p:spTree>
    <p:extLst>
      <p:ext uri="{BB962C8B-B14F-4D97-AF65-F5344CB8AC3E}">
        <p14:creationId xmlns:p14="http://schemas.microsoft.com/office/powerpoint/2010/main" val="99820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2" y="692696"/>
            <a:ext cx="2734286" cy="1143000"/>
          </a:xfrm>
        </p:spPr>
        <p:txBody>
          <a:bodyPr/>
          <a:lstStyle/>
          <a:p>
            <a:r>
              <a:rPr lang="en-US" sz="3600" dirty="0" err="1" smtClean="0"/>
              <a:t>Groynes</a:t>
            </a:r>
            <a:r>
              <a:rPr lang="en-US" sz="3600" dirty="0" smtClean="0"/>
              <a:t> on Treasure Cay in Abaco</a:t>
            </a:r>
            <a:endParaRPr lang="en-US" sz="36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504" y="692696"/>
            <a:ext cx="6185661" cy="4639246"/>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0232" y="2780928"/>
            <a:ext cx="2733768" cy="3645024"/>
          </a:xfrm>
          <a:prstGeom prst="rect">
            <a:avLst/>
          </a:prstGeom>
        </p:spPr>
      </p:pic>
    </p:spTree>
    <p:extLst>
      <p:ext uri="{BB962C8B-B14F-4D97-AF65-F5344CB8AC3E}">
        <p14:creationId xmlns:p14="http://schemas.microsoft.com/office/powerpoint/2010/main" val="42957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7075" y="4907285"/>
            <a:ext cx="4258816" cy="1210196"/>
          </a:xfrm>
        </p:spPr>
        <p:txBody>
          <a:bodyPr/>
          <a:lstStyle/>
          <a:p>
            <a:pPr marL="0" indent="0">
              <a:buNone/>
            </a:pPr>
            <a:r>
              <a:rPr lang="en-US" dirty="0" err="1"/>
              <a:t>Groyne</a:t>
            </a:r>
            <a:r>
              <a:rPr lang="en-US" dirty="0"/>
              <a:t>/rock </a:t>
            </a:r>
            <a:r>
              <a:rPr lang="en-US" dirty="0" err="1"/>
              <a:t>armour</a:t>
            </a:r>
            <a:r>
              <a:rPr lang="en-US" dirty="0"/>
              <a:t> at Grand </a:t>
            </a:r>
            <a:r>
              <a:rPr lang="en-US" dirty="0" err="1"/>
              <a:t>Lucayan</a:t>
            </a:r>
            <a:r>
              <a:rPr lang="en-US" dirty="0"/>
              <a:t> Hotel, Grand Bahama</a:t>
            </a:r>
          </a:p>
        </p:txBody>
      </p:sp>
      <p:pic>
        <p:nvPicPr>
          <p:cNvPr id="4" name="Picture 3"/>
          <p:cNvPicPr>
            <a:picLocks noChangeAspect="1"/>
          </p:cNvPicPr>
          <p:nvPr/>
        </p:nvPicPr>
        <p:blipFill>
          <a:blip r:embed="rId3"/>
          <a:stretch>
            <a:fillRect/>
          </a:stretch>
        </p:blipFill>
        <p:spPr>
          <a:xfrm>
            <a:off x="79283" y="0"/>
            <a:ext cx="7886700" cy="4791075"/>
          </a:xfrm>
          <a:prstGeom prst="rect">
            <a:avLst/>
          </a:prstGeom>
        </p:spPr>
      </p:pic>
      <p:pic>
        <p:nvPicPr>
          <p:cNvPr id="5" name="Picture 1" descr="G:\DSCF53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0362" y="3863181"/>
            <a:ext cx="3934355" cy="2950766"/>
          </a:xfrm>
          <a:prstGeom prst="rect">
            <a:avLst/>
          </a:prstGeom>
          <a:noFill/>
        </p:spPr>
      </p:pic>
      <p:cxnSp>
        <p:nvCxnSpPr>
          <p:cNvPr id="7" name="Straight Arrow Connector 6"/>
          <p:cNvCxnSpPr/>
          <p:nvPr/>
        </p:nvCxnSpPr>
        <p:spPr>
          <a:xfrm flipH="1" flipV="1">
            <a:off x="2294441" y="3988073"/>
            <a:ext cx="3357679" cy="4490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30362" y="126488"/>
            <a:ext cx="4572000" cy="584775"/>
          </a:xfrm>
          <a:prstGeom prst="rect">
            <a:avLst/>
          </a:prstGeom>
        </p:spPr>
        <p:txBody>
          <a:bodyPr>
            <a:spAutoFit/>
          </a:bodyPr>
          <a:lstStyle/>
          <a:p>
            <a:r>
              <a:rPr lang="en-US" sz="800" dirty="0">
                <a:hlinkClick r:id="rId5"/>
              </a:rPr>
              <a:t>https://maps.google.com/maps?q=grand+lucayan&amp;hl=en&amp;ll=26.509501,-78.641676&amp;spn=0.002443,0.005284&amp;sll=25.085269,-</a:t>
            </a:r>
            <a:r>
              <a:rPr lang="en-US" sz="800" dirty="0" smtClean="0">
                <a:hlinkClick r:id="rId5"/>
              </a:rPr>
              <a:t>77.358373&amp;sspn=0.004946,0.010568&amp;t=h&amp;hq=grand+lucayan&amp;radius=15000&amp;z=18</a:t>
            </a:r>
            <a:endParaRPr lang="en-US" sz="800" dirty="0" smtClean="0"/>
          </a:p>
          <a:p>
            <a:endParaRPr lang="en-US" sz="800" dirty="0"/>
          </a:p>
        </p:txBody>
      </p:sp>
    </p:spTree>
    <p:extLst>
      <p:ext uri="{BB962C8B-B14F-4D97-AF65-F5344CB8AC3E}">
        <p14:creationId xmlns:p14="http://schemas.microsoft.com/office/powerpoint/2010/main" val="15515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9" y="76200"/>
            <a:ext cx="8229600" cy="1143000"/>
          </a:xfrm>
        </p:spPr>
        <p:txBody>
          <a:bodyPr/>
          <a:lstStyle/>
          <a:p>
            <a:endParaRPr lang="en-US" dirty="0"/>
          </a:p>
        </p:txBody>
      </p:sp>
      <p:sp>
        <p:nvSpPr>
          <p:cNvPr id="4" name="Content Placeholder 3"/>
          <p:cNvSpPr>
            <a:spLocks noGrp="1"/>
          </p:cNvSpPr>
          <p:nvPr>
            <p:ph idx="1"/>
          </p:nvPr>
        </p:nvSpPr>
        <p:spPr>
          <a:xfrm>
            <a:off x="251520" y="5661248"/>
            <a:ext cx="8280920" cy="824955"/>
          </a:xfrm>
        </p:spPr>
        <p:txBody>
          <a:bodyPr/>
          <a:lstStyle/>
          <a:p>
            <a:pPr marL="0" indent="0">
              <a:buNone/>
            </a:pPr>
            <a:r>
              <a:rPr lang="en-US" dirty="0" smtClean="0"/>
              <a:t>Looking towards the hotel – you can see the last </a:t>
            </a:r>
            <a:r>
              <a:rPr lang="en-US" dirty="0" err="1" smtClean="0"/>
              <a:t>groyne</a:t>
            </a:r>
            <a:r>
              <a:rPr lang="en-US" dirty="0" smtClean="0"/>
              <a:t>/rock </a:t>
            </a:r>
            <a:r>
              <a:rPr lang="en-US" dirty="0" err="1" smtClean="0"/>
              <a:t>armour</a:t>
            </a:r>
            <a:endParaRPr lang="en-US" dirty="0"/>
          </a:p>
        </p:txBody>
      </p:sp>
      <p:pic>
        <p:nvPicPr>
          <p:cNvPr id="7" name="Picture 2" descr="G:\DSCF53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04664"/>
            <a:ext cx="6768752" cy="5076564"/>
          </a:xfrm>
          <a:prstGeom prst="rect">
            <a:avLst/>
          </a:prstGeom>
          <a:noFill/>
        </p:spPr>
      </p:pic>
    </p:spTree>
    <p:extLst>
      <p:ext uri="{BB962C8B-B14F-4D97-AF65-F5344CB8AC3E}">
        <p14:creationId xmlns:p14="http://schemas.microsoft.com/office/powerpoint/2010/main" val="198296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326225"/>
            <a:ext cx="5832648" cy="1143000"/>
          </a:xfrm>
        </p:spPr>
        <p:txBody>
          <a:bodyPr/>
          <a:lstStyle/>
          <a:p>
            <a:r>
              <a:rPr lang="en-US" dirty="0" smtClean="0"/>
              <a:t>Habitat restoration, Elbow Cay, Abaco</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0623" y="2276872"/>
            <a:ext cx="5580789" cy="4185592"/>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4118" y="3412"/>
            <a:ext cx="3759882" cy="5013176"/>
          </a:xfrm>
          <a:prstGeom prst="rect">
            <a:avLst/>
          </a:prstGeom>
        </p:spPr>
      </p:pic>
    </p:spTree>
    <p:extLst>
      <p:ext uri="{BB962C8B-B14F-4D97-AF65-F5344CB8AC3E}">
        <p14:creationId xmlns:p14="http://schemas.microsoft.com/office/powerpoint/2010/main" val="221528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652</Words>
  <Application>Microsoft Office PowerPoint</Application>
  <PresentationFormat>On-screen Show (4:3)</PresentationFormat>
  <Paragraphs>85</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Default Design</vt:lpstr>
      <vt:lpstr>Coastal Management:  defense against flooding and erosion </vt:lpstr>
      <vt:lpstr>Evaluate the effectiveness of coastal protection methods</vt:lpstr>
      <vt:lpstr>PowerPoint Presentation</vt:lpstr>
      <vt:lpstr>Sea Wall at Williams Town, Grand Bahama</vt:lpstr>
      <vt:lpstr>PowerPoint Presentation</vt:lpstr>
      <vt:lpstr>Groynes on Treasure Cay in Abaco</vt:lpstr>
      <vt:lpstr>PowerPoint Presentation</vt:lpstr>
      <vt:lpstr>PowerPoint Presentation</vt:lpstr>
      <vt:lpstr>Habitat restoration, Elbow Cay, Abaco</vt:lpstr>
      <vt:lpstr>Gabions at Paradise Cove - snorkeling destination, Grand Bahama</vt:lpstr>
      <vt:lpstr>PowerPoint Presentation</vt:lpstr>
      <vt:lpstr>Breakwater to protect Nassau harbor, New Providence</vt:lpstr>
      <vt:lpstr>Revetment in Marsh Harbour, Abaco</vt:lpstr>
      <vt:lpstr>PowerPoint Presentation</vt:lpstr>
      <vt:lpstr>Managed retreat, Gold Rock National Park, Grand Bahama</vt:lpstr>
      <vt:lpstr>PowerPoint Presentation</vt:lpstr>
      <vt:lpstr>Student tasks</vt:lpstr>
      <vt:lpstr>PowerPoint Presentation</vt:lpstr>
      <vt:lpstr>PowerPoint Presentation</vt:lpstr>
      <vt:lpstr>Summary – mind map</vt:lpstr>
    </vt:vector>
  </TitlesOfParts>
  <Company>The British School in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defenses in Mappleton</dc:title>
  <dc:creator>newuser</dc:creator>
  <cp:lastModifiedBy>Nicole St.Pierre</cp:lastModifiedBy>
  <cp:revision>147</cp:revision>
  <dcterms:created xsi:type="dcterms:W3CDTF">2008-05-02T06:03:44Z</dcterms:created>
  <dcterms:modified xsi:type="dcterms:W3CDTF">2015-08-23T16:44:27Z</dcterms:modified>
</cp:coreProperties>
</file>