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308" r:id="rId3"/>
    <p:sldId id="292" r:id="rId4"/>
    <p:sldId id="291" r:id="rId5"/>
    <p:sldId id="310" r:id="rId6"/>
    <p:sldId id="305" r:id="rId7"/>
    <p:sldId id="289" r:id="rId8"/>
    <p:sldId id="343" r:id="rId9"/>
    <p:sldId id="360" r:id="rId10"/>
    <p:sldId id="344" r:id="rId11"/>
    <p:sldId id="345" r:id="rId12"/>
    <p:sldId id="346" r:id="rId13"/>
    <p:sldId id="347" r:id="rId14"/>
    <p:sldId id="348" r:id="rId15"/>
    <p:sldId id="349" r:id="rId16"/>
    <p:sldId id="350" r:id="rId17"/>
    <p:sldId id="351" r:id="rId18"/>
    <p:sldId id="352" r:id="rId19"/>
    <p:sldId id="353" r:id="rId20"/>
    <p:sldId id="354" r:id="rId21"/>
    <p:sldId id="355" r:id="rId22"/>
    <p:sldId id="356" r:id="rId23"/>
    <p:sldId id="357" r:id="rId24"/>
    <p:sldId id="361" r:id="rId25"/>
    <p:sldId id="339" r:id="rId26"/>
    <p:sldId id="358" r:id="rId27"/>
    <p:sldId id="362" r:id="rId28"/>
    <p:sldId id="342" r:id="rId29"/>
  </p:sldIdLst>
  <p:sldSz cx="9144000" cy="6858000" type="screen4x3"/>
  <p:notesSz cx="6881813" cy="92964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94660"/>
  </p:normalViewPr>
  <p:slideViewPr>
    <p:cSldViewPr>
      <p:cViewPr varScale="1">
        <p:scale>
          <a:sx n="70" d="100"/>
          <a:sy n="70" d="100"/>
        </p:scale>
        <p:origin x="1398"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3177" tIns="46589" rIns="93177" bIns="46589" rtlCol="0"/>
          <a:lstStyle>
            <a:lvl1pPr algn="r">
              <a:defRPr sz="1200"/>
            </a:lvl1pPr>
          </a:lstStyle>
          <a:p>
            <a:pPr>
              <a:defRPr/>
            </a:pPr>
            <a:fld id="{0A042908-7BA6-4B03-A98B-01EFD4B78741}" type="datetimeFigureOut">
              <a:rPr lang="en-US"/>
              <a:pPr>
                <a:defRPr/>
              </a:pPr>
              <a:t>8/23/2015</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3177" tIns="46589" rIns="93177" bIns="46589" rtlCol="0" anchor="b"/>
          <a:lstStyle>
            <a:lvl1pPr algn="r">
              <a:defRPr sz="1200"/>
            </a:lvl1pPr>
          </a:lstStyle>
          <a:p>
            <a:pPr>
              <a:defRPr/>
            </a:pPr>
            <a:fld id="{87B12117-520B-4CCE-BED1-E239A891BB41}" type="slidenum">
              <a:rPr lang="en-US"/>
              <a:pPr>
                <a:defRPr/>
              </a:pPr>
              <a:t>‹#›</a:t>
            </a:fld>
            <a:endParaRPr lang="en-US"/>
          </a:p>
        </p:txBody>
      </p:sp>
    </p:spTree>
    <p:extLst>
      <p:ext uri="{BB962C8B-B14F-4D97-AF65-F5344CB8AC3E}">
        <p14:creationId xmlns:p14="http://schemas.microsoft.com/office/powerpoint/2010/main" val="1121600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pPr>
              <a:defRPr/>
            </a:pPr>
            <a:fld id="{77893EBA-E02D-4C0E-9933-724BD03640A6}" type="datetimeFigureOut">
              <a:rPr lang="en-US"/>
              <a:pPr>
                <a:defRPr/>
              </a:pPr>
              <a:t>8/23/2015</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pPr>
              <a:defRPr/>
            </a:pPr>
            <a:fld id="{20ED1C38-7BBB-4345-859D-5A35BCDBA76E}" type="slidenum">
              <a:rPr lang="en-US"/>
              <a:pPr>
                <a:defRPr/>
              </a:pPr>
              <a:t>‹#›</a:t>
            </a:fld>
            <a:endParaRPr lang="en-US"/>
          </a:p>
        </p:txBody>
      </p:sp>
    </p:spTree>
    <p:extLst>
      <p:ext uri="{BB962C8B-B14F-4D97-AF65-F5344CB8AC3E}">
        <p14:creationId xmlns:p14="http://schemas.microsoft.com/office/powerpoint/2010/main" val="2042030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AB54DB-2EAC-4E17-B26E-105BBD6522E3}" type="slidenum">
              <a:rPr lang="en-US" smtClean="0"/>
              <a:pPr/>
              <a:t>1</a:t>
            </a:fld>
            <a:endParaRPr lang="en-US" smtClean="0"/>
          </a:p>
        </p:txBody>
      </p:sp>
    </p:spTree>
    <p:extLst>
      <p:ext uri="{BB962C8B-B14F-4D97-AF65-F5344CB8AC3E}">
        <p14:creationId xmlns:p14="http://schemas.microsoft.com/office/powerpoint/2010/main" val="530905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3EAED-62DE-46EC-BBAB-C28477D8783C}" type="slidenum">
              <a:rPr lang="en-US" smtClean="0"/>
              <a:pPr/>
              <a:t>11</a:t>
            </a:fld>
            <a:endParaRPr lang="en-US"/>
          </a:p>
        </p:txBody>
      </p:sp>
    </p:spTree>
    <p:extLst>
      <p:ext uri="{BB962C8B-B14F-4D97-AF65-F5344CB8AC3E}">
        <p14:creationId xmlns:p14="http://schemas.microsoft.com/office/powerpoint/2010/main" val="3221726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3EAED-62DE-46EC-BBAB-C28477D8783C}" type="slidenum">
              <a:rPr lang="en-US" smtClean="0"/>
              <a:pPr/>
              <a:t>12</a:t>
            </a:fld>
            <a:endParaRPr lang="en-US"/>
          </a:p>
        </p:txBody>
      </p:sp>
    </p:spTree>
    <p:extLst>
      <p:ext uri="{BB962C8B-B14F-4D97-AF65-F5344CB8AC3E}">
        <p14:creationId xmlns:p14="http://schemas.microsoft.com/office/powerpoint/2010/main" val="3932212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3EAED-62DE-46EC-BBAB-C28477D8783C}" type="slidenum">
              <a:rPr lang="en-US" smtClean="0"/>
              <a:pPr/>
              <a:t>13</a:t>
            </a:fld>
            <a:endParaRPr lang="en-US"/>
          </a:p>
        </p:txBody>
      </p:sp>
    </p:spTree>
    <p:extLst>
      <p:ext uri="{BB962C8B-B14F-4D97-AF65-F5344CB8AC3E}">
        <p14:creationId xmlns:p14="http://schemas.microsoft.com/office/powerpoint/2010/main" val="2014557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3EAED-62DE-46EC-BBAB-C28477D8783C}" type="slidenum">
              <a:rPr lang="en-US" smtClean="0"/>
              <a:pPr/>
              <a:t>14</a:t>
            </a:fld>
            <a:endParaRPr lang="en-US"/>
          </a:p>
        </p:txBody>
      </p:sp>
    </p:spTree>
    <p:extLst>
      <p:ext uri="{BB962C8B-B14F-4D97-AF65-F5344CB8AC3E}">
        <p14:creationId xmlns:p14="http://schemas.microsoft.com/office/powerpoint/2010/main" val="912637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3EAED-62DE-46EC-BBAB-C28477D8783C}" type="slidenum">
              <a:rPr lang="en-US" smtClean="0"/>
              <a:pPr/>
              <a:t>15</a:t>
            </a:fld>
            <a:endParaRPr lang="en-US"/>
          </a:p>
        </p:txBody>
      </p:sp>
    </p:spTree>
    <p:extLst>
      <p:ext uri="{BB962C8B-B14F-4D97-AF65-F5344CB8AC3E}">
        <p14:creationId xmlns:p14="http://schemas.microsoft.com/office/powerpoint/2010/main" val="848139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3EAED-62DE-46EC-BBAB-C28477D8783C}" type="slidenum">
              <a:rPr lang="en-US" smtClean="0"/>
              <a:pPr/>
              <a:t>16</a:t>
            </a:fld>
            <a:endParaRPr lang="en-US"/>
          </a:p>
        </p:txBody>
      </p:sp>
    </p:spTree>
    <p:extLst>
      <p:ext uri="{BB962C8B-B14F-4D97-AF65-F5344CB8AC3E}">
        <p14:creationId xmlns:p14="http://schemas.microsoft.com/office/powerpoint/2010/main" val="1173674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3EAED-62DE-46EC-BBAB-C28477D8783C}" type="slidenum">
              <a:rPr lang="en-US" smtClean="0"/>
              <a:pPr/>
              <a:t>17</a:t>
            </a:fld>
            <a:endParaRPr lang="en-US"/>
          </a:p>
        </p:txBody>
      </p:sp>
    </p:spTree>
    <p:extLst>
      <p:ext uri="{BB962C8B-B14F-4D97-AF65-F5344CB8AC3E}">
        <p14:creationId xmlns:p14="http://schemas.microsoft.com/office/powerpoint/2010/main" val="3122840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3EAED-62DE-46EC-BBAB-C28477D8783C}" type="slidenum">
              <a:rPr lang="en-US" smtClean="0"/>
              <a:pPr/>
              <a:t>18</a:t>
            </a:fld>
            <a:endParaRPr lang="en-US"/>
          </a:p>
        </p:txBody>
      </p:sp>
    </p:spTree>
    <p:extLst>
      <p:ext uri="{BB962C8B-B14F-4D97-AF65-F5344CB8AC3E}">
        <p14:creationId xmlns:p14="http://schemas.microsoft.com/office/powerpoint/2010/main" val="2172344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3EAED-62DE-46EC-BBAB-C28477D8783C}" type="slidenum">
              <a:rPr lang="en-US" smtClean="0"/>
              <a:pPr/>
              <a:t>19</a:t>
            </a:fld>
            <a:endParaRPr lang="en-US"/>
          </a:p>
        </p:txBody>
      </p:sp>
    </p:spTree>
    <p:extLst>
      <p:ext uri="{BB962C8B-B14F-4D97-AF65-F5344CB8AC3E}">
        <p14:creationId xmlns:p14="http://schemas.microsoft.com/office/powerpoint/2010/main" val="1435427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3EAED-62DE-46EC-BBAB-C28477D8783C}" type="slidenum">
              <a:rPr lang="en-US" smtClean="0"/>
              <a:pPr/>
              <a:t>20</a:t>
            </a:fld>
            <a:endParaRPr lang="en-US"/>
          </a:p>
        </p:txBody>
      </p:sp>
    </p:spTree>
    <p:extLst>
      <p:ext uri="{BB962C8B-B14F-4D97-AF65-F5344CB8AC3E}">
        <p14:creationId xmlns:p14="http://schemas.microsoft.com/office/powerpoint/2010/main" val="3549607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04F818-CE97-4515-8808-D0B3AC410964}" type="slidenum">
              <a:rPr lang="en-US" smtClean="0"/>
              <a:pPr/>
              <a:t>2</a:t>
            </a:fld>
            <a:endParaRPr lang="en-US" smtClean="0"/>
          </a:p>
        </p:txBody>
      </p:sp>
    </p:spTree>
    <p:extLst>
      <p:ext uri="{BB962C8B-B14F-4D97-AF65-F5344CB8AC3E}">
        <p14:creationId xmlns:p14="http://schemas.microsoft.com/office/powerpoint/2010/main" val="4247785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3EAED-62DE-46EC-BBAB-C28477D8783C}" type="slidenum">
              <a:rPr lang="en-US" smtClean="0"/>
              <a:pPr/>
              <a:t>21</a:t>
            </a:fld>
            <a:endParaRPr lang="en-US"/>
          </a:p>
        </p:txBody>
      </p:sp>
    </p:spTree>
    <p:extLst>
      <p:ext uri="{BB962C8B-B14F-4D97-AF65-F5344CB8AC3E}">
        <p14:creationId xmlns:p14="http://schemas.microsoft.com/office/powerpoint/2010/main" val="3913954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3EAED-62DE-46EC-BBAB-C28477D8783C}" type="slidenum">
              <a:rPr lang="en-US" smtClean="0"/>
              <a:pPr/>
              <a:t>22</a:t>
            </a:fld>
            <a:endParaRPr lang="en-US"/>
          </a:p>
        </p:txBody>
      </p:sp>
    </p:spTree>
    <p:extLst>
      <p:ext uri="{BB962C8B-B14F-4D97-AF65-F5344CB8AC3E}">
        <p14:creationId xmlns:p14="http://schemas.microsoft.com/office/powerpoint/2010/main" val="1920709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3EAED-62DE-46EC-BBAB-C28477D8783C}" type="slidenum">
              <a:rPr lang="en-US" smtClean="0"/>
              <a:pPr/>
              <a:t>23</a:t>
            </a:fld>
            <a:endParaRPr lang="en-US"/>
          </a:p>
        </p:txBody>
      </p:sp>
    </p:spTree>
    <p:extLst>
      <p:ext uri="{BB962C8B-B14F-4D97-AF65-F5344CB8AC3E}">
        <p14:creationId xmlns:p14="http://schemas.microsoft.com/office/powerpoint/2010/main" val="4033061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0ED1C38-7BBB-4345-859D-5A35BCDBA76E}" type="slidenum">
              <a:rPr lang="en-US" smtClean="0"/>
              <a:pPr>
                <a:defRPr/>
              </a:pPr>
              <a:t>25</a:t>
            </a:fld>
            <a:endParaRPr lang="en-US"/>
          </a:p>
        </p:txBody>
      </p:sp>
    </p:spTree>
    <p:extLst>
      <p:ext uri="{BB962C8B-B14F-4D97-AF65-F5344CB8AC3E}">
        <p14:creationId xmlns:p14="http://schemas.microsoft.com/office/powerpoint/2010/main" val="3839890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3EAED-62DE-46EC-BBAB-C28477D8783C}" type="slidenum">
              <a:rPr lang="en-US" smtClean="0"/>
              <a:pPr/>
              <a:t>26</a:t>
            </a:fld>
            <a:endParaRPr lang="en-US"/>
          </a:p>
        </p:txBody>
      </p:sp>
    </p:spTree>
    <p:extLst>
      <p:ext uri="{BB962C8B-B14F-4D97-AF65-F5344CB8AC3E}">
        <p14:creationId xmlns:p14="http://schemas.microsoft.com/office/powerpoint/2010/main" val="38248644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0ED1C38-7BBB-4345-859D-5A35BCDBA76E}" type="slidenum">
              <a:rPr lang="en-US" smtClean="0"/>
              <a:pPr>
                <a:defRPr/>
              </a:pPr>
              <a:t>28</a:t>
            </a:fld>
            <a:endParaRPr lang="en-US"/>
          </a:p>
        </p:txBody>
      </p:sp>
    </p:spTree>
    <p:extLst>
      <p:ext uri="{BB962C8B-B14F-4D97-AF65-F5344CB8AC3E}">
        <p14:creationId xmlns:p14="http://schemas.microsoft.com/office/powerpoint/2010/main" val="1042457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6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A95189-6812-493F-A42B-90BFA01E93D5}" type="slidenum">
              <a:rPr lang="en-US" smtClean="0"/>
              <a:pPr/>
              <a:t>3</a:t>
            </a:fld>
            <a:endParaRPr lang="en-US" smtClean="0"/>
          </a:p>
        </p:txBody>
      </p:sp>
    </p:spTree>
    <p:extLst>
      <p:ext uri="{BB962C8B-B14F-4D97-AF65-F5344CB8AC3E}">
        <p14:creationId xmlns:p14="http://schemas.microsoft.com/office/powerpoint/2010/main" val="521106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85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6D8A34E-17C0-4867-ADDE-ADFAE3BDEFAC}" type="slidenum">
              <a:rPr lang="en-US" smtClean="0"/>
              <a:pPr/>
              <a:t>4</a:t>
            </a:fld>
            <a:endParaRPr lang="en-US" smtClean="0"/>
          </a:p>
        </p:txBody>
      </p:sp>
    </p:spTree>
    <p:extLst>
      <p:ext uri="{BB962C8B-B14F-4D97-AF65-F5344CB8AC3E}">
        <p14:creationId xmlns:p14="http://schemas.microsoft.com/office/powerpoint/2010/main" val="2929287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33269A-8EEE-4A99-B216-013B4F53916E}" type="slidenum">
              <a:rPr lang="en-US" smtClean="0"/>
              <a:pPr/>
              <a:t>5</a:t>
            </a:fld>
            <a:endParaRPr lang="en-US" smtClean="0"/>
          </a:p>
        </p:txBody>
      </p:sp>
    </p:spTree>
    <p:extLst>
      <p:ext uri="{BB962C8B-B14F-4D97-AF65-F5344CB8AC3E}">
        <p14:creationId xmlns:p14="http://schemas.microsoft.com/office/powerpoint/2010/main" val="767972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9620D3-7932-4D76-BA75-22836A673C4A}" type="slidenum">
              <a:rPr lang="en-US" smtClean="0"/>
              <a:pPr/>
              <a:t>6</a:t>
            </a:fld>
            <a:endParaRPr lang="en-US" smtClean="0"/>
          </a:p>
        </p:txBody>
      </p:sp>
    </p:spTree>
    <p:extLst>
      <p:ext uri="{BB962C8B-B14F-4D97-AF65-F5344CB8AC3E}">
        <p14:creationId xmlns:p14="http://schemas.microsoft.com/office/powerpoint/2010/main" val="2172044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1ABBF7-2414-4E98-911E-29464D26C9F6}" type="slidenum">
              <a:rPr lang="en-US" smtClean="0"/>
              <a:pPr/>
              <a:t>7</a:t>
            </a:fld>
            <a:endParaRPr lang="en-US" smtClean="0"/>
          </a:p>
        </p:txBody>
      </p:sp>
    </p:spTree>
    <p:extLst>
      <p:ext uri="{BB962C8B-B14F-4D97-AF65-F5344CB8AC3E}">
        <p14:creationId xmlns:p14="http://schemas.microsoft.com/office/powerpoint/2010/main" val="2553996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3EAED-62DE-46EC-BBAB-C28477D8783C}" type="slidenum">
              <a:rPr lang="en-US" smtClean="0"/>
              <a:pPr/>
              <a:t>8</a:t>
            </a:fld>
            <a:endParaRPr lang="en-US"/>
          </a:p>
        </p:txBody>
      </p:sp>
    </p:spTree>
    <p:extLst>
      <p:ext uri="{BB962C8B-B14F-4D97-AF65-F5344CB8AC3E}">
        <p14:creationId xmlns:p14="http://schemas.microsoft.com/office/powerpoint/2010/main" val="622426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3EAED-62DE-46EC-BBAB-C28477D8783C}" type="slidenum">
              <a:rPr lang="en-US" smtClean="0"/>
              <a:pPr/>
              <a:t>10</a:t>
            </a:fld>
            <a:endParaRPr lang="en-US"/>
          </a:p>
        </p:txBody>
      </p:sp>
    </p:spTree>
    <p:extLst>
      <p:ext uri="{BB962C8B-B14F-4D97-AF65-F5344CB8AC3E}">
        <p14:creationId xmlns:p14="http://schemas.microsoft.com/office/powerpoint/2010/main" val="1738704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CBC6AE4-5524-400E-A978-A690D137A1ED}"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8B9ECAE-3C79-4FC9-A929-7999142C3E47}"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086A783-CD77-4009-8069-5C82967F24ED}"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C891FB5-D394-4407-8FB5-C40C3107BF7E}"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CDDF0E2-B239-4F0D-9CDC-3D482B2A6B07}"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C13831FC-DFA3-4DA9-845F-EF322D246E22}"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A04A66B-1348-4CE3-8B16-0413B5876F73}"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2E69F98-DF15-4E0A-AB6F-DC2D3562A2DF}"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CC39DE0-49FC-4360-97B1-5229F84C2E8F}"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900B486-26F4-4C36-B8FB-665F7B11967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CE025B01-7DBB-4F0E-978A-9358B3B9AC6B}"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0D7EB2CA-DA36-4A35-B321-0785046FDE53}"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27B5E79-2D40-40F2-9F15-36FCCA254AAD}"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3F3521-70D1-4461-AFCB-C540D1A3B187}"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9AB7EE8-FACB-4C79-9AE5-4D7D4232A1A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cavehill.uwi.edu/BNCCde/bahamas/conference/papers/sealey.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549275"/>
            <a:ext cx="7772400" cy="1470025"/>
          </a:xfrm>
        </p:spPr>
        <p:txBody>
          <a:bodyPr/>
          <a:lstStyle/>
          <a:p>
            <a:pPr eaLnBrk="1" hangingPunct="1"/>
            <a:r>
              <a:rPr lang="en-GB" sz="4000" dirty="0" smtClean="0"/>
              <a:t>Aim: To know how the coast can be managed</a:t>
            </a:r>
          </a:p>
        </p:txBody>
      </p:sp>
      <p:sp>
        <p:nvSpPr>
          <p:cNvPr id="4" name="Subtitle 3"/>
          <p:cNvSpPr>
            <a:spLocks noGrp="1"/>
          </p:cNvSpPr>
          <p:nvPr>
            <p:ph type="subTitle" idx="1"/>
          </p:nvPr>
        </p:nvSpPr>
        <p:spPr>
          <a:xfrm>
            <a:off x="6913781" y="2132856"/>
            <a:ext cx="2088232" cy="1752600"/>
          </a:xfrm>
        </p:spPr>
        <p:txBody>
          <a:bodyPr/>
          <a:lstStyle/>
          <a:p>
            <a:r>
              <a:rPr lang="en-US" dirty="0" smtClean="0"/>
              <a:t>Method sort sheet</a:t>
            </a:r>
          </a:p>
          <a:p>
            <a:endParaRPr lang="en-US" dirty="0"/>
          </a:p>
          <a:p>
            <a:pPr marL="457200" indent="-457200" algn="l">
              <a:buFont typeface="Arial" panose="020B0604020202020204" pitchFamily="34" charset="0"/>
              <a:buChar char="•"/>
            </a:pPr>
            <a:r>
              <a:rPr lang="en-US" dirty="0" smtClean="0"/>
              <a:t>Match</a:t>
            </a:r>
          </a:p>
          <a:p>
            <a:pPr marL="457200" indent="-457200" algn="l">
              <a:buFont typeface="Arial" panose="020B0604020202020204" pitchFamily="34" charset="0"/>
              <a:buChar char="•"/>
            </a:pPr>
            <a:r>
              <a:rPr lang="en-US" dirty="0" smtClean="0"/>
              <a:t>Rank by cost</a:t>
            </a:r>
          </a:p>
          <a:p>
            <a:endParaRPr lang="en-US" dirty="0"/>
          </a:p>
        </p:txBody>
      </p:sp>
      <p:pic>
        <p:nvPicPr>
          <p:cNvPr id="64514" name="Picture 2" descr="http://www.my-bahamas-travel.com/image-files/hotel_radisson-grand-bahama.jpg"/>
          <p:cNvPicPr>
            <a:picLocks noChangeAspect="1" noChangeArrowheads="1"/>
          </p:cNvPicPr>
          <p:nvPr/>
        </p:nvPicPr>
        <p:blipFill>
          <a:blip r:embed="rId3"/>
          <a:srcRect/>
          <a:stretch>
            <a:fillRect/>
          </a:stretch>
        </p:blipFill>
        <p:spPr bwMode="auto">
          <a:xfrm>
            <a:off x="179512" y="1844824"/>
            <a:ext cx="6643734" cy="450210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9" y="76200"/>
            <a:ext cx="8229600" cy="1143000"/>
          </a:xfrm>
        </p:spPr>
        <p:txBody>
          <a:bodyPr/>
          <a:lstStyle/>
          <a:p>
            <a:r>
              <a:rPr lang="en-US" dirty="0" smtClean="0"/>
              <a:t>Solutions – Build Groynes</a:t>
            </a:r>
            <a:endParaRPr lang="en-US" dirty="0"/>
          </a:p>
        </p:txBody>
      </p:sp>
      <p:sp>
        <p:nvSpPr>
          <p:cNvPr id="3" name="Content Placeholder 2"/>
          <p:cNvSpPr>
            <a:spLocks noGrp="1"/>
          </p:cNvSpPr>
          <p:nvPr>
            <p:ph idx="1"/>
          </p:nvPr>
        </p:nvSpPr>
        <p:spPr>
          <a:xfrm>
            <a:off x="457200" y="5029200"/>
            <a:ext cx="8229600" cy="1096963"/>
          </a:xfrm>
        </p:spPr>
        <p:txBody>
          <a:bodyPr>
            <a:normAutofit fontScale="77500" lnSpcReduction="20000"/>
          </a:bodyPr>
          <a:lstStyle/>
          <a:p>
            <a:pPr>
              <a:buNone/>
            </a:pPr>
            <a:r>
              <a:rPr lang="en-US" dirty="0" smtClean="0"/>
              <a:t>Build groynes to trap sand and build up beach in front of hotel.</a:t>
            </a:r>
          </a:p>
          <a:p>
            <a:pPr>
              <a:buNone/>
            </a:pPr>
            <a:r>
              <a:rPr lang="en-US" dirty="0" smtClean="0"/>
              <a:t>Use beach replenishment to replace sand lost in storms</a:t>
            </a:r>
            <a:endParaRPr lang="en-US" dirty="0"/>
          </a:p>
        </p:txBody>
      </p:sp>
      <p:pic>
        <p:nvPicPr>
          <p:cNvPr id="12290" name="Picture 2" descr="http://www.vacationsandholidays.com/caribbean/bahamas-resorts/images/our_lucaya_reef_village_resort.jpg"/>
          <p:cNvPicPr>
            <a:picLocks noChangeAspect="1" noChangeArrowheads="1"/>
          </p:cNvPicPr>
          <p:nvPr/>
        </p:nvPicPr>
        <p:blipFill>
          <a:blip r:embed="rId3" cstate="print"/>
          <a:srcRect/>
          <a:stretch>
            <a:fillRect/>
          </a:stretch>
        </p:blipFill>
        <p:spPr bwMode="auto">
          <a:xfrm>
            <a:off x="381000" y="1371600"/>
            <a:ext cx="6396348" cy="3505200"/>
          </a:xfrm>
          <a:prstGeom prst="rect">
            <a:avLst/>
          </a:prstGeom>
          <a:noFill/>
        </p:spPr>
      </p:pic>
      <p:sp>
        <p:nvSpPr>
          <p:cNvPr id="5" name="TextBox 4"/>
          <p:cNvSpPr txBox="1"/>
          <p:nvPr/>
        </p:nvSpPr>
        <p:spPr>
          <a:xfrm>
            <a:off x="7315200" y="1676400"/>
            <a:ext cx="1600200" cy="369332"/>
          </a:xfrm>
          <a:prstGeom prst="rect">
            <a:avLst/>
          </a:prstGeom>
          <a:noFill/>
        </p:spPr>
        <p:txBody>
          <a:bodyPr wrap="square" rtlCol="0">
            <a:spAutoFit/>
          </a:bodyPr>
          <a:lstStyle/>
          <a:p>
            <a:r>
              <a:rPr lang="en-US" dirty="0" smtClean="0"/>
              <a:t>View </a:t>
            </a:r>
            <a:r>
              <a:rPr lang="en-US" dirty="0" err="1" smtClean="0"/>
              <a:t>clipbank</a:t>
            </a:r>
            <a:endParaRPr lang="en-US" dirty="0"/>
          </a:p>
        </p:txBody>
      </p:sp>
    </p:spTree>
    <p:extLst>
      <p:ext uri="{BB962C8B-B14F-4D97-AF65-F5344CB8AC3E}">
        <p14:creationId xmlns:p14="http://schemas.microsoft.com/office/powerpoint/2010/main" val="198296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867400"/>
            <a:ext cx="8229600" cy="685800"/>
          </a:xfrm>
        </p:spPr>
        <p:txBody>
          <a:bodyPr>
            <a:normAutofit fontScale="77500" lnSpcReduction="20000"/>
          </a:bodyPr>
          <a:lstStyle/>
          <a:p>
            <a:pPr>
              <a:buNone/>
            </a:pPr>
            <a:r>
              <a:rPr lang="en-US" dirty="0" smtClean="0"/>
              <a:t>Large beach for tourists to enjoy in front of Our </a:t>
            </a:r>
            <a:r>
              <a:rPr lang="en-US" dirty="0" err="1" smtClean="0"/>
              <a:t>Lucaya</a:t>
            </a:r>
            <a:endParaRPr lang="en-US" dirty="0"/>
          </a:p>
        </p:txBody>
      </p:sp>
      <p:pic>
        <p:nvPicPr>
          <p:cNvPr id="11266" name="Picture 2" descr="http://farm4.static.flickr.com/3602/3389148314_4269aa6800.jpg"/>
          <p:cNvPicPr>
            <a:picLocks noChangeAspect="1" noChangeArrowheads="1"/>
          </p:cNvPicPr>
          <p:nvPr/>
        </p:nvPicPr>
        <p:blipFill>
          <a:blip r:embed="rId3" cstate="print"/>
          <a:srcRect/>
          <a:stretch>
            <a:fillRect/>
          </a:stretch>
        </p:blipFill>
        <p:spPr bwMode="auto">
          <a:xfrm>
            <a:off x="990600" y="381000"/>
            <a:ext cx="7010400" cy="5257800"/>
          </a:xfrm>
          <a:prstGeom prst="rect">
            <a:avLst/>
          </a:prstGeom>
          <a:noFill/>
        </p:spPr>
      </p:pic>
    </p:spTree>
    <p:extLst>
      <p:ext uri="{BB962C8B-B14F-4D97-AF65-F5344CB8AC3E}">
        <p14:creationId xmlns:p14="http://schemas.microsoft.com/office/powerpoint/2010/main" val="22152842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a:t>
            </a:r>
            <a:endParaRPr lang="en-US" dirty="0"/>
          </a:p>
        </p:txBody>
      </p:sp>
      <p:sp>
        <p:nvSpPr>
          <p:cNvPr id="3" name="Content Placeholder 2"/>
          <p:cNvSpPr>
            <a:spLocks noGrp="1"/>
          </p:cNvSpPr>
          <p:nvPr>
            <p:ph idx="1"/>
          </p:nvPr>
        </p:nvSpPr>
        <p:spPr/>
        <p:txBody>
          <a:bodyPr/>
          <a:lstStyle/>
          <a:p>
            <a:endParaRPr lang="en-US"/>
          </a:p>
        </p:txBody>
      </p:sp>
      <p:pic>
        <p:nvPicPr>
          <p:cNvPr id="88066" name="Picture 2" descr="G:\DSCF5377.JPG"/>
          <p:cNvPicPr>
            <a:picLocks noChangeAspect="1" noChangeArrowheads="1"/>
          </p:cNvPicPr>
          <p:nvPr/>
        </p:nvPicPr>
        <p:blipFill>
          <a:blip r:embed="rId3" cstate="print"/>
          <a:srcRect/>
          <a:stretch>
            <a:fillRect/>
          </a:stretch>
        </p:blipFill>
        <p:spPr bwMode="auto">
          <a:xfrm>
            <a:off x="1066800" y="1295400"/>
            <a:ext cx="6604000" cy="4953000"/>
          </a:xfrm>
          <a:prstGeom prst="rect">
            <a:avLst/>
          </a:prstGeom>
          <a:noFill/>
        </p:spPr>
      </p:pic>
    </p:spTree>
    <p:extLst>
      <p:ext uri="{BB962C8B-B14F-4D97-AF65-F5344CB8AC3E}">
        <p14:creationId xmlns:p14="http://schemas.microsoft.com/office/powerpoint/2010/main" val="1551514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7" name="Picture 1" descr="G:\DSCF5371.JPG"/>
          <p:cNvPicPr>
            <a:picLocks noChangeAspect="1" noChangeArrowheads="1"/>
          </p:cNvPicPr>
          <p:nvPr/>
        </p:nvPicPr>
        <p:blipFill>
          <a:blip r:embed="rId3" cstate="print"/>
          <a:srcRect/>
          <a:stretch>
            <a:fillRect/>
          </a:stretch>
        </p:blipFill>
        <p:spPr bwMode="auto">
          <a:xfrm>
            <a:off x="914400" y="838200"/>
            <a:ext cx="7162800" cy="5372100"/>
          </a:xfrm>
          <a:prstGeom prst="rect">
            <a:avLst/>
          </a:prstGeom>
          <a:noFill/>
        </p:spPr>
      </p:pic>
    </p:spTree>
    <p:extLst>
      <p:ext uri="{BB962C8B-B14F-4D97-AF65-F5344CB8AC3E}">
        <p14:creationId xmlns:p14="http://schemas.microsoft.com/office/powerpoint/2010/main" val="4173708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3" name="Picture 1" descr="G:\DSCF5373.JPG"/>
          <p:cNvPicPr>
            <a:picLocks noChangeAspect="1" noChangeArrowheads="1"/>
          </p:cNvPicPr>
          <p:nvPr/>
        </p:nvPicPr>
        <p:blipFill>
          <a:blip r:embed="rId3" cstate="print"/>
          <a:srcRect/>
          <a:stretch>
            <a:fillRect/>
          </a:stretch>
        </p:blipFill>
        <p:spPr bwMode="auto">
          <a:xfrm>
            <a:off x="762000" y="1066800"/>
            <a:ext cx="6934200" cy="5200650"/>
          </a:xfrm>
          <a:prstGeom prst="rect">
            <a:avLst/>
          </a:prstGeom>
          <a:noFill/>
        </p:spPr>
      </p:pic>
    </p:spTree>
    <p:extLst>
      <p:ext uri="{BB962C8B-B14F-4D97-AF65-F5344CB8AC3E}">
        <p14:creationId xmlns:p14="http://schemas.microsoft.com/office/powerpoint/2010/main" val="21015643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69" name="Picture 1" descr="G:\DSCF5374.JPG"/>
          <p:cNvPicPr>
            <a:picLocks noChangeAspect="1" noChangeArrowheads="1"/>
          </p:cNvPicPr>
          <p:nvPr/>
        </p:nvPicPr>
        <p:blipFill>
          <a:blip r:embed="rId3" cstate="print"/>
          <a:srcRect/>
          <a:stretch>
            <a:fillRect/>
          </a:stretch>
        </p:blipFill>
        <p:spPr bwMode="auto">
          <a:xfrm>
            <a:off x="685800" y="381000"/>
            <a:ext cx="7823200" cy="5867400"/>
          </a:xfrm>
          <a:prstGeom prst="rect">
            <a:avLst/>
          </a:prstGeom>
          <a:noFill/>
        </p:spPr>
      </p:pic>
    </p:spTree>
    <p:extLst>
      <p:ext uri="{BB962C8B-B14F-4D97-AF65-F5344CB8AC3E}">
        <p14:creationId xmlns:p14="http://schemas.microsoft.com/office/powerpoint/2010/main" val="3821780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81000" y="4191000"/>
            <a:ext cx="8534400" cy="2438400"/>
          </a:xfrm>
        </p:spPr>
        <p:txBody>
          <a:bodyPr>
            <a:noAutofit/>
          </a:bodyPr>
          <a:lstStyle/>
          <a:p>
            <a:r>
              <a:rPr lang="en-US" sz="2400" dirty="0" smtClean="0"/>
              <a:t>Sand is trapped by groynes in front of the hotel.</a:t>
            </a:r>
          </a:p>
          <a:p>
            <a:r>
              <a:rPr lang="en-US" sz="2400" dirty="0" smtClean="0"/>
              <a:t>Longshore drift continues after the groynes which leads to rapid erosion as sand removed is not replaced.</a:t>
            </a:r>
          </a:p>
          <a:p>
            <a:r>
              <a:rPr lang="en-US" sz="2400" dirty="0" smtClean="0"/>
              <a:t>Smaller beach so less natural protection from storm waves</a:t>
            </a:r>
          </a:p>
          <a:p>
            <a:r>
              <a:rPr lang="en-US" sz="2400" dirty="0" smtClean="0"/>
              <a:t>Undercutting of sea walls for local residents</a:t>
            </a:r>
          </a:p>
          <a:p>
            <a:r>
              <a:rPr lang="en-US" sz="2400" dirty="0" smtClean="0"/>
              <a:t>Uneven beach for walking</a:t>
            </a:r>
            <a:endParaRPr lang="en-US" sz="2400" dirty="0"/>
          </a:p>
        </p:txBody>
      </p:sp>
      <p:pic>
        <p:nvPicPr>
          <p:cNvPr id="10241" name="Picture 1" descr="G:\DSCF5370.JPG"/>
          <p:cNvPicPr>
            <a:picLocks noChangeAspect="1" noChangeArrowheads="1"/>
          </p:cNvPicPr>
          <p:nvPr/>
        </p:nvPicPr>
        <p:blipFill>
          <a:blip r:embed="rId3" cstate="print"/>
          <a:srcRect/>
          <a:stretch>
            <a:fillRect/>
          </a:stretch>
        </p:blipFill>
        <p:spPr bwMode="auto">
          <a:xfrm>
            <a:off x="2057400" y="228600"/>
            <a:ext cx="5181600" cy="3886200"/>
          </a:xfrm>
          <a:prstGeom prst="rect">
            <a:avLst/>
          </a:prstGeom>
          <a:noFill/>
        </p:spPr>
      </p:pic>
    </p:spTree>
    <p:extLst>
      <p:ext uri="{BB962C8B-B14F-4D97-AF65-F5344CB8AC3E}">
        <p14:creationId xmlns:p14="http://schemas.microsoft.com/office/powerpoint/2010/main" val="208048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 - Gabions</a:t>
            </a:r>
            <a:endParaRPr lang="en-US" dirty="0"/>
          </a:p>
        </p:txBody>
      </p:sp>
      <p:sp>
        <p:nvSpPr>
          <p:cNvPr id="3" name="Content Placeholder 2"/>
          <p:cNvSpPr>
            <a:spLocks noGrp="1"/>
          </p:cNvSpPr>
          <p:nvPr>
            <p:ph idx="1"/>
          </p:nvPr>
        </p:nvSpPr>
        <p:spPr>
          <a:xfrm>
            <a:off x="4495800" y="1600201"/>
            <a:ext cx="4191000" cy="1295400"/>
          </a:xfrm>
        </p:spPr>
        <p:txBody>
          <a:bodyPr>
            <a:normAutofit fontScale="92500" lnSpcReduction="20000"/>
          </a:bodyPr>
          <a:lstStyle/>
          <a:p>
            <a:pPr>
              <a:buNone/>
            </a:pPr>
            <a:r>
              <a:rPr lang="en-US" dirty="0" smtClean="0"/>
              <a:t>Paradise Cove – tourist destination for </a:t>
            </a:r>
            <a:r>
              <a:rPr lang="en-US" dirty="0" err="1" smtClean="0"/>
              <a:t>snorkelling</a:t>
            </a:r>
            <a:endParaRPr lang="en-US" dirty="0"/>
          </a:p>
        </p:txBody>
      </p:sp>
      <p:pic>
        <p:nvPicPr>
          <p:cNvPr id="90114" name="Picture 2" descr="G:\DSCF5432.JPG"/>
          <p:cNvPicPr>
            <a:picLocks noChangeAspect="1" noChangeArrowheads="1"/>
          </p:cNvPicPr>
          <p:nvPr/>
        </p:nvPicPr>
        <p:blipFill>
          <a:blip r:embed="rId3" cstate="print"/>
          <a:srcRect/>
          <a:stretch>
            <a:fillRect/>
          </a:stretch>
        </p:blipFill>
        <p:spPr bwMode="auto">
          <a:xfrm>
            <a:off x="0" y="1295400"/>
            <a:ext cx="4368800" cy="3276600"/>
          </a:xfrm>
          <a:prstGeom prst="rect">
            <a:avLst/>
          </a:prstGeom>
          <a:noFill/>
        </p:spPr>
      </p:pic>
      <p:pic>
        <p:nvPicPr>
          <p:cNvPr id="90115" name="Picture 3" descr="F:\DCIM\115_FUJI\DSCF5434.JPG"/>
          <p:cNvPicPr>
            <a:picLocks noChangeAspect="1" noChangeArrowheads="1"/>
          </p:cNvPicPr>
          <p:nvPr/>
        </p:nvPicPr>
        <p:blipFill>
          <a:blip r:embed="rId4" cstate="print"/>
          <a:srcRect/>
          <a:stretch>
            <a:fillRect/>
          </a:stretch>
        </p:blipFill>
        <p:spPr bwMode="auto">
          <a:xfrm>
            <a:off x="4165600" y="3124200"/>
            <a:ext cx="4978400" cy="3733800"/>
          </a:xfrm>
          <a:prstGeom prst="rect">
            <a:avLst/>
          </a:prstGeom>
          <a:noFill/>
        </p:spPr>
      </p:pic>
      <p:sp>
        <p:nvSpPr>
          <p:cNvPr id="6" name="Content Placeholder 2"/>
          <p:cNvSpPr txBox="1">
            <a:spLocks/>
          </p:cNvSpPr>
          <p:nvPr/>
        </p:nvSpPr>
        <p:spPr>
          <a:xfrm>
            <a:off x="0" y="4648200"/>
            <a:ext cx="4191000" cy="1981200"/>
          </a:xfrm>
          <a:prstGeom prst="rect">
            <a:avLst/>
          </a:prstGeom>
        </p:spPr>
        <p:txBody>
          <a:bodyPr vert="horz" lIns="91440" tIns="45720" rIns="91440" bIns="45720" rtlCol="0">
            <a:normAutofit fontScale="6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 gabion is cheaper than a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groyne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it prevents longshore drift and absorbs wave energy.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Builds up beach in front of tourist location</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9022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blinds(horizontal)">
                                      <p:cBhvr>
                                        <p:cTn id="2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4083176"/>
            <a:ext cx="8229600" cy="1143000"/>
          </a:xfrm>
        </p:spPr>
        <p:txBody>
          <a:bodyPr/>
          <a:lstStyle/>
          <a:p>
            <a:r>
              <a:rPr lang="en-US" dirty="0" smtClean="0"/>
              <a:t>But!!!!</a:t>
            </a:r>
            <a:endParaRPr lang="en-US" dirty="0"/>
          </a:p>
        </p:txBody>
      </p:sp>
      <p:sp>
        <p:nvSpPr>
          <p:cNvPr id="3" name="Content Placeholder 2"/>
          <p:cNvSpPr>
            <a:spLocks noGrp="1"/>
          </p:cNvSpPr>
          <p:nvPr>
            <p:ph idx="1"/>
          </p:nvPr>
        </p:nvSpPr>
        <p:spPr>
          <a:xfrm>
            <a:off x="179512" y="5226176"/>
            <a:ext cx="8229600" cy="3001963"/>
          </a:xfrm>
        </p:spPr>
        <p:txBody>
          <a:bodyPr/>
          <a:lstStyle/>
          <a:p>
            <a:pPr>
              <a:buNone/>
            </a:pPr>
            <a:r>
              <a:rPr lang="en-US" dirty="0" smtClean="0"/>
              <a:t>They are not visually attractive for tourists!</a:t>
            </a:r>
          </a:p>
          <a:p>
            <a:pPr>
              <a:buNone/>
            </a:pPr>
            <a:r>
              <a:rPr lang="en-US" dirty="0" smtClean="0"/>
              <a:t>They break down and need repair</a:t>
            </a:r>
          </a:p>
        </p:txBody>
      </p:sp>
      <p:pic>
        <p:nvPicPr>
          <p:cNvPr id="91139" name="Picture 3" descr="G:\DSCF5435.JPG"/>
          <p:cNvPicPr>
            <a:picLocks noChangeAspect="1" noChangeArrowheads="1"/>
          </p:cNvPicPr>
          <p:nvPr/>
        </p:nvPicPr>
        <p:blipFill>
          <a:blip r:embed="rId3" cstate="print"/>
          <a:srcRect/>
          <a:stretch>
            <a:fillRect/>
          </a:stretch>
        </p:blipFill>
        <p:spPr bwMode="auto">
          <a:xfrm>
            <a:off x="2195736" y="116632"/>
            <a:ext cx="6732240" cy="5049180"/>
          </a:xfrm>
          <a:prstGeom prst="rect">
            <a:avLst/>
          </a:prstGeom>
          <a:noFill/>
        </p:spPr>
      </p:pic>
    </p:spTree>
    <p:extLst>
      <p:ext uri="{BB962C8B-B14F-4D97-AF65-F5344CB8AC3E}">
        <p14:creationId xmlns:p14="http://schemas.microsoft.com/office/powerpoint/2010/main" val="161333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4048" y="274638"/>
            <a:ext cx="3682752" cy="1143000"/>
          </a:xfrm>
        </p:spPr>
        <p:txBody>
          <a:bodyPr/>
          <a:lstStyle/>
          <a:p>
            <a:r>
              <a:rPr lang="en-US" dirty="0" smtClean="0"/>
              <a:t>Solutions – sea walls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09383" y="2267744"/>
            <a:ext cx="6034617" cy="4525963"/>
          </a:xfrm>
        </p:spPr>
      </p:pic>
      <p:pic>
        <p:nvPicPr>
          <p:cNvPr id="6146" name="Picture 2" descr="http://www.bahamasfilm.com/GrandBahamas/gbimages82006/GBI_0040.jpg"/>
          <p:cNvPicPr>
            <a:picLocks noChangeAspect="1" noChangeArrowheads="1"/>
          </p:cNvPicPr>
          <p:nvPr/>
        </p:nvPicPr>
        <p:blipFill>
          <a:blip r:embed="rId4" cstate="print"/>
          <a:srcRect/>
          <a:stretch>
            <a:fillRect/>
          </a:stretch>
        </p:blipFill>
        <p:spPr bwMode="auto">
          <a:xfrm>
            <a:off x="102181" y="274638"/>
            <a:ext cx="4787375" cy="3200400"/>
          </a:xfrm>
          <a:prstGeom prst="rect">
            <a:avLst/>
          </a:prstGeom>
          <a:noFill/>
        </p:spPr>
      </p:pic>
      <p:sp>
        <p:nvSpPr>
          <p:cNvPr id="6" name="Title 1"/>
          <p:cNvSpPr txBox="1">
            <a:spLocks/>
          </p:cNvSpPr>
          <p:nvPr/>
        </p:nvSpPr>
        <p:spPr bwMode="auto">
          <a:xfrm>
            <a:off x="122456" y="4869160"/>
            <a:ext cx="2895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kern="0" smtClean="0"/>
              <a:t>Williams Town - sea wall</a:t>
            </a:r>
            <a:br>
              <a:rPr lang="en-US" sz="2400" kern="0" smtClean="0"/>
            </a:br>
            <a:r>
              <a:rPr lang="en-US" sz="2400" kern="0" smtClean="0"/>
              <a:t/>
            </a:r>
            <a:br>
              <a:rPr lang="en-US" sz="2400" kern="0" smtClean="0"/>
            </a:br>
            <a:r>
              <a:rPr lang="en-US" sz="2400" kern="0" smtClean="0"/>
              <a:t>Protects Williams Town properties and main road from erosion</a:t>
            </a:r>
            <a:endParaRPr lang="en-US" sz="2400" kern="0" dirty="0"/>
          </a:p>
        </p:txBody>
      </p:sp>
    </p:spTree>
    <p:extLst>
      <p:ext uri="{BB962C8B-B14F-4D97-AF65-F5344CB8AC3E}">
        <p14:creationId xmlns:p14="http://schemas.microsoft.com/office/powerpoint/2010/main" val="205329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179512" y="3068960"/>
            <a:ext cx="8507288" cy="4525963"/>
          </a:xfrm>
        </p:spPr>
        <p:txBody>
          <a:bodyPr/>
          <a:lstStyle/>
          <a:p>
            <a:pPr eaLnBrk="1" hangingPunct="1"/>
            <a:r>
              <a:rPr lang="en-GB" sz="2400" dirty="0" smtClean="0"/>
              <a:t>Hard engineering</a:t>
            </a:r>
          </a:p>
          <a:p>
            <a:pPr eaLnBrk="1" hangingPunct="1">
              <a:buFontTx/>
              <a:buNone/>
            </a:pPr>
            <a:r>
              <a:rPr lang="en-GB" sz="2400" dirty="0" smtClean="0"/>
              <a:t>Built to </a:t>
            </a:r>
            <a:r>
              <a:rPr lang="en-GB" sz="2400" b="1" dirty="0" smtClean="0"/>
              <a:t>control</a:t>
            </a:r>
            <a:r>
              <a:rPr lang="en-GB" sz="2400" dirty="0" smtClean="0"/>
              <a:t> natural process</a:t>
            </a:r>
          </a:p>
          <a:p>
            <a:pPr eaLnBrk="1" hangingPunct="1"/>
            <a:r>
              <a:rPr lang="en-GB" sz="2400" dirty="0" smtClean="0"/>
              <a:t>Soft engineering</a:t>
            </a:r>
          </a:p>
          <a:p>
            <a:pPr eaLnBrk="1" hangingPunct="1">
              <a:buFontTx/>
              <a:buNone/>
            </a:pPr>
            <a:r>
              <a:rPr lang="en-GB" sz="2400" dirty="0" smtClean="0"/>
              <a:t>Work with natural processes</a:t>
            </a:r>
          </a:p>
          <a:p>
            <a:pPr eaLnBrk="1" hangingPunct="1">
              <a:buFontTx/>
              <a:buNone/>
            </a:pPr>
            <a:endParaRPr lang="en-GB" sz="2400" dirty="0"/>
          </a:p>
          <a:p>
            <a:pPr eaLnBrk="1" hangingPunct="1">
              <a:buFontTx/>
              <a:buNone/>
            </a:pPr>
            <a:r>
              <a:rPr lang="en-GB" sz="2400" b="1" dirty="0" smtClean="0"/>
              <a:t>Task</a:t>
            </a:r>
          </a:p>
          <a:p>
            <a:pPr eaLnBrk="1" hangingPunct="1">
              <a:buFontTx/>
              <a:buNone/>
            </a:pPr>
            <a:r>
              <a:rPr lang="en-GB" sz="2400" dirty="0" smtClean="0"/>
              <a:t>Classify your sheet by </a:t>
            </a:r>
            <a:r>
              <a:rPr lang="en-GB" sz="2400" dirty="0" smtClean="0">
                <a:solidFill>
                  <a:srgbClr val="FF0000"/>
                </a:solidFill>
              </a:rPr>
              <a:t>hard</a:t>
            </a:r>
            <a:r>
              <a:rPr lang="en-GB" sz="2400" dirty="0" smtClean="0"/>
              <a:t> or </a:t>
            </a:r>
            <a:r>
              <a:rPr lang="en-GB" sz="2400" dirty="0" smtClean="0">
                <a:solidFill>
                  <a:schemeClr val="accent2"/>
                </a:solidFill>
              </a:rPr>
              <a:t>soft </a:t>
            </a:r>
            <a:r>
              <a:rPr lang="en-GB" sz="2400" dirty="0" smtClean="0"/>
              <a:t>engineering</a:t>
            </a:r>
          </a:p>
        </p:txBody>
      </p:sp>
      <p:sp>
        <p:nvSpPr>
          <p:cNvPr id="5123" name="Title 6"/>
          <p:cNvSpPr>
            <a:spLocks noGrp="1"/>
          </p:cNvSpPr>
          <p:nvPr>
            <p:ph type="title"/>
          </p:nvPr>
        </p:nvSpPr>
        <p:spPr>
          <a:xfrm>
            <a:off x="179512" y="908720"/>
            <a:ext cx="8686800" cy="1143000"/>
          </a:xfrm>
        </p:spPr>
        <p:txBody>
          <a:bodyPr/>
          <a:lstStyle/>
          <a:p>
            <a:pPr algn="l" eaLnBrk="1" hangingPunct="1"/>
            <a:r>
              <a:rPr lang="en-GB" dirty="0"/>
              <a:t>Aim: To know how the coast can be </a:t>
            </a:r>
            <a:r>
              <a:rPr lang="en-GB" dirty="0" smtClean="0"/>
              <a:t>managed</a:t>
            </a:r>
            <a:br>
              <a:rPr lang="en-GB" dirty="0" smtClean="0"/>
            </a:br>
            <a:r>
              <a:rPr lang="en-GB" dirty="0" smtClean="0"/>
              <a:t/>
            </a:r>
            <a:br>
              <a:rPr lang="en-GB" dirty="0" smtClean="0"/>
            </a:br>
            <a:r>
              <a:rPr lang="en-US" dirty="0" smtClean="0"/>
              <a:t>Types of </a:t>
            </a:r>
            <a:r>
              <a:rPr lang="en-US" dirty="0" err="1" smtClean="0"/>
              <a:t>defence</a:t>
            </a:r>
            <a:endParaRPr lang="en-US" dirty="0" smtClean="0"/>
          </a:p>
        </p:txBody>
      </p:sp>
      <p:sp>
        <p:nvSpPr>
          <p:cNvPr id="2" name="TextBox 1"/>
          <p:cNvSpPr txBox="1"/>
          <p:nvPr/>
        </p:nvSpPr>
        <p:spPr>
          <a:xfrm>
            <a:off x="6886600" y="3573016"/>
            <a:ext cx="1800200" cy="646331"/>
          </a:xfrm>
          <a:prstGeom prst="rect">
            <a:avLst/>
          </a:prstGeom>
          <a:solidFill>
            <a:srgbClr val="FFC000"/>
          </a:solidFill>
        </p:spPr>
        <p:txBody>
          <a:bodyPr wrap="square" rtlCol="0">
            <a:spAutoFit/>
          </a:bodyPr>
          <a:lstStyle/>
          <a:p>
            <a:r>
              <a:rPr lang="en-US" dirty="0" smtClean="0"/>
              <a:t>Download sheet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linds(horizontal)">
                                      <p:cBhvr>
                                        <p:cTn id="7" dur="500"/>
                                        <p:tgtEl>
                                          <p:spTgt spid="1843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8435">
                                            <p:txEl>
                                              <p:pRg st="2" end="2"/>
                                            </p:txEl>
                                          </p:spTgt>
                                        </p:tgtEl>
                                        <p:attrNameLst>
                                          <p:attrName>style.visibility</p:attrName>
                                        </p:attrNameLst>
                                      </p:cBhvr>
                                      <p:to>
                                        <p:strVal val="visible"/>
                                      </p:to>
                                    </p:set>
                                    <p:animEffect transition="in" filter="blinds(horizontal)">
                                      <p:cBhvr>
                                        <p:cTn id="10" dur="500"/>
                                        <p:tgtEl>
                                          <p:spTgt spid="1843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8435">
                                            <p:txEl>
                                              <p:pRg st="1" end="1"/>
                                            </p:txEl>
                                          </p:spTgt>
                                        </p:tgtEl>
                                        <p:attrNameLst>
                                          <p:attrName>style.visibility</p:attrName>
                                        </p:attrNameLst>
                                      </p:cBhvr>
                                      <p:to>
                                        <p:strVal val="visible"/>
                                      </p:to>
                                    </p:set>
                                    <p:animEffect transition="in" filter="blinds(horizontal)">
                                      <p:cBhvr>
                                        <p:cTn id="15" dur="500"/>
                                        <p:tgtEl>
                                          <p:spTgt spid="18435">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8435">
                                            <p:txEl>
                                              <p:pRg st="3" end="3"/>
                                            </p:txEl>
                                          </p:spTgt>
                                        </p:tgtEl>
                                        <p:attrNameLst>
                                          <p:attrName>style.visibility</p:attrName>
                                        </p:attrNameLst>
                                      </p:cBhvr>
                                      <p:to>
                                        <p:strVal val="visible"/>
                                      </p:to>
                                    </p:set>
                                    <p:animEffect transition="in" filter="blinds(horizontal)">
                                      <p:cBhvr>
                                        <p:cTn id="18" dur="500"/>
                                        <p:tgtEl>
                                          <p:spTgt spid="18435">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8435">
                                            <p:txEl>
                                              <p:pRg st="5" end="5"/>
                                            </p:txEl>
                                          </p:spTgt>
                                        </p:tgtEl>
                                        <p:attrNameLst>
                                          <p:attrName>style.visibility</p:attrName>
                                        </p:attrNameLst>
                                      </p:cBhvr>
                                      <p:to>
                                        <p:strVal val="visible"/>
                                      </p:to>
                                    </p:set>
                                    <p:animEffect transition="in" filter="blinds(horizontal)">
                                      <p:cBhvr>
                                        <p:cTn id="21" dur="500"/>
                                        <p:tgtEl>
                                          <p:spTgt spid="18435">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8435">
                                            <p:txEl>
                                              <p:pRg st="6" end="6"/>
                                            </p:txEl>
                                          </p:spTgt>
                                        </p:tgtEl>
                                        <p:attrNameLst>
                                          <p:attrName>style.visibility</p:attrName>
                                        </p:attrNameLst>
                                      </p:cBhvr>
                                      <p:to>
                                        <p:strVal val="visible"/>
                                      </p:to>
                                    </p:set>
                                    <p:animEffect transition="in" filter="blinds(horizontal)">
                                      <p:cBhvr>
                                        <p:cTn id="24" dur="500"/>
                                        <p:tgtEl>
                                          <p:spTgt spid="184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avehill.uwi.edu/BNCCde/bahamas/conference/papers/sealey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620688"/>
            <a:ext cx="4773564" cy="36004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endParaRPr lang="en-US"/>
          </a:p>
        </p:txBody>
      </p:sp>
      <p:sp>
        <p:nvSpPr>
          <p:cNvPr id="4" name="TextBox 3"/>
          <p:cNvSpPr txBox="1"/>
          <p:nvPr/>
        </p:nvSpPr>
        <p:spPr>
          <a:xfrm>
            <a:off x="457200" y="1916832"/>
            <a:ext cx="3466728" cy="3539430"/>
          </a:xfrm>
          <a:prstGeom prst="rect">
            <a:avLst/>
          </a:prstGeom>
          <a:noFill/>
        </p:spPr>
        <p:txBody>
          <a:bodyPr wrap="square" rtlCol="0">
            <a:spAutoFit/>
          </a:bodyPr>
          <a:lstStyle/>
          <a:p>
            <a:r>
              <a:rPr lang="en-US" sz="2800" dirty="0" smtClean="0"/>
              <a:t>If a sea wall is </a:t>
            </a:r>
            <a:r>
              <a:rPr lang="en-US" sz="2800" b="1" dirty="0" smtClean="0"/>
              <a:t>not curved</a:t>
            </a:r>
            <a:r>
              <a:rPr lang="en-US" sz="2800" dirty="0" smtClean="0"/>
              <a:t> it is prone to erosion and needs constant repair.</a:t>
            </a:r>
          </a:p>
          <a:p>
            <a:endParaRPr lang="en-US" sz="2800" dirty="0" smtClean="0"/>
          </a:p>
          <a:p>
            <a:r>
              <a:rPr lang="en-US" sz="2800" dirty="0" smtClean="0"/>
              <a:t>It can sometimes make a beach steeper</a:t>
            </a:r>
            <a:endParaRPr lang="en-US" sz="2800" dirty="0"/>
          </a:p>
        </p:txBody>
      </p:sp>
    </p:spTree>
    <p:extLst>
      <p:ext uri="{BB962C8B-B14F-4D97-AF65-F5344CB8AC3E}">
        <p14:creationId xmlns:p14="http://schemas.microsoft.com/office/powerpoint/2010/main" val="10138126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8680" y="0"/>
            <a:ext cx="8229600" cy="1143000"/>
          </a:xfrm>
        </p:spPr>
        <p:txBody>
          <a:bodyPr/>
          <a:lstStyle/>
          <a:p>
            <a:r>
              <a:rPr lang="en-US" dirty="0" smtClean="0"/>
              <a:t>Also…….</a:t>
            </a:r>
            <a:endParaRPr lang="en-US" dirty="0"/>
          </a:p>
        </p:txBody>
      </p:sp>
      <p:sp>
        <p:nvSpPr>
          <p:cNvPr id="3" name="Content Placeholder 2"/>
          <p:cNvSpPr>
            <a:spLocks noGrp="1"/>
          </p:cNvSpPr>
          <p:nvPr>
            <p:ph idx="1"/>
          </p:nvPr>
        </p:nvSpPr>
        <p:spPr>
          <a:xfrm>
            <a:off x="6553200" y="1600200"/>
            <a:ext cx="2411288" cy="4525963"/>
          </a:xfrm>
        </p:spPr>
        <p:txBody>
          <a:bodyPr>
            <a:normAutofit/>
          </a:bodyPr>
          <a:lstStyle/>
          <a:p>
            <a:r>
              <a:rPr lang="en-US" sz="2400" dirty="0" smtClean="0"/>
              <a:t>Visual pollution during construction</a:t>
            </a:r>
          </a:p>
          <a:p>
            <a:r>
              <a:rPr lang="en-US" sz="2400" dirty="0" smtClean="0"/>
              <a:t>Reduces access to the beach</a:t>
            </a:r>
            <a:endParaRPr lang="en-US" sz="2400" dirty="0"/>
          </a:p>
        </p:txBody>
      </p:sp>
      <p:pic>
        <p:nvPicPr>
          <p:cNvPr id="4" name="Picture 2" descr="http://www.thebahamasweekly.com/uploads/2/williams-town-sea-wall.jpg"/>
          <p:cNvPicPr>
            <a:picLocks noChangeAspect="1" noChangeArrowheads="1"/>
          </p:cNvPicPr>
          <p:nvPr/>
        </p:nvPicPr>
        <p:blipFill>
          <a:blip r:embed="rId3" cstate="print"/>
          <a:srcRect/>
          <a:stretch>
            <a:fillRect/>
          </a:stretch>
        </p:blipFill>
        <p:spPr bwMode="auto">
          <a:xfrm>
            <a:off x="304800" y="1219200"/>
            <a:ext cx="6057900" cy="4038600"/>
          </a:xfrm>
          <a:prstGeom prst="rect">
            <a:avLst/>
          </a:prstGeom>
          <a:noFill/>
        </p:spPr>
      </p:pic>
    </p:spTree>
    <p:extLst>
      <p:ext uri="{BB962C8B-B14F-4D97-AF65-F5344CB8AC3E}">
        <p14:creationId xmlns:p14="http://schemas.microsoft.com/office/powerpoint/2010/main" val="265403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0"/>
            <a:ext cx="3657600" cy="1143000"/>
          </a:xfrm>
        </p:spPr>
        <p:txBody>
          <a:bodyPr>
            <a:normAutofit/>
          </a:bodyPr>
          <a:lstStyle/>
          <a:p>
            <a:endParaRPr lang="en-US" dirty="0"/>
          </a:p>
        </p:txBody>
      </p:sp>
      <p:sp>
        <p:nvSpPr>
          <p:cNvPr id="3" name="Content Placeholder 2"/>
          <p:cNvSpPr>
            <a:spLocks noGrp="1"/>
          </p:cNvSpPr>
          <p:nvPr>
            <p:ph idx="1"/>
          </p:nvPr>
        </p:nvSpPr>
        <p:spPr>
          <a:xfrm>
            <a:off x="4800600" y="1066800"/>
            <a:ext cx="3886200" cy="4525963"/>
          </a:xfrm>
        </p:spPr>
        <p:txBody>
          <a:bodyPr/>
          <a:lstStyle/>
          <a:p>
            <a:pPr>
              <a:buNone/>
            </a:pPr>
            <a:r>
              <a:rPr lang="en-US" dirty="0" smtClean="0"/>
              <a:t>Planting </a:t>
            </a:r>
            <a:r>
              <a:rPr lang="en-US" dirty="0" err="1" smtClean="0"/>
              <a:t>Casuarina</a:t>
            </a:r>
            <a:r>
              <a:rPr lang="en-US" dirty="0" smtClean="0"/>
              <a:t> trees (non native species) to </a:t>
            </a:r>
            <a:r>
              <a:rPr lang="en-US" dirty="0" err="1" smtClean="0"/>
              <a:t>stabilise</a:t>
            </a:r>
            <a:r>
              <a:rPr lang="en-US" dirty="0" smtClean="0"/>
              <a:t> dunes and prevent erosion</a:t>
            </a:r>
            <a:endParaRPr lang="en-US" dirty="0"/>
          </a:p>
        </p:txBody>
      </p:sp>
      <p:pic>
        <p:nvPicPr>
          <p:cNvPr id="92162" name="Picture 2"/>
          <p:cNvPicPr>
            <a:picLocks noChangeAspect="1" noChangeArrowheads="1"/>
          </p:cNvPicPr>
          <p:nvPr/>
        </p:nvPicPr>
        <p:blipFill>
          <a:blip r:embed="rId3" cstate="print"/>
          <a:srcRect/>
          <a:stretch>
            <a:fillRect/>
          </a:stretch>
        </p:blipFill>
        <p:spPr bwMode="auto">
          <a:xfrm>
            <a:off x="304800" y="381000"/>
            <a:ext cx="4343400" cy="3224928"/>
          </a:xfrm>
          <a:prstGeom prst="rect">
            <a:avLst/>
          </a:prstGeom>
          <a:noFill/>
          <a:ln w="9525">
            <a:noFill/>
            <a:miter lim="800000"/>
            <a:headEnd/>
            <a:tailEnd/>
          </a:ln>
        </p:spPr>
      </p:pic>
      <p:sp>
        <p:nvSpPr>
          <p:cNvPr id="5" name="TextBox 4"/>
          <p:cNvSpPr txBox="1"/>
          <p:nvPr/>
        </p:nvSpPr>
        <p:spPr>
          <a:xfrm>
            <a:off x="304800" y="3733800"/>
            <a:ext cx="8839200" cy="3323987"/>
          </a:xfrm>
          <a:prstGeom prst="rect">
            <a:avLst/>
          </a:prstGeom>
          <a:noFill/>
        </p:spPr>
        <p:txBody>
          <a:bodyPr wrap="square" rtlCol="0">
            <a:spAutoFit/>
          </a:bodyPr>
          <a:lstStyle/>
          <a:p>
            <a:r>
              <a:rPr lang="en-US" sz="2400" b="1" dirty="0" smtClean="0"/>
              <a:t>BUT !!!!!!!!</a:t>
            </a:r>
          </a:p>
          <a:p>
            <a:pPr>
              <a:buFont typeface="Arial" pitchFamily="34" charset="0"/>
              <a:buChar char="•"/>
            </a:pPr>
            <a:r>
              <a:rPr lang="en-US" sz="2400" dirty="0" err="1" smtClean="0"/>
              <a:t>Casuarina</a:t>
            </a:r>
            <a:r>
              <a:rPr lang="en-US" sz="2400" dirty="0" smtClean="0"/>
              <a:t> trees increase beach erosion due to its thick shallow roots</a:t>
            </a:r>
          </a:p>
          <a:p>
            <a:pPr>
              <a:buFont typeface="Arial" pitchFamily="34" charset="0"/>
              <a:buChar char="•"/>
            </a:pPr>
            <a:r>
              <a:rPr lang="en-US" sz="2400" dirty="0" smtClean="0"/>
              <a:t>Wave action removes the sand from around the roots </a:t>
            </a:r>
            <a:r>
              <a:rPr lang="en-US" sz="2400" b="1" dirty="0" smtClean="0"/>
              <a:t>reducing</a:t>
            </a:r>
            <a:r>
              <a:rPr lang="en-US" sz="2400" dirty="0" smtClean="0"/>
              <a:t> the beach width.</a:t>
            </a:r>
          </a:p>
          <a:p>
            <a:pPr>
              <a:buFont typeface="Arial" pitchFamily="34" charset="0"/>
              <a:buChar char="•"/>
            </a:pPr>
            <a:r>
              <a:rPr lang="en-US" sz="2400" dirty="0" err="1" smtClean="0"/>
              <a:t>Casuarina</a:t>
            </a:r>
            <a:r>
              <a:rPr lang="en-US" sz="2400" dirty="0" smtClean="0"/>
              <a:t> trees are prone to wind damage during heavy storms increasing risk to nearby properties.</a:t>
            </a:r>
          </a:p>
          <a:p>
            <a:pPr>
              <a:buFont typeface="Arial" pitchFamily="34" charset="0"/>
              <a:buChar char="•"/>
            </a:pPr>
            <a:r>
              <a:rPr lang="en-US" sz="2400" dirty="0" smtClean="0"/>
              <a:t>Fast growing and tall so they crowd out other native species</a:t>
            </a:r>
          </a:p>
          <a:p>
            <a:pPr>
              <a:buFont typeface="Arial" pitchFamily="34" charset="0"/>
              <a:buChar char="•"/>
            </a:pPr>
            <a:endParaRPr lang="en-US" sz="2400" dirty="0" smtClean="0"/>
          </a:p>
          <a:p>
            <a:endParaRPr lang="en-US" dirty="0"/>
          </a:p>
        </p:txBody>
      </p:sp>
    </p:spTree>
    <p:extLst>
      <p:ext uri="{BB962C8B-B14F-4D97-AF65-F5344CB8AC3E}">
        <p14:creationId xmlns:p14="http://schemas.microsoft.com/office/powerpoint/2010/main" val="37337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978" y="-174553"/>
            <a:ext cx="8229600" cy="1143000"/>
          </a:xfrm>
        </p:spPr>
        <p:txBody>
          <a:bodyPr/>
          <a:lstStyle/>
          <a:p>
            <a:r>
              <a:rPr lang="en-US" dirty="0" smtClean="0"/>
              <a:t>Dune replanting - Abaco</a:t>
            </a:r>
            <a:endParaRPr lang="en-US" dirty="0"/>
          </a:p>
        </p:txBody>
      </p:sp>
      <p:sp>
        <p:nvSpPr>
          <p:cNvPr id="3" name="Content Placeholder 2"/>
          <p:cNvSpPr>
            <a:spLocks noGrp="1"/>
          </p:cNvSpPr>
          <p:nvPr>
            <p:ph idx="1"/>
          </p:nvPr>
        </p:nvSpPr>
        <p:spPr>
          <a:xfrm>
            <a:off x="94928" y="667977"/>
            <a:ext cx="8229600" cy="4525963"/>
          </a:xfrm>
        </p:spPr>
        <p:txBody>
          <a:bodyPr/>
          <a:lstStyle/>
          <a:p>
            <a:r>
              <a:rPr lang="en-US" dirty="0" smtClean="0"/>
              <a:t>Sand removed after hurricane Frances</a:t>
            </a:r>
          </a:p>
          <a:p>
            <a:r>
              <a:rPr lang="en-US" dirty="0" smtClean="0"/>
              <a:t>Planted 200,000 sea oats along Elbow Cay's dunes. Inexpensive </a:t>
            </a:r>
          </a:p>
          <a:p>
            <a:r>
              <a:rPr lang="en-US" dirty="0" smtClean="0"/>
              <a:t>Stabilized primary sand dunes against wind erosion.</a:t>
            </a:r>
            <a:endParaRPr lang="en-US" dirty="0"/>
          </a:p>
        </p:txBody>
      </p:sp>
      <p:pic>
        <p:nvPicPr>
          <p:cNvPr id="1026" name="Picture 2" descr="https://encrypted-tbn0.google.com/images?q=tbn:ANd9GcQ80OI7nTmgPSV-EzfdVDBgKn9olAB_H8FAaS2bHDMHEeWje3y0"/>
          <p:cNvPicPr>
            <a:picLocks noChangeAspect="1" noChangeArrowheads="1"/>
          </p:cNvPicPr>
          <p:nvPr/>
        </p:nvPicPr>
        <p:blipFill>
          <a:blip r:embed="rId3" cstate="print"/>
          <a:srcRect/>
          <a:stretch>
            <a:fillRect/>
          </a:stretch>
        </p:blipFill>
        <p:spPr bwMode="auto">
          <a:xfrm>
            <a:off x="3738702" y="3962400"/>
            <a:ext cx="3332811" cy="2819400"/>
          </a:xfrm>
          <a:prstGeom prst="rect">
            <a:avLst/>
          </a:prstGeom>
          <a:noFill/>
        </p:spPr>
      </p:pic>
      <p:pic>
        <p:nvPicPr>
          <p:cNvPr id="1028" name="Picture 4" descr="http://www.argodex.com/local_photos/full_size/308/248308.jpg"/>
          <p:cNvPicPr>
            <a:picLocks noChangeAspect="1" noChangeArrowheads="1"/>
          </p:cNvPicPr>
          <p:nvPr/>
        </p:nvPicPr>
        <p:blipFill>
          <a:blip r:embed="rId4" cstate="print"/>
          <a:srcRect/>
          <a:stretch>
            <a:fillRect/>
          </a:stretch>
        </p:blipFill>
        <p:spPr bwMode="auto">
          <a:xfrm>
            <a:off x="81156" y="3542306"/>
            <a:ext cx="3352800" cy="2514600"/>
          </a:xfrm>
          <a:prstGeom prst="rect">
            <a:avLst/>
          </a:prstGeom>
          <a:noFill/>
        </p:spPr>
      </p:pic>
      <p:sp>
        <p:nvSpPr>
          <p:cNvPr id="6" name="TextBox 5"/>
          <p:cNvSpPr txBox="1"/>
          <p:nvPr/>
        </p:nvSpPr>
        <p:spPr>
          <a:xfrm>
            <a:off x="7164288" y="3276295"/>
            <a:ext cx="2085570" cy="3416320"/>
          </a:xfrm>
          <a:prstGeom prst="rect">
            <a:avLst/>
          </a:prstGeom>
          <a:noFill/>
        </p:spPr>
        <p:txBody>
          <a:bodyPr wrap="square" rtlCol="0">
            <a:spAutoFit/>
          </a:bodyPr>
          <a:lstStyle/>
          <a:p>
            <a:r>
              <a:rPr lang="en-US" sz="2400" b="1" dirty="0" smtClean="0"/>
              <a:t>BUT</a:t>
            </a:r>
          </a:p>
          <a:p>
            <a:r>
              <a:rPr lang="en-US" sz="2400" dirty="0" smtClean="0"/>
              <a:t>Will another large storm remove sand again??</a:t>
            </a:r>
          </a:p>
          <a:p>
            <a:endParaRPr lang="en-US" sz="2400" dirty="0"/>
          </a:p>
          <a:p>
            <a:r>
              <a:rPr lang="en-US" sz="2400" dirty="0" smtClean="0"/>
              <a:t>Can you use this method everywhere?</a:t>
            </a:r>
            <a:endParaRPr lang="en-US" sz="2400" dirty="0"/>
          </a:p>
        </p:txBody>
      </p:sp>
    </p:spTree>
    <p:extLst>
      <p:ext uri="{BB962C8B-B14F-4D97-AF65-F5344CB8AC3E}">
        <p14:creationId xmlns:p14="http://schemas.microsoft.com/office/powerpoint/2010/main" val="410380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blinds(horizontal)">
                                      <p:cBhvr>
                                        <p:cTn id="23" dur="500"/>
                                        <p:tgtEl>
                                          <p:spTgt spid="6">
                                            <p:txEl>
                                              <p:pRg st="0" end="0"/>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blinds(horizontal)">
                                      <p:cBhvr>
                                        <p:cTn id="26" dur="500"/>
                                        <p:tgtEl>
                                          <p:spTgt spid="6">
                                            <p:txEl>
                                              <p:pRg st="1" end="1"/>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blinds(horizontal)">
                                      <p:cBhvr>
                                        <p:cTn id="2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Breakwater to protect Freeport </a:t>
            </a:r>
            <a:r>
              <a:rPr lang="en-US" dirty="0" err="1" smtClean="0"/>
              <a:t>harbour</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26011" y="1844824"/>
            <a:ext cx="8401050" cy="4695825"/>
          </a:xfrm>
          <a:prstGeom prst="rect">
            <a:avLst/>
          </a:prstGeom>
        </p:spPr>
      </p:pic>
    </p:spTree>
    <p:extLst>
      <p:ext uri="{BB962C8B-B14F-4D97-AF65-F5344CB8AC3E}">
        <p14:creationId xmlns:p14="http://schemas.microsoft.com/office/powerpoint/2010/main" val="1835096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lstStyle/>
          <a:p>
            <a:r>
              <a:rPr lang="en-US" dirty="0" smtClean="0"/>
              <a:t>And canal access</a:t>
            </a:r>
            <a:endParaRPr lang="en-US" dirty="0"/>
          </a:p>
        </p:txBody>
      </p:sp>
      <p:sp>
        <p:nvSpPr>
          <p:cNvPr id="3" name="Content Placeholder 2"/>
          <p:cNvSpPr>
            <a:spLocks noGrp="1"/>
          </p:cNvSpPr>
          <p:nvPr>
            <p:ph idx="1"/>
          </p:nvPr>
        </p:nvSpPr>
        <p:spPr/>
        <p:txBody>
          <a:bodyPr/>
          <a:lstStyle/>
          <a:p>
            <a:endParaRPr lang="en-US"/>
          </a:p>
        </p:txBody>
      </p:sp>
      <p:pic>
        <p:nvPicPr>
          <p:cNvPr id="128002" name="Picture 2"/>
          <p:cNvPicPr>
            <a:picLocks noChangeAspect="1" noChangeArrowheads="1"/>
          </p:cNvPicPr>
          <p:nvPr/>
        </p:nvPicPr>
        <p:blipFill>
          <a:blip r:embed="rId3"/>
          <a:srcRect/>
          <a:stretch>
            <a:fillRect/>
          </a:stretch>
        </p:blipFill>
        <p:spPr bwMode="auto">
          <a:xfrm>
            <a:off x="2915816" y="908720"/>
            <a:ext cx="7370787" cy="5601183"/>
          </a:xfrm>
          <a:prstGeom prst="rect">
            <a:avLst/>
          </a:prstGeom>
          <a:noFill/>
          <a:ln w="9525">
            <a:noFill/>
            <a:miter lim="800000"/>
            <a:headEnd/>
            <a:tailEnd/>
          </a:ln>
          <a:effectLst/>
        </p:spPr>
      </p:pic>
      <p:sp>
        <p:nvSpPr>
          <p:cNvPr id="4" name="TextBox 3"/>
          <p:cNvSpPr txBox="1"/>
          <p:nvPr/>
        </p:nvSpPr>
        <p:spPr>
          <a:xfrm>
            <a:off x="179512" y="1412776"/>
            <a:ext cx="2520280" cy="3046988"/>
          </a:xfrm>
          <a:prstGeom prst="rect">
            <a:avLst/>
          </a:prstGeom>
          <a:noFill/>
        </p:spPr>
        <p:txBody>
          <a:bodyPr wrap="square" rtlCol="0">
            <a:spAutoFit/>
          </a:bodyPr>
          <a:lstStyle/>
          <a:p>
            <a:r>
              <a:rPr lang="en-US" sz="3200" dirty="0" smtClean="0"/>
              <a:t>Vital to the economy but trap sand and change sediment flow</a:t>
            </a:r>
            <a:endParaRPr lang="en-US"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304800"/>
            <a:ext cx="8229600" cy="5821363"/>
          </a:xfrm>
        </p:spPr>
        <p:txBody>
          <a:bodyPr>
            <a:normAutofit/>
          </a:bodyPr>
          <a:lstStyle/>
          <a:p>
            <a:pPr marL="0" indent="0">
              <a:buNone/>
            </a:pPr>
            <a:r>
              <a:rPr lang="en-US" sz="2400" dirty="0" smtClean="0"/>
              <a:t>Task 1</a:t>
            </a:r>
          </a:p>
          <a:p>
            <a:pPr marL="0" indent="0">
              <a:buNone/>
            </a:pPr>
            <a:r>
              <a:rPr lang="en-US" sz="2400" dirty="0" smtClean="0"/>
              <a:t>Add </a:t>
            </a:r>
            <a:r>
              <a:rPr lang="en-US" sz="2400" dirty="0"/>
              <a:t>information to the table above that gives specific information about location and use in Grand Bahama.</a:t>
            </a:r>
          </a:p>
          <a:p>
            <a:pPr marL="0" indent="0">
              <a:buNone/>
            </a:pPr>
            <a:endParaRPr lang="en-US" sz="2400" dirty="0" smtClean="0"/>
          </a:p>
        </p:txBody>
      </p:sp>
      <p:pic>
        <p:nvPicPr>
          <p:cNvPr id="4" name="Picture 4" descr="http://www.argodex.com/local_photos/full_size/308/248308.jpg"/>
          <p:cNvPicPr>
            <a:picLocks noChangeAspect="1" noChangeArrowheads="1"/>
          </p:cNvPicPr>
          <p:nvPr/>
        </p:nvPicPr>
        <p:blipFill>
          <a:blip r:embed="rId3" cstate="print"/>
          <a:srcRect/>
          <a:stretch>
            <a:fillRect/>
          </a:stretch>
        </p:blipFill>
        <p:spPr bwMode="auto">
          <a:xfrm>
            <a:off x="-533400" y="3352800"/>
            <a:ext cx="3352800" cy="2514600"/>
          </a:xfrm>
          <a:prstGeom prst="rect">
            <a:avLst/>
          </a:prstGeom>
          <a:noFill/>
        </p:spPr>
      </p:pic>
      <p:pic>
        <p:nvPicPr>
          <p:cNvPr id="5" name="Picture 2" descr="http://www.bahamasfilm.com/GrandBahamas/gbimages82006/GBI_0040.jpg"/>
          <p:cNvPicPr>
            <a:picLocks noChangeAspect="1" noChangeArrowheads="1"/>
          </p:cNvPicPr>
          <p:nvPr/>
        </p:nvPicPr>
        <p:blipFill>
          <a:blip r:embed="rId4" cstate="print"/>
          <a:srcRect/>
          <a:stretch>
            <a:fillRect/>
          </a:stretch>
        </p:blipFill>
        <p:spPr bwMode="auto">
          <a:xfrm>
            <a:off x="2819400" y="2008416"/>
            <a:ext cx="3200400" cy="2139494"/>
          </a:xfrm>
          <a:prstGeom prst="rect">
            <a:avLst/>
          </a:prstGeom>
          <a:noFill/>
        </p:spPr>
      </p:pic>
      <p:pic>
        <p:nvPicPr>
          <p:cNvPr id="6" name="Picture 3" descr="F:\DCIM\115_FUJI\DSCF5434.JPG"/>
          <p:cNvPicPr>
            <a:picLocks noChangeAspect="1" noChangeArrowheads="1"/>
          </p:cNvPicPr>
          <p:nvPr/>
        </p:nvPicPr>
        <p:blipFill>
          <a:blip r:embed="rId5" cstate="print"/>
          <a:srcRect/>
          <a:stretch>
            <a:fillRect/>
          </a:stretch>
        </p:blipFill>
        <p:spPr bwMode="auto">
          <a:xfrm>
            <a:off x="3086099" y="4372088"/>
            <a:ext cx="2967017" cy="2225263"/>
          </a:xfrm>
          <a:prstGeom prst="rect">
            <a:avLst/>
          </a:prstGeom>
          <a:noFill/>
        </p:spPr>
      </p:pic>
      <p:pic>
        <p:nvPicPr>
          <p:cNvPr id="7" name="Picture 2" descr="G:\DSCF5377.JPG"/>
          <p:cNvPicPr>
            <a:picLocks noChangeAspect="1" noChangeArrowheads="1"/>
          </p:cNvPicPr>
          <p:nvPr/>
        </p:nvPicPr>
        <p:blipFill>
          <a:blip r:embed="rId6" cstate="print"/>
          <a:srcRect/>
          <a:stretch>
            <a:fillRect/>
          </a:stretch>
        </p:blipFill>
        <p:spPr bwMode="auto">
          <a:xfrm>
            <a:off x="6053116" y="3352800"/>
            <a:ext cx="3251200" cy="2438400"/>
          </a:xfrm>
          <a:prstGeom prst="rect">
            <a:avLst/>
          </a:prstGeom>
          <a:noFill/>
        </p:spPr>
      </p:pic>
    </p:spTree>
    <p:extLst>
      <p:ext uri="{BB962C8B-B14F-4D97-AF65-F5344CB8AC3E}">
        <p14:creationId xmlns:p14="http://schemas.microsoft.com/office/powerpoint/2010/main" val="37245273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2656" y="0"/>
            <a:ext cx="8229600" cy="1143000"/>
          </a:xfrm>
        </p:spPr>
        <p:txBody>
          <a:bodyPr/>
          <a:lstStyle/>
          <a:p>
            <a:r>
              <a:rPr lang="en-US" dirty="0" smtClean="0"/>
              <a:t>Complete the essay!</a:t>
            </a:r>
            <a:endParaRPr lang="en-US" dirty="0"/>
          </a:p>
        </p:txBody>
      </p:sp>
      <p:sp>
        <p:nvSpPr>
          <p:cNvPr id="3" name="Content Placeholder 2"/>
          <p:cNvSpPr>
            <a:spLocks noGrp="1"/>
          </p:cNvSpPr>
          <p:nvPr>
            <p:ph idx="1"/>
          </p:nvPr>
        </p:nvSpPr>
        <p:spPr/>
        <p:txBody>
          <a:bodyPr/>
          <a:lstStyle/>
          <a:p>
            <a:r>
              <a:rPr lang="en-US" dirty="0" smtClean="0"/>
              <a:t>Highlight </a:t>
            </a:r>
            <a:r>
              <a:rPr lang="en-US" dirty="0" smtClean="0">
                <a:solidFill>
                  <a:srgbClr val="00B0F0"/>
                </a:solidFill>
              </a:rPr>
              <a:t>information specific to grand Bahama</a:t>
            </a:r>
          </a:p>
          <a:p>
            <a:r>
              <a:rPr lang="en-US" dirty="0" smtClean="0"/>
              <a:t>Areas of </a:t>
            </a:r>
            <a:r>
              <a:rPr lang="en-US" dirty="0" smtClean="0">
                <a:solidFill>
                  <a:srgbClr val="FF0000"/>
                </a:solidFill>
              </a:rPr>
              <a:t>positive</a:t>
            </a:r>
            <a:r>
              <a:rPr lang="en-US" dirty="0" smtClean="0"/>
              <a:t> evaluation</a:t>
            </a:r>
          </a:p>
          <a:p>
            <a:r>
              <a:rPr lang="en-US" dirty="0" smtClean="0"/>
              <a:t>Areas of </a:t>
            </a:r>
            <a:r>
              <a:rPr lang="en-US" dirty="0" smtClean="0">
                <a:solidFill>
                  <a:srgbClr val="00B050"/>
                </a:solidFill>
              </a:rPr>
              <a:t>negative</a:t>
            </a:r>
            <a:r>
              <a:rPr lang="en-US" dirty="0" smtClean="0"/>
              <a:t> evaluation</a:t>
            </a:r>
          </a:p>
          <a:p>
            <a:endParaRPr lang="en-US" dirty="0"/>
          </a:p>
          <a:p>
            <a:r>
              <a:rPr lang="en-US" b="1" dirty="0" smtClean="0"/>
              <a:t>Write a conclusion </a:t>
            </a:r>
            <a:r>
              <a:rPr lang="en-US" dirty="0" smtClean="0"/>
              <a:t>at the bottom!</a:t>
            </a:r>
            <a:endParaRPr lang="en-US" dirty="0"/>
          </a:p>
        </p:txBody>
      </p:sp>
    </p:spTree>
    <p:extLst>
      <p:ext uri="{BB962C8B-B14F-4D97-AF65-F5344CB8AC3E}">
        <p14:creationId xmlns:p14="http://schemas.microsoft.com/office/powerpoint/2010/main" val="2336124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132097" name="Rectangle 1"/>
          <p:cNvSpPr>
            <a:spLocks noChangeArrowheads="1"/>
          </p:cNvSpPr>
          <p:nvPr/>
        </p:nvSpPr>
        <p:spPr bwMode="auto">
          <a:xfrm>
            <a:off x="179512" y="274638"/>
            <a:ext cx="840108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ea typeface="Calibri" pitchFamily="34" charset="0"/>
                <a:cs typeface="Times New Roman" pitchFamily="18" charset="0"/>
              </a:rPr>
              <a:t>Evaluate the </a:t>
            </a:r>
            <a:r>
              <a:rPr lang="en-US" sz="1200" b="1" dirty="0" smtClean="0">
                <a:latin typeface="+mj-lt"/>
                <a:ea typeface="Calibri" pitchFamily="34" charset="0"/>
                <a:cs typeface="Times New Roman" pitchFamily="18" charset="0"/>
              </a:rPr>
              <a:t>methods of coastal management for a named area. (10)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Calibri" pitchFamily="34" charset="0"/>
                <a:cs typeface="Times New Roman" pitchFamily="18" charset="0"/>
              </a:rPr>
              <a:t>Sea level rise and risk of storm surges in hurricanes means that coastal erosion and protection from coastal flooding are priorities</a:t>
            </a:r>
            <a:r>
              <a:rPr kumimoji="0" lang="en-US" sz="1200" b="0" i="0" u="none" strike="noStrike" cap="none" normalizeH="0" dirty="0" smtClean="0">
                <a:ln>
                  <a:noFill/>
                </a:ln>
                <a:solidFill>
                  <a:schemeClr val="tx1"/>
                </a:solidFill>
                <a:effectLst/>
                <a:latin typeface="+mj-lt"/>
                <a:ea typeface="Calibri" pitchFamily="34" charset="0"/>
                <a:cs typeface="Times New Roman" pitchFamily="18" charset="0"/>
              </a:rPr>
              <a:t> in Grand Bahama.</a:t>
            </a:r>
            <a:r>
              <a:rPr lang="en-US" sz="1200" dirty="0">
                <a:latin typeface="+mj-lt"/>
              </a:rPr>
              <a:t> </a:t>
            </a:r>
            <a:r>
              <a:rPr lang="en-US" sz="1200" dirty="0" smtClean="0">
                <a:latin typeface="+mj-lt"/>
              </a:rPr>
              <a:t> </a:t>
            </a:r>
            <a:r>
              <a:rPr kumimoji="0" lang="en-US" sz="1200" b="0" i="0" u="none" strike="noStrike" cap="none" normalizeH="0" baseline="0" dirty="0" smtClean="0">
                <a:ln>
                  <a:noFill/>
                </a:ln>
                <a:solidFill>
                  <a:schemeClr val="tx1"/>
                </a:solidFill>
                <a:effectLst/>
                <a:latin typeface="+mj-lt"/>
                <a:ea typeface="Calibri" pitchFamily="34" charset="0"/>
                <a:cs typeface="Times New Roman" pitchFamily="18" charset="0"/>
              </a:rPr>
              <a:t>Many tourist resorts  and residential properties are built along the coast.  Most of the main roads run along the coast.  Tourism makes up </a:t>
            </a:r>
            <a:r>
              <a:rPr lang="en-US" sz="1200" dirty="0" smtClean="0">
                <a:latin typeface="+mj-lt"/>
                <a:ea typeface="Calibri" pitchFamily="34" charset="0"/>
                <a:cs typeface="Times New Roman" pitchFamily="18" charset="0"/>
              </a:rPr>
              <a:t>60-70%</a:t>
            </a:r>
            <a:r>
              <a:rPr kumimoji="0" lang="en-US" sz="1200" b="0" i="0" u="none" strike="noStrike" cap="none" normalizeH="0" baseline="0" dirty="0" smtClean="0">
                <a:ln>
                  <a:noFill/>
                </a:ln>
                <a:solidFill>
                  <a:schemeClr val="tx1"/>
                </a:solidFill>
                <a:effectLst/>
                <a:latin typeface="+mj-lt"/>
                <a:ea typeface="Calibri" pitchFamily="34" charset="0"/>
                <a:cs typeface="Times New Roman" pitchFamily="18" charset="0"/>
              </a:rPr>
              <a:t> of the Bahamian economy.</a:t>
            </a:r>
            <a:endParaRPr kumimoji="0" lang="en-US" sz="12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Calibri" pitchFamily="34" charset="0"/>
                <a:cs typeface="Times New Roman" pitchFamily="18" charset="0"/>
              </a:rPr>
              <a:t>Sea walls protect major coastal settlements and roads such as High </a:t>
            </a:r>
            <a:r>
              <a:rPr lang="en-US" sz="1200" dirty="0">
                <a:latin typeface="+mj-lt"/>
                <a:ea typeface="Calibri" pitchFamily="34" charset="0"/>
                <a:cs typeface="Times New Roman" pitchFamily="18" charset="0"/>
              </a:rPr>
              <a:t>R</a:t>
            </a:r>
            <a:r>
              <a:rPr kumimoji="0" lang="en-US" sz="1200" b="0" i="0" u="none" strike="noStrike" cap="none" normalizeH="0" baseline="0" dirty="0" smtClean="0">
                <a:ln>
                  <a:noFill/>
                </a:ln>
                <a:solidFill>
                  <a:schemeClr val="tx1"/>
                </a:solidFill>
                <a:effectLst/>
                <a:latin typeface="+mj-lt"/>
                <a:ea typeface="Calibri" pitchFamily="34" charset="0"/>
                <a:cs typeface="Times New Roman" pitchFamily="18" charset="0"/>
              </a:rPr>
              <a:t>ock</a:t>
            </a:r>
            <a:r>
              <a:rPr lang="en-US" sz="1200" dirty="0" smtClean="0">
                <a:latin typeface="+mj-lt"/>
                <a:ea typeface="Calibri" pitchFamily="34" charset="0"/>
                <a:cs typeface="Times New Roman" pitchFamily="18" charset="0"/>
              </a:rPr>
              <a:t> and Williams Town.</a:t>
            </a:r>
            <a:endParaRPr kumimoji="0" lang="en-US" sz="1200" b="0"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200" dirty="0" smtClean="0">
                <a:latin typeface="+mj-lt"/>
                <a:ea typeface="Calibri" pitchFamily="34" charset="0"/>
                <a:cs typeface="Times New Roman" pitchFamily="18" charset="0"/>
              </a:rPr>
              <a:t>The Sea wall at Williams Town is not curved so whilst it is a barrier, it will need to be more frequently maintained as it does not deflect the wave energy but rather absorbs it all.</a:t>
            </a:r>
            <a:r>
              <a:rPr kumimoji="0" lang="en-US" sz="1200" b="0" i="0" u="none" strike="noStrike" cap="none" normalizeH="0" baseline="0" dirty="0" smtClean="0">
                <a:ln>
                  <a:noFill/>
                </a:ln>
                <a:solidFill>
                  <a:schemeClr val="tx1"/>
                </a:solidFill>
                <a:effectLst/>
                <a:latin typeface="+mj-lt"/>
                <a:ea typeface="Calibri" pitchFamily="34" charset="0"/>
                <a:cs typeface="Times New Roman" pitchFamily="18" charset="0"/>
              </a:rPr>
              <a:t> Sea walls have been shown to be ineffective as it makes the beach</a:t>
            </a:r>
            <a:r>
              <a:rPr kumimoji="0" lang="en-US" sz="1200" b="0" i="0" u="none" strike="noStrike" cap="none" normalizeH="0" dirty="0" smtClean="0">
                <a:ln>
                  <a:noFill/>
                </a:ln>
                <a:solidFill>
                  <a:schemeClr val="tx1"/>
                </a:solidFill>
                <a:effectLst/>
                <a:latin typeface="+mj-lt"/>
                <a:ea typeface="Calibri" pitchFamily="34" charset="0"/>
                <a:cs typeface="Times New Roman" pitchFamily="18" charset="0"/>
              </a:rPr>
              <a:t> profile steeper over time and therefore increases wave height  and worsening erosion of sand.  This means that during a storm, the wall is in danger of collapse as it will have lost its protective sand.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j-lt"/>
            </a:endParaRPr>
          </a:p>
          <a:p>
            <a:pPr eaLnBrk="0" hangingPunct="0"/>
            <a:r>
              <a:rPr kumimoji="0" lang="en-US" sz="1200" b="0" i="0" u="none" strike="noStrike" cap="none" normalizeH="0" baseline="0" dirty="0" smtClean="0">
                <a:ln>
                  <a:noFill/>
                </a:ln>
                <a:solidFill>
                  <a:schemeClr val="tx1"/>
                </a:solidFill>
                <a:effectLst/>
                <a:latin typeface="+mj-lt"/>
                <a:ea typeface="Calibri" pitchFamily="34" charset="0"/>
                <a:cs typeface="Times New Roman" pitchFamily="18" charset="0"/>
              </a:rPr>
              <a:t>Rock </a:t>
            </a:r>
            <a:r>
              <a:rPr kumimoji="0" lang="en-US" sz="1200" b="0" i="0" u="none" strike="noStrike" cap="none" normalizeH="0" baseline="0" dirty="0" err="1" smtClean="0">
                <a:ln>
                  <a:noFill/>
                </a:ln>
                <a:solidFill>
                  <a:schemeClr val="tx1"/>
                </a:solidFill>
                <a:effectLst/>
                <a:latin typeface="+mj-lt"/>
                <a:ea typeface="Calibri" pitchFamily="34" charset="0"/>
                <a:cs typeface="Times New Roman" pitchFamily="18" charset="0"/>
              </a:rPr>
              <a:t>groynes</a:t>
            </a:r>
            <a:r>
              <a:rPr kumimoji="0" lang="en-US" sz="1200" b="0" i="0" u="none" strike="noStrike" cap="none" normalizeH="0" baseline="0" dirty="0" smtClean="0">
                <a:ln>
                  <a:noFill/>
                </a:ln>
                <a:solidFill>
                  <a:schemeClr val="tx1"/>
                </a:solidFill>
                <a:effectLst/>
                <a:latin typeface="+mj-lt"/>
                <a:ea typeface="Calibri" pitchFamily="34" charset="0"/>
                <a:cs typeface="Times New Roman" pitchFamily="18" charset="0"/>
              </a:rPr>
              <a:t> build up and protect the beaches for the larger resorts such as Our </a:t>
            </a:r>
            <a:r>
              <a:rPr kumimoji="0" lang="en-US" sz="1200" b="0" i="0" u="none" strike="noStrike" cap="none" normalizeH="0" baseline="0" dirty="0" err="1" smtClean="0">
                <a:ln>
                  <a:noFill/>
                </a:ln>
                <a:solidFill>
                  <a:schemeClr val="tx1"/>
                </a:solidFill>
                <a:effectLst/>
                <a:latin typeface="+mj-lt"/>
                <a:ea typeface="Calibri" pitchFamily="34" charset="0"/>
                <a:cs typeface="Times New Roman" pitchFamily="18" charset="0"/>
              </a:rPr>
              <a:t>Lucaya</a:t>
            </a:r>
            <a:r>
              <a:rPr kumimoji="0" lang="en-US" sz="1200" b="0" i="0" u="none" strike="noStrike" cap="none" normalizeH="0" baseline="0" dirty="0" smtClean="0">
                <a:ln>
                  <a:noFill/>
                </a:ln>
                <a:solidFill>
                  <a:schemeClr val="tx1"/>
                </a:solidFill>
                <a:effectLst/>
                <a:latin typeface="+mj-lt"/>
                <a:ea typeface="Calibri" pitchFamily="34" charset="0"/>
                <a:cs typeface="Times New Roman" pitchFamily="18" charset="0"/>
              </a:rPr>
              <a:t> resort – these are important to the economy and tourists will not come if the beach is not wide. </a:t>
            </a:r>
            <a:r>
              <a:rPr lang="en-US" sz="1200" dirty="0" err="1" smtClean="0">
                <a:latin typeface="+mj-lt"/>
                <a:ea typeface="Calibri" pitchFamily="34" charset="0"/>
                <a:cs typeface="Times New Roman" pitchFamily="18" charset="0"/>
              </a:rPr>
              <a:t>Groynes</a:t>
            </a:r>
            <a:r>
              <a:rPr lang="en-US" sz="1200" dirty="0" smtClean="0">
                <a:latin typeface="+mj-lt"/>
                <a:ea typeface="Calibri" pitchFamily="34" charset="0"/>
                <a:cs typeface="Times New Roman" pitchFamily="18" charset="0"/>
              </a:rPr>
              <a:t> trap sand and the sand attracts tourists as well as protecting the coast.  Our Lucaya hotel </a:t>
            </a:r>
            <a:r>
              <a:rPr kumimoji="0" lang="en-US" sz="1200" b="0" i="0" u="none" strike="noStrike" cap="none" normalizeH="0" baseline="0" dirty="0" smtClean="0">
                <a:ln>
                  <a:noFill/>
                </a:ln>
                <a:solidFill>
                  <a:schemeClr val="tx1"/>
                </a:solidFill>
                <a:effectLst/>
                <a:latin typeface="+mj-lt"/>
                <a:ea typeface="Calibri" pitchFamily="34" charset="0"/>
                <a:cs typeface="Times New Roman" pitchFamily="18" charset="0"/>
              </a:rPr>
              <a:t>beach was replenished after the last period of hurricanes</a:t>
            </a:r>
          </a:p>
          <a:p>
            <a:pPr lvl="0" eaLnBrk="0" hangingPunct="0"/>
            <a:r>
              <a:rPr lang="en-US" sz="1200" dirty="0" smtClean="0">
                <a:latin typeface="+mj-lt"/>
                <a:ea typeface="Calibri" pitchFamily="34" charset="0"/>
                <a:cs typeface="Times New Roman" pitchFamily="18" charset="0"/>
              </a:rPr>
              <a:t>Beach replenishment has created a different sand texture that is different to typical Bahamian sand – much coarser.  Gabions used in some tourist areas like Paradise Cove but they are visually unattractive and only used where tourists can’t directly see them.</a:t>
            </a:r>
          </a:p>
          <a:p>
            <a:pPr lvl="0" eaLnBrk="0" hangingPunct="0"/>
            <a:endParaRPr lang="en-US" sz="1200" dirty="0" smtClean="0">
              <a:latin typeface="+mj-lt"/>
              <a:ea typeface="Calibri" pitchFamily="34" charset="0"/>
              <a:cs typeface="Times New Roman" pitchFamily="18" charset="0"/>
            </a:endParaRPr>
          </a:p>
          <a:p>
            <a:pPr lvl="0" eaLnBrk="0" hangingPunct="0"/>
            <a:r>
              <a:rPr lang="en-US" sz="1200" dirty="0" err="1" smtClean="0">
                <a:latin typeface="+mj-lt"/>
                <a:ea typeface="Calibri" pitchFamily="34" charset="0"/>
                <a:cs typeface="Times New Roman" pitchFamily="18" charset="0"/>
              </a:rPr>
              <a:t>Groynes</a:t>
            </a:r>
            <a:r>
              <a:rPr lang="en-US" sz="1200" dirty="0" smtClean="0">
                <a:latin typeface="+mj-lt"/>
                <a:ea typeface="Calibri" pitchFamily="34" charset="0"/>
                <a:cs typeface="Times New Roman" pitchFamily="18" charset="0"/>
              </a:rPr>
              <a:t> visually unattractive for tourists and prevent full access to the beach.  Erosion after the last </a:t>
            </a:r>
            <a:r>
              <a:rPr lang="en-US" sz="1200" dirty="0" err="1" smtClean="0">
                <a:latin typeface="+mj-lt"/>
                <a:ea typeface="Calibri" pitchFamily="34" charset="0"/>
                <a:cs typeface="Times New Roman" pitchFamily="18" charset="0"/>
              </a:rPr>
              <a:t>groyne</a:t>
            </a:r>
            <a:r>
              <a:rPr lang="en-US" sz="1200" dirty="0" smtClean="0">
                <a:latin typeface="+mj-lt"/>
                <a:ea typeface="Calibri" pitchFamily="34" charset="0"/>
                <a:cs typeface="Times New Roman" pitchFamily="18" charset="0"/>
              </a:rPr>
              <a:t> can be seen in Port Lucaya where there is a large beach in front of the hotel but the beach shrinks where the residential area begins and the sea is undercutting the residents wall at high tide.</a:t>
            </a:r>
            <a:endParaRPr lang="en-US" sz="1200" dirty="0" smtClean="0">
              <a:latin typeface="+mj-lt"/>
            </a:endParaRPr>
          </a:p>
          <a:p>
            <a:pPr lvl="0" eaLnBrk="0" hangingPunct="0"/>
            <a:r>
              <a:rPr lang="en-US" sz="1200" dirty="0" smtClean="0">
                <a:latin typeface="+mj-lt"/>
                <a:ea typeface="Calibri" pitchFamily="34" charset="0"/>
                <a:cs typeface="Times New Roman" pitchFamily="18" charset="0"/>
              </a:rPr>
              <a:t>The </a:t>
            </a:r>
            <a:r>
              <a:rPr lang="en-US" sz="1200" dirty="0" err="1" smtClean="0">
                <a:latin typeface="+mj-lt"/>
                <a:ea typeface="Calibri" pitchFamily="34" charset="0"/>
                <a:cs typeface="Times New Roman" pitchFamily="18" charset="0"/>
              </a:rPr>
              <a:t>groynes</a:t>
            </a:r>
            <a:r>
              <a:rPr lang="en-US" sz="1200" dirty="0" smtClean="0">
                <a:latin typeface="+mj-lt"/>
                <a:ea typeface="Calibri" pitchFamily="34" charset="0"/>
                <a:cs typeface="Times New Roman" pitchFamily="18" charset="0"/>
              </a:rPr>
              <a:t> are more natural than a sea wall.  Sea walls used where there are fewer tourists such as Williams Town, as sea walls prevent beach access.  </a:t>
            </a:r>
            <a:endParaRPr lang="en-US" sz="1200" dirty="0" smtClean="0">
              <a:latin typeface="+mj-lt"/>
            </a:endParaRPr>
          </a:p>
          <a:p>
            <a:pPr eaLnBrk="0" hangingPunct="0"/>
            <a:endParaRPr lang="en-US" sz="1200" dirty="0" smtClean="0">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Calibri" pitchFamily="34" charset="0"/>
                <a:cs typeface="Times New Roman" pitchFamily="18" charset="0"/>
              </a:rPr>
              <a:t>Breakwaters protect the port area and entrances to the canals – very important to the island economy</a:t>
            </a:r>
            <a:r>
              <a:rPr kumimoji="0" lang="en-US" sz="1200" b="0" i="0" u="none" strike="noStrike" cap="none" normalizeH="0" dirty="0" smtClean="0">
                <a:ln>
                  <a:noFill/>
                </a:ln>
                <a:solidFill>
                  <a:schemeClr val="tx1"/>
                </a:solidFill>
                <a:effectLst/>
                <a:latin typeface="+mj-lt"/>
                <a:ea typeface="Calibri" pitchFamily="34" charset="0"/>
                <a:cs typeface="Times New Roman" pitchFamily="18" charset="0"/>
              </a:rPr>
              <a:t> – largest </a:t>
            </a:r>
            <a:r>
              <a:rPr kumimoji="0" lang="en-US" sz="1200" b="0" i="0" u="none" strike="noStrike" cap="none" normalizeH="0" dirty="0" err="1" smtClean="0">
                <a:ln>
                  <a:noFill/>
                </a:ln>
                <a:solidFill>
                  <a:schemeClr val="tx1"/>
                </a:solidFill>
                <a:effectLst/>
                <a:latin typeface="+mj-lt"/>
                <a:ea typeface="Calibri" pitchFamily="34" charset="0"/>
                <a:cs typeface="Times New Roman" pitchFamily="18" charset="0"/>
              </a:rPr>
              <a:t>deepwater</a:t>
            </a:r>
            <a:r>
              <a:rPr kumimoji="0" lang="en-US" sz="1200" b="0" i="0" u="none" strike="noStrike" cap="none" normalizeH="0" dirty="0" smtClean="0">
                <a:ln>
                  <a:noFill/>
                </a:ln>
                <a:solidFill>
                  <a:schemeClr val="tx1"/>
                </a:solidFill>
                <a:effectLst/>
                <a:latin typeface="+mj-lt"/>
                <a:ea typeface="Calibri" pitchFamily="34" charset="0"/>
                <a:cs typeface="Times New Roman" pitchFamily="18" charset="0"/>
              </a:rPr>
              <a:t> port in Western hemisphere.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200" dirty="0" smtClean="0">
                <a:latin typeface="+mj-lt"/>
                <a:cs typeface="Times New Roman" pitchFamily="18" charset="0"/>
              </a:rPr>
              <a:t>The Bahamian government is moving towards using vegetation and revetments to </a:t>
            </a:r>
            <a:r>
              <a:rPr lang="en-US" sz="1200" dirty="0" err="1" smtClean="0">
                <a:latin typeface="+mj-lt"/>
                <a:cs typeface="Times New Roman" pitchFamily="18" charset="0"/>
              </a:rPr>
              <a:t>stabilise</a:t>
            </a:r>
            <a:r>
              <a:rPr lang="en-US" sz="1200" dirty="0" smtClean="0">
                <a:latin typeface="+mj-lt"/>
                <a:cs typeface="Times New Roman" pitchFamily="18" charset="0"/>
              </a:rPr>
              <a:t> beaches rather than sea walls as this has fewer impacts a further down the coastline.  </a:t>
            </a:r>
            <a:r>
              <a:rPr lang="en-US" sz="1200" dirty="0" err="1" smtClean="0">
                <a:latin typeface="+mj-lt"/>
                <a:cs typeface="Times New Roman" pitchFamily="18" charset="0"/>
              </a:rPr>
              <a:t>Casaurina</a:t>
            </a:r>
            <a:r>
              <a:rPr lang="en-US" sz="1200" dirty="0" smtClean="0">
                <a:latin typeface="+mj-lt"/>
                <a:cs typeface="Times New Roman" pitchFamily="18" charset="0"/>
              </a:rPr>
              <a:t> trees were planted but they were not native and its roots increased erosion.  Sea Oats were planted on dunes in Abaco but dunes don’t offer protection from storms and homes may be at risk.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200" dirty="0" smtClean="0">
                <a:latin typeface="+mj-lt"/>
                <a:cs typeface="Times New Roman" pitchFamily="18" charset="0"/>
              </a:rPr>
              <a:t>Conclusion……………………………………..</a:t>
            </a:r>
            <a:endParaRPr kumimoji="0" lang="en-US" sz="1200" b="0" i="0" u="none" strike="noStrike" cap="none" normalizeH="0" baseline="0" dirty="0" smtClean="0">
              <a:ln>
                <a:noFill/>
              </a:ln>
              <a:solidFill>
                <a:schemeClr val="tx1"/>
              </a:solidFill>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2097">
                                            <p:txEl>
                                              <p:pRg st="0" end="0"/>
                                            </p:txEl>
                                          </p:spTgt>
                                        </p:tgtEl>
                                        <p:attrNameLst>
                                          <p:attrName>style.visibility</p:attrName>
                                        </p:attrNameLst>
                                      </p:cBhvr>
                                      <p:to>
                                        <p:strVal val="visible"/>
                                      </p:to>
                                    </p:set>
                                    <p:animEffect transition="in" filter="blinds(horizontal)">
                                      <p:cBhvr>
                                        <p:cTn id="7" dur="500"/>
                                        <p:tgtEl>
                                          <p:spTgt spid="1320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2097">
                                            <p:txEl>
                                              <p:pRg st="1" end="1"/>
                                            </p:txEl>
                                          </p:spTgt>
                                        </p:tgtEl>
                                        <p:attrNameLst>
                                          <p:attrName>style.visibility</p:attrName>
                                        </p:attrNameLst>
                                      </p:cBhvr>
                                      <p:to>
                                        <p:strVal val="visible"/>
                                      </p:to>
                                    </p:set>
                                    <p:animEffect transition="in" filter="blinds(horizontal)">
                                      <p:cBhvr>
                                        <p:cTn id="12" dur="500"/>
                                        <p:tgtEl>
                                          <p:spTgt spid="1320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2097">
                                            <p:txEl>
                                              <p:pRg st="3" end="3"/>
                                            </p:txEl>
                                          </p:spTgt>
                                        </p:tgtEl>
                                        <p:attrNameLst>
                                          <p:attrName>style.visibility</p:attrName>
                                        </p:attrNameLst>
                                      </p:cBhvr>
                                      <p:to>
                                        <p:strVal val="visible"/>
                                      </p:to>
                                    </p:set>
                                    <p:animEffect transition="in" filter="blinds(horizontal)">
                                      <p:cBhvr>
                                        <p:cTn id="17" dur="500"/>
                                        <p:tgtEl>
                                          <p:spTgt spid="13209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2097">
                                            <p:txEl>
                                              <p:pRg st="4" end="4"/>
                                            </p:txEl>
                                          </p:spTgt>
                                        </p:tgtEl>
                                        <p:attrNameLst>
                                          <p:attrName>style.visibility</p:attrName>
                                        </p:attrNameLst>
                                      </p:cBhvr>
                                      <p:to>
                                        <p:strVal val="visible"/>
                                      </p:to>
                                    </p:set>
                                    <p:animEffect transition="in" filter="blinds(horizontal)">
                                      <p:cBhvr>
                                        <p:cTn id="22" dur="500"/>
                                        <p:tgtEl>
                                          <p:spTgt spid="13209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2097">
                                            <p:txEl>
                                              <p:pRg st="6" end="6"/>
                                            </p:txEl>
                                          </p:spTgt>
                                        </p:tgtEl>
                                        <p:attrNameLst>
                                          <p:attrName>style.visibility</p:attrName>
                                        </p:attrNameLst>
                                      </p:cBhvr>
                                      <p:to>
                                        <p:strVal val="visible"/>
                                      </p:to>
                                    </p:set>
                                    <p:animEffect transition="in" filter="blinds(horizontal)">
                                      <p:cBhvr>
                                        <p:cTn id="27" dur="500"/>
                                        <p:tgtEl>
                                          <p:spTgt spid="13209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2097">
                                            <p:txEl>
                                              <p:pRg st="7" end="7"/>
                                            </p:txEl>
                                          </p:spTgt>
                                        </p:tgtEl>
                                        <p:attrNameLst>
                                          <p:attrName>style.visibility</p:attrName>
                                        </p:attrNameLst>
                                      </p:cBhvr>
                                      <p:to>
                                        <p:strVal val="visible"/>
                                      </p:to>
                                    </p:set>
                                    <p:animEffect transition="in" filter="blinds(horizontal)">
                                      <p:cBhvr>
                                        <p:cTn id="32" dur="500"/>
                                        <p:tgtEl>
                                          <p:spTgt spid="13209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32097">
                                            <p:txEl>
                                              <p:pRg st="9" end="9"/>
                                            </p:txEl>
                                          </p:spTgt>
                                        </p:tgtEl>
                                        <p:attrNameLst>
                                          <p:attrName>style.visibility</p:attrName>
                                        </p:attrNameLst>
                                      </p:cBhvr>
                                      <p:to>
                                        <p:strVal val="visible"/>
                                      </p:to>
                                    </p:set>
                                    <p:animEffect transition="in" filter="blinds(horizontal)">
                                      <p:cBhvr>
                                        <p:cTn id="37" dur="500"/>
                                        <p:tgtEl>
                                          <p:spTgt spid="132097">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32097">
                                            <p:txEl>
                                              <p:pRg st="10" end="10"/>
                                            </p:txEl>
                                          </p:spTgt>
                                        </p:tgtEl>
                                        <p:attrNameLst>
                                          <p:attrName>style.visibility</p:attrName>
                                        </p:attrNameLst>
                                      </p:cBhvr>
                                      <p:to>
                                        <p:strVal val="visible"/>
                                      </p:to>
                                    </p:set>
                                    <p:animEffect transition="in" filter="blinds(horizontal)">
                                      <p:cBhvr>
                                        <p:cTn id="42" dur="500"/>
                                        <p:tgtEl>
                                          <p:spTgt spid="132097">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32097">
                                            <p:txEl>
                                              <p:pRg st="12" end="12"/>
                                            </p:txEl>
                                          </p:spTgt>
                                        </p:tgtEl>
                                        <p:attrNameLst>
                                          <p:attrName>style.visibility</p:attrName>
                                        </p:attrNameLst>
                                      </p:cBhvr>
                                      <p:to>
                                        <p:strVal val="visible"/>
                                      </p:to>
                                    </p:set>
                                    <p:animEffect transition="in" filter="blinds(horizontal)">
                                      <p:cBhvr>
                                        <p:cTn id="47" dur="500"/>
                                        <p:tgtEl>
                                          <p:spTgt spid="132097">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32097">
                                            <p:txEl>
                                              <p:pRg st="14" end="14"/>
                                            </p:txEl>
                                          </p:spTgt>
                                        </p:tgtEl>
                                        <p:attrNameLst>
                                          <p:attrName>style.visibility</p:attrName>
                                        </p:attrNameLst>
                                      </p:cBhvr>
                                      <p:to>
                                        <p:strVal val="visible"/>
                                      </p:to>
                                    </p:set>
                                    <p:animEffect transition="in" filter="blinds(horizontal)">
                                      <p:cBhvr>
                                        <p:cTn id="52" dur="500"/>
                                        <p:tgtEl>
                                          <p:spTgt spid="132097">
                                            <p:txEl>
                                              <p:pRg st="14" end="1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32097">
                                            <p:txEl>
                                              <p:pRg st="16" end="16"/>
                                            </p:txEl>
                                          </p:spTgt>
                                        </p:tgtEl>
                                        <p:attrNameLst>
                                          <p:attrName>style.visibility</p:attrName>
                                        </p:attrNameLst>
                                      </p:cBhvr>
                                      <p:to>
                                        <p:strVal val="visible"/>
                                      </p:to>
                                    </p:set>
                                    <p:animEffect transition="in" filter="blinds(horizontal)">
                                      <p:cBhvr>
                                        <p:cTn id="57" dur="500"/>
                                        <p:tgtEl>
                                          <p:spTgt spid="132097">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endParaRPr lang="en-US" smtClean="0"/>
          </a:p>
        </p:txBody>
      </p:sp>
      <p:sp>
        <p:nvSpPr>
          <p:cNvPr id="52227" name="Content Placeholder 2"/>
          <p:cNvSpPr>
            <a:spLocks noGrp="1"/>
          </p:cNvSpPr>
          <p:nvPr>
            <p:ph idx="1"/>
          </p:nvPr>
        </p:nvSpPr>
        <p:spPr/>
        <p:txBody>
          <a:bodyPr/>
          <a:lstStyle/>
          <a:p>
            <a:pPr eaLnBrk="1" hangingPunct="1"/>
            <a:endParaRPr lang="en-US" smtClean="0"/>
          </a:p>
        </p:txBody>
      </p:sp>
      <p:pic>
        <p:nvPicPr>
          <p:cNvPr id="52228" name="Picture 2"/>
          <p:cNvPicPr>
            <a:picLocks noChangeAspect="1" noChangeArrowheads="1"/>
          </p:cNvPicPr>
          <p:nvPr/>
        </p:nvPicPr>
        <p:blipFill>
          <a:blip r:embed="rId3"/>
          <a:srcRect/>
          <a:stretch>
            <a:fillRect/>
          </a:stretch>
        </p:blipFill>
        <p:spPr bwMode="auto">
          <a:xfrm>
            <a:off x="0" y="0"/>
            <a:ext cx="9118600" cy="6643688"/>
          </a:xfrm>
          <a:prstGeom prst="rect">
            <a:avLst/>
          </a:prstGeom>
          <a:noFill/>
          <a:ln w="9525">
            <a:noFill/>
            <a:miter lim="800000"/>
            <a:headEnd/>
            <a:tailEnd/>
          </a:ln>
        </p:spPr>
      </p:pic>
      <p:sp>
        <p:nvSpPr>
          <p:cNvPr id="5" name="TextBox 4"/>
          <p:cNvSpPr txBox="1"/>
          <p:nvPr/>
        </p:nvSpPr>
        <p:spPr>
          <a:xfrm>
            <a:off x="1285852" y="5786454"/>
            <a:ext cx="6072230" cy="338554"/>
          </a:xfrm>
          <a:prstGeom prst="rect">
            <a:avLst/>
          </a:prstGeom>
          <a:solidFill>
            <a:schemeClr val="bg1"/>
          </a:solidFill>
        </p:spPr>
        <p:txBody>
          <a:bodyPr wrap="square" rtlCol="0">
            <a:spAutoFit/>
          </a:bodyPr>
          <a:lstStyle/>
          <a:p>
            <a:endParaRPr lang="en-US" sz="1600" dirty="0"/>
          </a:p>
        </p:txBody>
      </p:sp>
      <p:sp>
        <p:nvSpPr>
          <p:cNvPr id="6" name="Rectangle 5"/>
          <p:cNvSpPr/>
          <p:nvPr/>
        </p:nvSpPr>
        <p:spPr>
          <a:xfrm>
            <a:off x="571472" y="5857892"/>
            <a:ext cx="8358246" cy="6429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1"/>
          <p:cNvSpPr/>
          <p:nvPr/>
        </p:nvSpPr>
        <p:spPr>
          <a:xfrm>
            <a:off x="6340078" y="267891"/>
            <a:ext cx="26790" cy="321469"/>
          </a:xfrm>
          <a:custGeom>
            <a:avLst/>
            <a:gdLst/>
            <a:ahLst/>
            <a:cxnLst/>
            <a:rect l="0" t="0" r="0" b="0"/>
            <a:pathLst>
              <a:path w="26790" h="321469">
                <a:moveTo>
                  <a:pt x="26789" y="0"/>
                </a:moveTo>
                <a:lnTo>
                  <a:pt x="26789" y="8929"/>
                </a:lnTo>
                <a:lnTo>
                  <a:pt x="26789" y="26789"/>
                </a:lnTo>
                <a:lnTo>
                  <a:pt x="26789" y="26789"/>
                </a:lnTo>
                <a:lnTo>
                  <a:pt x="17860" y="53578"/>
                </a:lnTo>
                <a:lnTo>
                  <a:pt x="17860" y="71437"/>
                </a:lnTo>
                <a:lnTo>
                  <a:pt x="17860" y="98226"/>
                </a:lnTo>
                <a:lnTo>
                  <a:pt x="8930" y="125015"/>
                </a:lnTo>
                <a:lnTo>
                  <a:pt x="8930" y="151804"/>
                </a:lnTo>
                <a:lnTo>
                  <a:pt x="8930" y="178593"/>
                </a:lnTo>
                <a:lnTo>
                  <a:pt x="0" y="205382"/>
                </a:lnTo>
                <a:lnTo>
                  <a:pt x="0" y="232171"/>
                </a:lnTo>
                <a:lnTo>
                  <a:pt x="0" y="250031"/>
                </a:lnTo>
                <a:lnTo>
                  <a:pt x="0" y="267890"/>
                </a:lnTo>
                <a:lnTo>
                  <a:pt x="0" y="285750"/>
                </a:lnTo>
                <a:lnTo>
                  <a:pt x="0" y="303609"/>
                </a:lnTo>
                <a:lnTo>
                  <a:pt x="0" y="312539"/>
                </a:lnTo>
                <a:lnTo>
                  <a:pt x="0" y="321468"/>
                </a:lnTo>
                <a:lnTo>
                  <a:pt x="0" y="32146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Freeform 2"/>
          <p:cNvSpPr/>
          <p:nvPr/>
        </p:nvSpPr>
        <p:spPr>
          <a:xfrm>
            <a:off x="6447234" y="410766"/>
            <a:ext cx="339330" cy="196454"/>
          </a:xfrm>
          <a:custGeom>
            <a:avLst/>
            <a:gdLst/>
            <a:ahLst/>
            <a:cxnLst/>
            <a:rect l="0" t="0" r="0" b="0"/>
            <a:pathLst>
              <a:path w="339330" h="196454">
                <a:moveTo>
                  <a:pt x="89297" y="0"/>
                </a:moveTo>
                <a:lnTo>
                  <a:pt x="89297" y="0"/>
                </a:lnTo>
                <a:lnTo>
                  <a:pt x="80368" y="0"/>
                </a:lnTo>
                <a:lnTo>
                  <a:pt x="80368" y="0"/>
                </a:lnTo>
                <a:lnTo>
                  <a:pt x="71438" y="0"/>
                </a:lnTo>
                <a:lnTo>
                  <a:pt x="71438" y="0"/>
                </a:lnTo>
                <a:lnTo>
                  <a:pt x="71438" y="0"/>
                </a:lnTo>
                <a:lnTo>
                  <a:pt x="71438" y="0"/>
                </a:lnTo>
                <a:lnTo>
                  <a:pt x="62508" y="0"/>
                </a:lnTo>
                <a:lnTo>
                  <a:pt x="62508" y="8929"/>
                </a:lnTo>
                <a:lnTo>
                  <a:pt x="62508" y="8929"/>
                </a:lnTo>
                <a:lnTo>
                  <a:pt x="62508" y="8929"/>
                </a:lnTo>
                <a:lnTo>
                  <a:pt x="62508" y="8929"/>
                </a:lnTo>
                <a:lnTo>
                  <a:pt x="53579" y="8929"/>
                </a:lnTo>
                <a:lnTo>
                  <a:pt x="53579" y="8929"/>
                </a:lnTo>
                <a:lnTo>
                  <a:pt x="53579" y="8929"/>
                </a:lnTo>
                <a:lnTo>
                  <a:pt x="53579" y="8929"/>
                </a:lnTo>
                <a:lnTo>
                  <a:pt x="53579" y="8929"/>
                </a:lnTo>
                <a:lnTo>
                  <a:pt x="53579" y="8929"/>
                </a:lnTo>
                <a:lnTo>
                  <a:pt x="53579" y="8929"/>
                </a:lnTo>
                <a:lnTo>
                  <a:pt x="53579" y="8929"/>
                </a:lnTo>
                <a:lnTo>
                  <a:pt x="53579" y="8929"/>
                </a:lnTo>
                <a:lnTo>
                  <a:pt x="53579" y="8929"/>
                </a:lnTo>
                <a:lnTo>
                  <a:pt x="53579" y="8929"/>
                </a:lnTo>
                <a:lnTo>
                  <a:pt x="53579" y="8929"/>
                </a:lnTo>
                <a:lnTo>
                  <a:pt x="53579" y="8929"/>
                </a:lnTo>
                <a:lnTo>
                  <a:pt x="53579" y="8929"/>
                </a:lnTo>
                <a:lnTo>
                  <a:pt x="53579" y="8929"/>
                </a:lnTo>
                <a:lnTo>
                  <a:pt x="53579" y="8929"/>
                </a:lnTo>
                <a:lnTo>
                  <a:pt x="53579" y="8929"/>
                </a:lnTo>
                <a:lnTo>
                  <a:pt x="53579" y="8929"/>
                </a:lnTo>
                <a:lnTo>
                  <a:pt x="53579" y="8929"/>
                </a:lnTo>
                <a:lnTo>
                  <a:pt x="53579" y="8929"/>
                </a:lnTo>
                <a:lnTo>
                  <a:pt x="53579" y="8929"/>
                </a:lnTo>
                <a:lnTo>
                  <a:pt x="53579" y="8929"/>
                </a:lnTo>
                <a:lnTo>
                  <a:pt x="53579" y="8929"/>
                </a:lnTo>
                <a:lnTo>
                  <a:pt x="53579" y="8929"/>
                </a:lnTo>
                <a:lnTo>
                  <a:pt x="53579" y="8929"/>
                </a:lnTo>
                <a:lnTo>
                  <a:pt x="53579" y="8929"/>
                </a:lnTo>
                <a:lnTo>
                  <a:pt x="53579" y="8929"/>
                </a:lnTo>
                <a:lnTo>
                  <a:pt x="53579" y="8929"/>
                </a:lnTo>
                <a:lnTo>
                  <a:pt x="53579" y="8929"/>
                </a:lnTo>
                <a:lnTo>
                  <a:pt x="53579" y="8929"/>
                </a:lnTo>
                <a:lnTo>
                  <a:pt x="53579" y="8929"/>
                </a:lnTo>
                <a:lnTo>
                  <a:pt x="53579" y="8929"/>
                </a:lnTo>
                <a:lnTo>
                  <a:pt x="53579" y="8929"/>
                </a:lnTo>
                <a:lnTo>
                  <a:pt x="53579" y="8929"/>
                </a:lnTo>
                <a:lnTo>
                  <a:pt x="53579" y="8929"/>
                </a:lnTo>
                <a:lnTo>
                  <a:pt x="44649" y="8929"/>
                </a:lnTo>
                <a:lnTo>
                  <a:pt x="44649" y="8929"/>
                </a:lnTo>
                <a:lnTo>
                  <a:pt x="35719" y="8929"/>
                </a:lnTo>
                <a:lnTo>
                  <a:pt x="35719" y="17859"/>
                </a:lnTo>
                <a:lnTo>
                  <a:pt x="26789" y="26789"/>
                </a:lnTo>
                <a:lnTo>
                  <a:pt x="26789" y="35718"/>
                </a:lnTo>
                <a:lnTo>
                  <a:pt x="17860" y="44648"/>
                </a:lnTo>
                <a:lnTo>
                  <a:pt x="17860" y="62507"/>
                </a:lnTo>
                <a:lnTo>
                  <a:pt x="8930" y="80367"/>
                </a:lnTo>
                <a:lnTo>
                  <a:pt x="8930" y="98226"/>
                </a:lnTo>
                <a:lnTo>
                  <a:pt x="0" y="125015"/>
                </a:lnTo>
                <a:lnTo>
                  <a:pt x="0" y="142875"/>
                </a:lnTo>
                <a:lnTo>
                  <a:pt x="0" y="160734"/>
                </a:lnTo>
                <a:lnTo>
                  <a:pt x="0" y="178593"/>
                </a:lnTo>
                <a:lnTo>
                  <a:pt x="0" y="187523"/>
                </a:lnTo>
                <a:lnTo>
                  <a:pt x="8930" y="196453"/>
                </a:lnTo>
                <a:lnTo>
                  <a:pt x="8930" y="196453"/>
                </a:lnTo>
                <a:lnTo>
                  <a:pt x="17860" y="196453"/>
                </a:lnTo>
                <a:lnTo>
                  <a:pt x="26789" y="196453"/>
                </a:lnTo>
                <a:lnTo>
                  <a:pt x="26789" y="196453"/>
                </a:lnTo>
                <a:lnTo>
                  <a:pt x="35719" y="187523"/>
                </a:lnTo>
                <a:lnTo>
                  <a:pt x="35719" y="187523"/>
                </a:lnTo>
                <a:lnTo>
                  <a:pt x="35719" y="178593"/>
                </a:lnTo>
                <a:lnTo>
                  <a:pt x="44649" y="160734"/>
                </a:lnTo>
                <a:lnTo>
                  <a:pt x="44649" y="151804"/>
                </a:lnTo>
                <a:lnTo>
                  <a:pt x="44649" y="125015"/>
                </a:lnTo>
                <a:lnTo>
                  <a:pt x="53579" y="107156"/>
                </a:lnTo>
                <a:lnTo>
                  <a:pt x="62508" y="89296"/>
                </a:lnTo>
                <a:lnTo>
                  <a:pt x="71438" y="71437"/>
                </a:lnTo>
                <a:lnTo>
                  <a:pt x="80368" y="53578"/>
                </a:lnTo>
                <a:lnTo>
                  <a:pt x="89297" y="44648"/>
                </a:lnTo>
                <a:lnTo>
                  <a:pt x="98227" y="35718"/>
                </a:lnTo>
                <a:lnTo>
                  <a:pt x="107157" y="26789"/>
                </a:lnTo>
                <a:lnTo>
                  <a:pt x="107157" y="26789"/>
                </a:lnTo>
                <a:lnTo>
                  <a:pt x="116086" y="26789"/>
                </a:lnTo>
                <a:lnTo>
                  <a:pt x="116086" y="35718"/>
                </a:lnTo>
                <a:lnTo>
                  <a:pt x="125016" y="44648"/>
                </a:lnTo>
                <a:lnTo>
                  <a:pt x="133946" y="53578"/>
                </a:lnTo>
                <a:lnTo>
                  <a:pt x="142875" y="71437"/>
                </a:lnTo>
                <a:lnTo>
                  <a:pt x="151805" y="89296"/>
                </a:lnTo>
                <a:lnTo>
                  <a:pt x="160735" y="107156"/>
                </a:lnTo>
                <a:lnTo>
                  <a:pt x="169664" y="125015"/>
                </a:lnTo>
                <a:lnTo>
                  <a:pt x="169664" y="142875"/>
                </a:lnTo>
                <a:lnTo>
                  <a:pt x="169664" y="160734"/>
                </a:lnTo>
                <a:lnTo>
                  <a:pt x="169664" y="169664"/>
                </a:lnTo>
                <a:lnTo>
                  <a:pt x="178594" y="178593"/>
                </a:lnTo>
                <a:lnTo>
                  <a:pt x="178594" y="187523"/>
                </a:lnTo>
                <a:lnTo>
                  <a:pt x="178594" y="196453"/>
                </a:lnTo>
                <a:lnTo>
                  <a:pt x="187524" y="196453"/>
                </a:lnTo>
                <a:lnTo>
                  <a:pt x="187524" y="196453"/>
                </a:lnTo>
                <a:lnTo>
                  <a:pt x="187524" y="187523"/>
                </a:lnTo>
                <a:lnTo>
                  <a:pt x="187524" y="178593"/>
                </a:lnTo>
                <a:lnTo>
                  <a:pt x="187524" y="160734"/>
                </a:lnTo>
                <a:lnTo>
                  <a:pt x="187524" y="142875"/>
                </a:lnTo>
                <a:lnTo>
                  <a:pt x="196454" y="116086"/>
                </a:lnTo>
                <a:lnTo>
                  <a:pt x="205383" y="98226"/>
                </a:lnTo>
                <a:lnTo>
                  <a:pt x="214313" y="71437"/>
                </a:lnTo>
                <a:lnTo>
                  <a:pt x="223243" y="62507"/>
                </a:lnTo>
                <a:lnTo>
                  <a:pt x="232172" y="44648"/>
                </a:lnTo>
                <a:lnTo>
                  <a:pt x="250032" y="44648"/>
                </a:lnTo>
                <a:lnTo>
                  <a:pt x="258961" y="35718"/>
                </a:lnTo>
                <a:lnTo>
                  <a:pt x="267891" y="44648"/>
                </a:lnTo>
                <a:lnTo>
                  <a:pt x="276821" y="44648"/>
                </a:lnTo>
                <a:lnTo>
                  <a:pt x="285750" y="53578"/>
                </a:lnTo>
                <a:lnTo>
                  <a:pt x="294680" y="71437"/>
                </a:lnTo>
                <a:lnTo>
                  <a:pt x="303610" y="89296"/>
                </a:lnTo>
                <a:lnTo>
                  <a:pt x="303610" y="116086"/>
                </a:lnTo>
                <a:lnTo>
                  <a:pt x="312539" y="133945"/>
                </a:lnTo>
                <a:lnTo>
                  <a:pt x="321469" y="160734"/>
                </a:lnTo>
                <a:lnTo>
                  <a:pt x="330399" y="178593"/>
                </a:lnTo>
                <a:lnTo>
                  <a:pt x="330399" y="187523"/>
                </a:lnTo>
                <a:lnTo>
                  <a:pt x="339329" y="196453"/>
                </a:lnTo>
                <a:lnTo>
                  <a:pt x="339329" y="19645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Freeform 3"/>
          <p:cNvSpPr/>
          <p:nvPr/>
        </p:nvSpPr>
        <p:spPr>
          <a:xfrm>
            <a:off x="6822281" y="437555"/>
            <a:ext cx="151806" cy="473274"/>
          </a:xfrm>
          <a:custGeom>
            <a:avLst/>
            <a:gdLst/>
            <a:ahLst/>
            <a:cxnLst/>
            <a:rect l="0" t="0" r="0" b="0"/>
            <a:pathLst>
              <a:path w="151806" h="473274">
                <a:moveTo>
                  <a:pt x="125016" y="8929"/>
                </a:moveTo>
                <a:lnTo>
                  <a:pt x="125016" y="0"/>
                </a:lnTo>
                <a:lnTo>
                  <a:pt x="116086" y="0"/>
                </a:lnTo>
                <a:lnTo>
                  <a:pt x="116086" y="0"/>
                </a:lnTo>
                <a:lnTo>
                  <a:pt x="107157" y="8929"/>
                </a:lnTo>
                <a:lnTo>
                  <a:pt x="98227" y="17859"/>
                </a:lnTo>
                <a:lnTo>
                  <a:pt x="89297" y="26789"/>
                </a:lnTo>
                <a:lnTo>
                  <a:pt x="71438" y="44648"/>
                </a:lnTo>
                <a:lnTo>
                  <a:pt x="62508" y="62507"/>
                </a:lnTo>
                <a:lnTo>
                  <a:pt x="53578" y="89297"/>
                </a:lnTo>
                <a:lnTo>
                  <a:pt x="44649" y="107156"/>
                </a:lnTo>
                <a:lnTo>
                  <a:pt x="44649" y="133945"/>
                </a:lnTo>
                <a:lnTo>
                  <a:pt x="44649" y="151804"/>
                </a:lnTo>
                <a:lnTo>
                  <a:pt x="44649" y="160734"/>
                </a:lnTo>
                <a:lnTo>
                  <a:pt x="44649" y="169664"/>
                </a:lnTo>
                <a:lnTo>
                  <a:pt x="53578" y="178593"/>
                </a:lnTo>
                <a:lnTo>
                  <a:pt x="62508" y="178593"/>
                </a:lnTo>
                <a:lnTo>
                  <a:pt x="80367" y="178593"/>
                </a:lnTo>
                <a:lnTo>
                  <a:pt x="89297" y="169664"/>
                </a:lnTo>
                <a:lnTo>
                  <a:pt x="98227" y="160734"/>
                </a:lnTo>
                <a:lnTo>
                  <a:pt x="107157" y="151804"/>
                </a:lnTo>
                <a:lnTo>
                  <a:pt x="107157" y="133945"/>
                </a:lnTo>
                <a:lnTo>
                  <a:pt x="116086" y="116086"/>
                </a:lnTo>
                <a:lnTo>
                  <a:pt x="125016" y="98226"/>
                </a:lnTo>
                <a:lnTo>
                  <a:pt x="125016" y="71437"/>
                </a:lnTo>
                <a:lnTo>
                  <a:pt x="133946" y="53578"/>
                </a:lnTo>
                <a:lnTo>
                  <a:pt x="133946" y="35718"/>
                </a:lnTo>
                <a:lnTo>
                  <a:pt x="133946" y="26789"/>
                </a:lnTo>
                <a:lnTo>
                  <a:pt x="142875" y="17859"/>
                </a:lnTo>
                <a:lnTo>
                  <a:pt x="142875" y="17859"/>
                </a:lnTo>
                <a:lnTo>
                  <a:pt x="142875" y="17859"/>
                </a:lnTo>
                <a:lnTo>
                  <a:pt x="142875" y="17859"/>
                </a:lnTo>
                <a:lnTo>
                  <a:pt x="142875" y="26789"/>
                </a:lnTo>
                <a:lnTo>
                  <a:pt x="142875" y="44648"/>
                </a:lnTo>
                <a:lnTo>
                  <a:pt x="142875" y="62507"/>
                </a:lnTo>
                <a:lnTo>
                  <a:pt x="142875" y="89297"/>
                </a:lnTo>
                <a:lnTo>
                  <a:pt x="142875" y="125015"/>
                </a:lnTo>
                <a:lnTo>
                  <a:pt x="151805" y="151804"/>
                </a:lnTo>
                <a:lnTo>
                  <a:pt x="151805" y="196453"/>
                </a:lnTo>
                <a:lnTo>
                  <a:pt x="151805" y="232172"/>
                </a:lnTo>
                <a:lnTo>
                  <a:pt x="151805" y="267890"/>
                </a:lnTo>
                <a:lnTo>
                  <a:pt x="151805" y="303609"/>
                </a:lnTo>
                <a:lnTo>
                  <a:pt x="142875" y="339328"/>
                </a:lnTo>
                <a:lnTo>
                  <a:pt x="133946" y="366117"/>
                </a:lnTo>
                <a:lnTo>
                  <a:pt x="125016" y="392906"/>
                </a:lnTo>
                <a:lnTo>
                  <a:pt x="107157" y="419695"/>
                </a:lnTo>
                <a:lnTo>
                  <a:pt x="98227" y="437554"/>
                </a:lnTo>
                <a:lnTo>
                  <a:pt x="89297" y="455414"/>
                </a:lnTo>
                <a:lnTo>
                  <a:pt x="71438" y="464343"/>
                </a:lnTo>
                <a:lnTo>
                  <a:pt x="62508" y="473273"/>
                </a:lnTo>
                <a:lnTo>
                  <a:pt x="44649" y="473273"/>
                </a:lnTo>
                <a:lnTo>
                  <a:pt x="35719" y="464343"/>
                </a:lnTo>
                <a:lnTo>
                  <a:pt x="17860" y="455414"/>
                </a:lnTo>
                <a:lnTo>
                  <a:pt x="8930" y="446484"/>
                </a:lnTo>
                <a:lnTo>
                  <a:pt x="0" y="437554"/>
                </a:lnTo>
                <a:lnTo>
                  <a:pt x="0" y="43755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7063383" y="339328"/>
            <a:ext cx="116087" cy="419696"/>
          </a:xfrm>
          <a:custGeom>
            <a:avLst/>
            <a:gdLst/>
            <a:ahLst/>
            <a:cxnLst/>
            <a:rect l="0" t="0" r="0" b="0"/>
            <a:pathLst>
              <a:path w="116087" h="419696">
                <a:moveTo>
                  <a:pt x="116086" y="0"/>
                </a:moveTo>
                <a:lnTo>
                  <a:pt x="107156" y="17859"/>
                </a:lnTo>
                <a:lnTo>
                  <a:pt x="98226" y="35719"/>
                </a:lnTo>
                <a:lnTo>
                  <a:pt x="98226" y="44649"/>
                </a:lnTo>
                <a:lnTo>
                  <a:pt x="89297" y="80367"/>
                </a:lnTo>
                <a:lnTo>
                  <a:pt x="89297" y="116086"/>
                </a:lnTo>
                <a:lnTo>
                  <a:pt x="80367" y="151805"/>
                </a:lnTo>
                <a:lnTo>
                  <a:pt x="71437" y="187524"/>
                </a:lnTo>
                <a:lnTo>
                  <a:pt x="62508" y="223242"/>
                </a:lnTo>
                <a:lnTo>
                  <a:pt x="53578" y="258961"/>
                </a:lnTo>
                <a:lnTo>
                  <a:pt x="44648" y="294680"/>
                </a:lnTo>
                <a:lnTo>
                  <a:pt x="35719" y="321469"/>
                </a:lnTo>
                <a:lnTo>
                  <a:pt x="17859" y="357188"/>
                </a:lnTo>
                <a:lnTo>
                  <a:pt x="17859" y="383977"/>
                </a:lnTo>
                <a:lnTo>
                  <a:pt x="8930" y="401836"/>
                </a:lnTo>
                <a:lnTo>
                  <a:pt x="0" y="410766"/>
                </a:lnTo>
                <a:lnTo>
                  <a:pt x="0" y="419695"/>
                </a:lnTo>
                <a:lnTo>
                  <a:pt x="0" y="419695"/>
                </a:lnTo>
                <a:lnTo>
                  <a:pt x="0" y="41969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7322344" y="366117"/>
            <a:ext cx="116087" cy="241103"/>
          </a:xfrm>
          <a:custGeom>
            <a:avLst/>
            <a:gdLst/>
            <a:ahLst/>
            <a:cxnLst/>
            <a:rect l="0" t="0" r="0" b="0"/>
            <a:pathLst>
              <a:path w="116087" h="241103">
                <a:moveTo>
                  <a:pt x="53578" y="0"/>
                </a:moveTo>
                <a:lnTo>
                  <a:pt x="53578" y="0"/>
                </a:lnTo>
                <a:lnTo>
                  <a:pt x="44648" y="0"/>
                </a:lnTo>
                <a:lnTo>
                  <a:pt x="44648" y="0"/>
                </a:lnTo>
                <a:lnTo>
                  <a:pt x="35719" y="8930"/>
                </a:lnTo>
                <a:lnTo>
                  <a:pt x="26789" y="8930"/>
                </a:lnTo>
                <a:lnTo>
                  <a:pt x="26789" y="17860"/>
                </a:lnTo>
                <a:lnTo>
                  <a:pt x="17859" y="35719"/>
                </a:lnTo>
                <a:lnTo>
                  <a:pt x="17859" y="44649"/>
                </a:lnTo>
                <a:lnTo>
                  <a:pt x="17859" y="53578"/>
                </a:lnTo>
                <a:lnTo>
                  <a:pt x="17859" y="71438"/>
                </a:lnTo>
                <a:lnTo>
                  <a:pt x="17859" y="80367"/>
                </a:lnTo>
                <a:lnTo>
                  <a:pt x="26789" y="89297"/>
                </a:lnTo>
                <a:lnTo>
                  <a:pt x="35719" y="98227"/>
                </a:lnTo>
                <a:lnTo>
                  <a:pt x="53578" y="116086"/>
                </a:lnTo>
                <a:lnTo>
                  <a:pt x="62508" y="125016"/>
                </a:lnTo>
                <a:lnTo>
                  <a:pt x="80367" y="142875"/>
                </a:lnTo>
                <a:lnTo>
                  <a:pt x="89297" y="142875"/>
                </a:lnTo>
                <a:lnTo>
                  <a:pt x="98226" y="160735"/>
                </a:lnTo>
                <a:lnTo>
                  <a:pt x="107156" y="169664"/>
                </a:lnTo>
                <a:lnTo>
                  <a:pt x="107156" y="178594"/>
                </a:lnTo>
                <a:lnTo>
                  <a:pt x="116086" y="187524"/>
                </a:lnTo>
                <a:lnTo>
                  <a:pt x="116086" y="196453"/>
                </a:lnTo>
                <a:lnTo>
                  <a:pt x="107156" y="214313"/>
                </a:lnTo>
                <a:lnTo>
                  <a:pt x="98226" y="223242"/>
                </a:lnTo>
                <a:lnTo>
                  <a:pt x="80367" y="232172"/>
                </a:lnTo>
                <a:lnTo>
                  <a:pt x="62508" y="241102"/>
                </a:lnTo>
                <a:lnTo>
                  <a:pt x="53578" y="241102"/>
                </a:lnTo>
                <a:lnTo>
                  <a:pt x="35719" y="241102"/>
                </a:lnTo>
                <a:lnTo>
                  <a:pt x="26789" y="241102"/>
                </a:lnTo>
                <a:lnTo>
                  <a:pt x="17859" y="241102"/>
                </a:lnTo>
                <a:lnTo>
                  <a:pt x="8929" y="232172"/>
                </a:lnTo>
                <a:lnTo>
                  <a:pt x="0" y="232172"/>
                </a:lnTo>
                <a:lnTo>
                  <a:pt x="0" y="23217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7500938" y="241102"/>
            <a:ext cx="151805" cy="348258"/>
          </a:xfrm>
          <a:custGeom>
            <a:avLst/>
            <a:gdLst/>
            <a:ahLst/>
            <a:cxnLst/>
            <a:rect l="0" t="0" r="0" b="0"/>
            <a:pathLst>
              <a:path w="151805" h="348258">
                <a:moveTo>
                  <a:pt x="8929" y="0"/>
                </a:moveTo>
                <a:lnTo>
                  <a:pt x="8929" y="8929"/>
                </a:lnTo>
                <a:lnTo>
                  <a:pt x="8929" y="17859"/>
                </a:lnTo>
                <a:lnTo>
                  <a:pt x="8929" y="26789"/>
                </a:lnTo>
                <a:lnTo>
                  <a:pt x="8929" y="44648"/>
                </a:lnTo>
                <a:lnTo>
                  <a:pt x="8929" y="71437"/>
                </a:lnTo>
                <a:lnTo>
                  <a:pt x="8929" y="98226"/>
                </a:lnTo>
                <a:lnTo>
                  <a:pt x="8929" y="125015"/>
                </a:lnTo>
                <a:lnTo>
                  <a:pt x="17859" y="160734"/>
                </a:lnTo>
                <a:lnTo>
                  <a:pt x="17859" y="187523"/>
                </a:lnTo>
                <a:lnTo>
                  <a:pt x="8929" y="214312"/>
                </a:lnTo>
                <a:lnTo>
                  <a:pt x="8929" y="241101"/>
                </a:lnTo>
                <a:lnTo>
                  <a:pt x="8929" y="267890"/>
                </a:lnTo>
                <a:lnTo>
                  <a:pt x="8929" y="285750"/>
                </a:lnTo>
                <a:lnTo>
                  <a:pt x="8929" y="303609"/>
                </a:lnTo>
                <a:lnTo>
                  <a:pt x="8929" y="312539"/>
                </a:lnTo>
                <a:lnTo>
                  <a:pt x="8929" y="312539"/>
                </a:lnTo>
                <a:lnTo>
                  <a:pt x="0" y="312539"/>
                </a:lnTo>
                <a:lnTo>
                  <a:pt x="0" y="312539"/>
                </a:lnTo>
                <a:lnTo>
                  <a:pt x="8929" y="303609"/>
                </a:lnTo>
                <a:lnTo>
                  <a:pt x="8929" y="294679"/>
                </a:lnTo>
                <a:lnTo>
                  <a:pt x="17859" y="267890"/>
                </a:lnTo>
                <a:lnTo>
                  <a:pt x="26789" y="241101"/>
                </a:lnTo>
                <a:lnTo>
                  <a:pt x="35718" y="223242"/>
                </a:lnTo>
                <a:lnTo>
                  <a:pt x="53578" y="196453"/>
                </a:lnTo>
                <a:lnTo>
                  <a:pt x="62507" y="187523"/>
                </a:lnTo>
                <a:lnTo>
                  <a:pt x="71437" y="178593"/>
                </a:lnTo>
                <a:lnTo>
                  <a:pt x="80367" y="169664"/>
                </a:lnTo>
                <a:lnTo>
                  <a:pt x="89296" y="169664"/>
                </a:lnTo>
                <a:lnTo>
                  <a:pt x="89296" y="178593"/>
                </a:lnTo>
                <a:lnTo>
                  <a:pt x="98226" y="187523"/>
                </a:lnTo>
                <a:lnTo>
                  <a:pt x="107156" y="196453"/>
                </a:lnTo>
                <a:lnTo>
                  <a:pt x="107156" y="223242"/>
                </a:lnTo>
                <a:lnTo>
                  <a:pt x="107156" y="241101"/>
                </a:lnTo>
                <a:lnTo>
                  <a:pt x="116085" y="267890"/>
                </a:lnTo>
                <a:lnTo>
                  <a:pt x="125015" y="294679"/>
                </a:lnTo>
                <a:lnTo>
                  <a:pt x="125015" y="312539"/>
                </a:lnTo>
                <a:lnTo>
                  <a:pt x="133945" y="321468"/>
                </a:lnTo>
                <a:lnTo>
                  <a:pt x="142875" y="339328"/>
                </a:lnTo>
                <a:lnTo>
                  <a:pt x="142875" y="348257"/>
                </a:lnTo>
                <a:lnTo>
                  <a:pt x="151804" y="348257"/>
                </a:lnTo>
                <a:lnTo>
                  <a:pt x="151804" y="348257"/>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7768828" y="410766"/>
            <a:ext cx="258962" cy="178594"/>
          </a:xfrm>
          <a:custGeom>
            <a:avLst/>
            <a:gdLst/>
            <a:ahLst/>
            <a:cxnLst/>
            <a:rect l="0" t="0" r="0" b="0"/>
            <a:pathLst>
              <a:path w="258962" h="178594">
                <a:moveTo>
                  <a:pt x="53578" y="8929"/>
                </a:moveTo>
                <a:lnTo>
                  <a:pt x="53578" y="8929"/>
                </a:lnTo>
                <a:lnTo>
                  <a:pt x="53578" y="8929"/>
                </a:lnTo>
                <a:lnTo>
                  <a:pt x="44649" y="8929"/>
                </a:lnTo>
                <a:lnTo>
                  <a:pt x="44649" y="8929"/>
                </a:lnTo>
                <a:lnTo>
                  <a:pt x="35719" y="17859"/>
                </a:lnTo>
                <a:lnTo>
                  <a:pt x="35719" y="35718"/>
                </a:lnTo>
                <a:lnTo>
                  <a:pt x="26789" y="44648"/>
                </a:lnTo>
                <a:lnTo>
                  <a:pt x="17860" y="71437"/>
                </a:lnTo>
                <a:lnTo>
                  <a:pt x="8930" y="89296"/>
                </a:lnTo>
                <a:lnTo>
                  <a:pt x="0" y="107156"/>
                </a:lnTo>
                <a:lnTo>
                  <a:pt x="0" y="125015"/>
                </a:lnTo>
                <a:lnTo>
                  <a:pt x="0" y="142875"/>
                </a:lnTo>
                <a:lnTo>
                  <a:pt x="0" y="151804"/>
                </a:lnTo>
                <a:lnTo>
                  <a:pt x="0" y="160734"/>
                </a:lnTo>
                <a:lnTo>
                  <a:pt x="0" y="160734"/>
                </a:lnTo>
                <a:lnTo>
                  <a:pt x="8930" y="169664"/>
                </a:lnTo>
                <a:lnTo>
                  <a:pt x="17860" y="169664"/>
                </a:lnTo>
                <a:lnTo>
                  <a:pt x="17860" y="169664"/>
                </a:lnTo>
                <a:lnTo>
                  <a:pt x="26789" y="160734"/>
                </a:lnTo>
                <a:lnTo>
                  <a:pt x="26789" y="151804"/>
                </a:lnTo>
                <a:lnTo>
                  <a:pt x="26789" y="133945"/>
                </a:lnTo>
                <a:lnTo>
                  <a:pt x="35719" y="107156"/>
                </a:lnTo>
                <a:lnTo>
                  <a:pt x="44649" y="89296"/>
                </a:lnTo>
                <a:lnTo>
                  <a:pt x="44649" y="71437"/>
                </a:lnTo>
                <a:lnTo>
                  <a:pt x="53578" y="53578"/>
                </a:lnTo>
                <a:lnTo>
                  <a:pt x="62508" y="35718"/>
                </a:lnTo>
                <a:lnTo>
                  <a:pt x="71438" y="26789"/>
                </a:lnTo>
                <a:lnTo>
                  <a:pt x="80367" y="17859"/>
                </a:lnTo>
                <a:lnTo>
                  <a:pt x="89297" y="8929"/>
                </a:lnTo>
                <a:lnTo>
                  <a:pt x="89297" y="8929"/>
                </a:lnTo>
                <a:lnTo>
                  <a:pt x="98227" y="8929"/>
                </a:lnTo>
                <a:lnTo>
                  <a:pt x="98227" y="8929"/>
                </a:lnTo>
                <a:lnTo>
                  <a:pt x="98227" y="17859"/>
                </a:lnTo>
                <a:lnTo>
                  <a:pt x="107156" y="17859"/>
                </a:lnTo>
                <a:lnTo>
                  <a:pt x="107156" y="35718"/>
                </a:lnTo>
                <a:lnTo>
                  <a:pt x="116086" y="53578"/>
                </a:lnTo>
                <a:lnTo>
                  <a:pt x="125016" y="71437"/>
                </a:lnTo>
                <a:lnTo>
                  <a:pt x="133945" y="89296"/>
                </a:lnTo>
                <a:lnTo>
                  <a:pt x="142875" y="98226"/>
                </a:lnTo>
                <a:lnTo>
                  <a:pt x="142875" y="116086"/>
                </a:lnTo>
                <a:lnTo>
                  <a:pt x="151805" y="133945"/>
                </a:lnTo>
                <a:lnTo>
                  <a:pt x="151805" y="142875"/>
                </a:lnTo>
                <a:lnTo>
                  <a:pt x="151805" y="151804"/>
                </a:lnTo>
                <a:lnTo>
                  <a:pt x="151805" y="169664"/>
                </a:lnTo>
                <a:lnTo>
                  <a:pt x="151805" y="169664"/>
                </a:lnTo>
                <a:lnTo>
                  <a:pt x="160735" y="178593"/>
                </a:lnTo>
                <a:lnTo>
                  <a:pt x="160735" y="178593"/>
                </a:lnTo>
                <a:lnTo>
                  <a:pt x="160735" y="178593"/>
                </a:lnTo>
                <a:lnTo>
                  <a:pt x="160735" y="178593"/>
                </a:lnTo>
                <a:lnTo>
                  <a:pt x="160735" y="169664"/>
                </a:lnTo>
                <a:lnTo>
                  <a:pt x="160735" y="160734"/>
                </a:lnTo>
                <a:lnTo>
                  <a:pt x="160735" y="151804"/>
                </a:lnTo>
                <a:lnTo>
                  <a:pt x="160735" y="142875"/>
                </a:lnTo>
                <a:lnTo>
                  <a:pt x="160735" y="116086"/>
                </a:lnTo>
                <a:lnTo>
                  <a:pt x="160735" y="98226"/>
                </a:lnTo>
                <a:lnTo>
                  <a:pt x="169664" y="71437"/>
                </a:lnTo>
                <a:lnTo>
                  <a:pt x="169664" y="53578"/>
                </a:lnTo>
                <a:lnTo>
                  <a:pt x="178594" y="35718"/>
                </a:lnTo>
                <a:lnTo>
                  <a:pt x="187524" y="26789"/>
                </a:lnTo>
                <a:lnTo>
                  <a:pt x="196453" y="17859"/>
                </a:lnTo>
                <a:lnTo>
                  <a:pt x="205383" y="8929"/>
                </a:lnTo>
                <a:lnTo>
                  <a:pt x="214313" y="8929"/>
                </a:lnTo>
                <a:lnTo>
                  <a:pt x="214313" y="8929"/>
                </a:lnTo>
                <a:lnTo>
                  <a:pt x="214313" y="0"/>
                </a:lnTo>
                <a:lnTo>
                  <a:pt x="223242" y="0"/>
                </a:lnTo>
                <a:lnTo>
                  <a:pt x="223242" y="8929"/>
                </a:lnTo>
                <a:lnTo>
                  <a:pt x="232172" y="8929"/>
                </a:lnTo>
                <a:lnTo>
                  <a:pt x="232172" y="8929"/>
                </a:lnTo>
                <a:lnTo>
                  <a:pt x="241102" y="8929"/>
                </a:lnTo>
                <a:lnTo>
                  <a:pt x="250031" y="17859"/>
                </a:lnTo>
                <a:lnTo>
                  <a:pt x="250031" y="17859"/>
                </a:lnTo>
                <a:lnTo>
                  <a:pt x="258961" y="17859"/>
                </a:lnTo>
                <a:lnTo>
                  <a:pt x="258961" y="1785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8045648" y="285750"/>
            <a:ext cx="89298" cy="294681"/>
          </a:xfrm>
          <a:custGeom>
            <a:avLst/>
            <a:gdLst/>
            <a:ahLst/>
            <a:cxnLst/>
            <a:rect l="0" t="0" r="0" b="0"/>
            <a:pathLst>
              <a:path w="89298" h="294681">
                <a:moveTo>
                  <a:pt x="26790" y="0"/>
                </a:moveTo>
                <a:lnTo>
                  <a:pt x="26790" y="0"/>
                </a:lnTo>
                <a:lnTo>
                  <a:pt x="26790" y="0"/>
                </a:lnTo>
                <a:lnTo>
                  <a:pt x="26790" y="8930"/>
                </a:lnTo>
                <a:lnTo>
                  <a:pt x="26790" y="8930"/>
                </a:lnTo>
                <a:lnTo>
                  <a:pt x="26790" y="8930"/>
                </a:lnTo>
                <a:lnTo>
                  <a:pt x="26790" y="17859"/>
                </a:lnTo>
                <a:lnTo>
                  <a:pt x="26790" y="35719"/>
                </a:lnTo>
                <a:lnTo>
                  <a:pt x="26790" y="53578"/>
                </a:lnTo>
                <a:lnTo>
                  <a:pt x="26790" y="71437"/>
                </a:lnTo>
                <a:lnTo>
                  <a:pt x="17860" y="89297"/>
                </a:lnTo>
                <a:lnTo>
                  <a:pt x="17860" y="107156"/>
                </a:lnTo>
                <a:lnTo>
                  <a:pt x="8930" y="133945"/>
                </a:lnTo>
                <a:lnTo>
                  <a:pt x="0" y="151805"/>
                </a:lnTo>
                <a:lnTo>
                  <a:pt x="0" y="178594"/>
                </a:lnTo>
                <a:lnTo>
                  <a:pt x="0" y="196453"/>
                </a:lnTo>
                <a:lnTo>
                  <a:pt x="0" y="214312"/>
                </a:lnTo>
                <a:lnTo>
                  <a:pt x="8930" y="232172"/>
                </a:lnTo>
                <a:lnTo>
                  <a:pt x="17860" y="250031"/>
                </a:lnTo>
                <a:lnTo>
                  <a:pt x="17860" y="258961"/>
                </a:lnTo>
                <a:lnTo>
                  <a:pt x="17860" y="276820"/>
                </a:lnTo>
                <a:lnTo>
                  <a:pt x="26790" y="285750"/>
                </a:lnTo>
                <a:lnTo>
                  <a:pt x="35719" y="285750"/>
                </a:lnTo>
                <a:lnTo>
                  <a:pt x="44649" y="294680"/>
                </a:lnTo>
                <a:lnTo>
                  <a:pt x="53579" y="294680"/>
                </a:lnTo>
                <a:lnTo>
                  <a:pt x="62508" y="285750"/>
                </a:lnTo>
                <a:lnTo>
                  <a:pt x="71438" y="285750"/>
                </a:lnTo>
                <a:lnTo>
                  <a:pt x="80368" y="276820"/>
                </a:lnTo>
                <a:lnTo>
                  <a:pt x="89297" y="267891"/>
                </a:lnTo>
                <a:lnTo>
                  <a:pt x="89297" y="26789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8036719" y="410766"/>
            <a:ext cx="178594" cy="8930"/>
          </a:xfrm>
          <a:custGeom>
            <a:avLst/>
            <a:gdLst/>
            <a:ahLst/>
            <a:cxnLst/>
            <a:rect l="0" t="0" r="0" b="0"/>
            <a:pathLst>
              <a:path w="178594" h="8930">
                <a:moveTo>
                  <a:pt x="0" y="8929"/>
                </a:moveTo>
                <a:lnTo>
                  <a:pt x="0" y="8929"/>
                </a:lnTo>
                <a:lnTo>
                  <a:pt x="0" y="8929"/>
                </a:lnTo>
                <a:lnTo>
                  <a:pt x="0" y="8929"/>
                </a:lnTo>
                <a:lnTo>
                  <a:pt x="0" y="8929"/>
                </a:lnTo>
                <a:lnTo>
                  <a:pt x="8929" y="8929"/>
                </a:lnTo>
                <a:lnTo>
                  <a:pt x="17859" y="8929"/>
                </a:lnTo>
                <a:lnTo>
                  <a:pt x="35719" y="8929"/>
                </a:lnTo>
                <a:lnTo>
                  <a:pt x="53578" y="8929"/>
                </a:lnTo>
                <a:lnTo>
                  <a:pt x="71437" y="8929"/>
                </a:lnTo>
                <a:lnTo>
                  <a:pt x="98226" y="8929"/>
                </a:lnTo>
                <a:lnTo>
                  <a:pt x="116086" y="8929"/>
                </a:lnTo>
                <a:lnTo>
                  <a:pt x="133945" y="0"/>
                </a:lnTo>
                <a:lnTo>
                  <a:pt x="151804" y="0"/>
                </a:lnTo>
                <a:lnTo>
                  <a:pt x="160733" y="0"/>
                </a:lnTo>
                <a:lnTo>
                  <a:pt x="169663" y="0"/>
                </a:lnTo>
                <a:lnTo>
                  <a:pt x="178593" y="0"/>
                </a:lnTo>
                <a:lnTo>
                  <a:pt x="178593"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6349008" y="892969"/>
            <a:ext cx="410766" cy="357188"/>
          </a:xfrm>
          <a:custGeom>
            <a:avLst/>
            <a:gdLst/>
            <a:ahLst/>
            <a:cxnLst/>
            <a:rect l="0" t="0" r="0" b="0"/>
            <a:pathLst>
              <a:path w="410766" h="357188">
                <a:moveTo>
                  <a:pt x="98226" y="0"/>
                </a:moveTo>
                <a:lnTo>
                  <a:pt x="89297" y="0"/>
                </a:lnTo>
                <a:lnTo>
                  <a:pt x="80367" y="8929"/>
                </a:lnTo>
                <a:lnTo>
                  <a:pt x="80367" y="8929"/>
                </a:lnTo>
                <a:lnTo>
                  <a:pt x="62508" y="17859"/>
                </a:lnTo>
                <a:lnTo>
                  <a:pt x="53578" y="26789"/>
                </a:lnTo>
                <a:lnTo>
                  <a:pt x="53578" y="44648"/>
                </a:lnTo>
                <a:lnTo>
                  <a:pt x="44648" y="62507"/>
                </a:lnTo>
                <a:lnTo>
                  <a:pt x="35719" y="80367"/>
                </a:lnTo>
                <a:lnTo>
                  <a:pt x="26789" y="107156"/>
                </a:lnTo>
                <a:lnTo>
                  <a:pt x="17859" y="133945"/>
                </a:lnTo>
                <a:lnTo>
                  <a:pt x="8930" y="169664"/>
                </a:lnTo>
                <a:lnTo>
                  <a:pt x="8930" y="196453"/>
                </a:lnTo>
                <a:lnTo>
                  <a:pt x="0" y="223242"/>
                </a:lnTo>
                <a:lnTo>
                  <a:pt x="0" y="241101"/>
                </a:lnTo>
                <a:lnTo>
                  <a:pt x="8930" y="267890"/>
                </a:lnTo>
                <a:lnTo>
                  <a:pt x="17859" y="285750"/>
                </a:lnTo>
                <a:lnTo>
                  <a:pt x="26789" y="303609"/>
                </a:lnTo>
                <a:lnTo>
                  <a:pt x="44648" y="312539"/>
                </a:lnTo>
                <a:lnTo>
                  <a:pt x="53578" y="321468"/>
                </a:lnTo>
                <a:lnTo>
                  <a:pt x="71437" y="330398"/>
                </a:lnTo>
                <a:lnTo>
                  <a:pt x="89297" y="330398"/>
                </a:lnTo>
                <a:lnTo>
                  <a:pt x="107156" y="330398"/>
                </a:lnTo>
                <a:lnTo>
                  <a:pt x="133945" y="330398"/>
                </a:lnTo>
                <a:lnTo>
                  <a:pt x="151805" y="321468"/>
                </a:lnTo>
                <a:lnTo>
                  <a:pt x="169664" y="312539"/>
                </a:lnTo>
                <a:lnTo>
                  <a:pt x="187523" y="294679"/>
                </a:lnTo>
                <a:lnTo>
                  <a:pt x="205383" y="276820"/>
                </a:lnTo>
                <a:lnTo>
                  <a:pt x="223242" y="258961"/>
                </a:lnTo>
                <a:lnTo>
                  <a:pt x="232172" y="241101"/>
                </a:lnTo>
                <a:lnTo>
                  <a:pt x="250031" y="214312"/>
                </a:lnTo>
                <a:lnTo>
                  <a:pt x="250031" y="205382"/>
                </a:lnTo>
                <a:lnTo>
                  <a:pt x="258961" y="187523"/>
                </a:lnTo>
                <a:lnTo>
                  <a:pt x="258961" y="178593"/>
                </a:lnTo>
                <a:lnTo>
                  <a:pt x="250031" y="169664"/>
                </a:lnTo>
                <a:lnTo>
                  <a:pt x="250031" y="160734"/>
                </a:lnTo>
                <a:lnTo>
                  <a:pt x="250031" y="160734"/>
                </a:lnTo>
                <a:lnTo>
                  <a:pt x="241101" y="160734"/>
                </a:lnTo>
                <a:lnTo>
                  <a:pt x="232172" y="160734"/>
                </a:lnTo>
                <a:lnTo>
                  <a:pt x="232172" y="169664"/>
                </a:lnTo>
                <a:lnTo>
                  <a:pt x="223242" y="187523"/>
                </a:lnTo>
                <a:lnTo>
                  <a:pt x="214312" y="205382"/>
                </a:lnTo>
                <a:lnTo>
                  <a:pt x="205383" y="223242"/>
                </a:lnTo>
                <a:lnTo>
                  <a:pt x="205383" y="250031"/>
                </a:lnTo>
                <a:lnTo>
                  <a:pt x="205383" y="276820"/>
                </a:lnTo>
                <a:lnTo>
                  <a:pt x="205383" y="294679"/>
                </a:lnTo>
                <a:lnTo>
                  <a:pt x="205383" y="312539"/>
                </a:lnTo>
                <a:lnTo>
                  <a:pt x="214312" y="330398"/>
                </a:lnTo>
                <a:lnTo>
                  <a:pt x="232172" y="339328"/>
                </a:lnTo>
                <a:lnTo>
                  <a:pt x="241101" y="348258"/>
                </a:lnTo>
                <a:lnTo>
                  <a:pt x="258961" y="357187"/>
                </a:lnTo>
                <a:lnTo>
                  <a:pt x="276820" y="357187"/>
                </a:lnTo>
                <a:lnTo>
                  <a:pt x="294680" y="357187"/>
                </a:lnTo>
                <a:lnTo>
                  <a:pt x="312539" y="348258"/>
                </a:lnTo>
                <a:lnTo>
                  <a:pt x="330398" y="339328"/>
                </a:lnTo>
                <a:lnTo>
                  <a:pt x="348258" y="330398"/>
                </a:lnTo>
                <a:lnTo>
                  <a:pt x="366117" y="312539"/>
                </a:lnTo>
                <a:lnTo>
                  <a:pt x="375047" y="303609"/>
                </a:lnTo>
                <a:lnTo>
                  <a:pt x="392906" y="276820"/>
                </a:lnTo>
                <a:lnTo>
                  <a:pt x="401836" y="258961"/>
                </a:lnTo>
                <a:lnTo>
                  <a:pt x="401836" y="232172"/>
                </a:lnTo>
                <a:lnTo>
                  <a:pt x="410765" y="205382"/>
                </a:lnTo>
                <a:lnTo>
                  <a:pt x="401836" y="187523"/>
                </a:lnTo>
                <a:lnTo>
                  <a:pt x="392906" y="178593"/>
                </a:lnTo>
                <a:lnTo>
                  <a:pt x="383976" y="160734"/>
                </a:lnTo>
                <a:lnTo>
                  <a:pt x="366117" y="151804"/>
                </a:lnTo>
                <a:lnTo>
                  <a:pt x="348258" y="151804"/>
                </a:lnTo>
                <a:lnTo>
                  <a:pt x="330398" y="142875"/>
                </a:lnTo>
                <a:lnTo>
                  <a:pt x="303609" y="142875"/>
                </a:lnTo>
                <a:lnTo>
                  <a:pt x="285750" y="151804"/>
                </a:lnTo>
                <a:lnTo>
                  <a:pt x="267890" y="151804"/>
                </a:lnTo>
                <a:lnTo>
                  <a:pt x="258961" y="160734"/>
                </a:lnTo>
                <a:lnTo>
                  <a:pt x="250031" y="169664"/>
                </a:lnTo>
                <a:lnTo>
                  <a:pt x="241101" y="178593"/>
                </a:lnTo>
                <a:lnTo>
                  <a:pt x="241101" y="178593"/>
                </a:lnTo>
                <a:lnTo>
                  <a:pt x="241101" y="17859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6822281" y="1009055"/>
            <a:ext cx="151806" cy="258962"/>
          </a:xfrm>
          <a:custGeom>
            <a:avLst/>
            <a:gdLst/>
            <a:ahLst/>
            <a:cxnLst/>
            <a:rect l="0" t="0" r="0" b="0"/>
            <a:pathLst>
              <a:path w="151806" h="258962">
                <a:moveTo>
                  <a:pt x="89297" y="8929"/>
                </a:moveTo>
                <a:lnTo>
                  <a:pt x="89297" y="0"/>
                </a:lnTo>
                <a:lnTo>
                  <a:pt x="80367" y="0"/>
                </a:lnTo>
                <a:lnTo>
                  <a:pt x="80367" y="0"/>
                </a:lnTo>
                <a:lnTo>
                  <a:pt x="62508" y="0"/>
                </a:lnTo>
                <a:lnTo>
                  <a:pt x="53578" y="0"/>
                </a:lnTo>
                <a:lnTo>
                  <a:pt x="44649" y="0"/>
                </a:lnTo>
                <a:lnTo>
                  <a:pt x="35719" y="8929"/>
                </a:lnTo>
                <a:lnTo>
                  <a:pt x="17860" y="17859"/>
                </a:lnTo>
                <a:lnTo>
                  <a:pt x="8930" y="26789"/>
                </a:lnTo>
                <a:lnTo>
                  <a:pt x="8930" y="35718"/>
                </a:lnTo>
                <a:lnTo>
                  <a:pt x="0" y="44648"/>
                </a:lnTo>
                <a:lnTo>
                  <a:pt x="0" y="53578"/>
                </a:lnTo>
                <a:lnTo>
                  <a:pt x="0" y="71437"/>
                </a:lnTo>
                <a:lnTo>
                  <a:pt x="8930" y="80367"/>
                </a:lnTo>
                <a:lnTo>
                  <a:pt x="17860" y="89296"/>
                </a:lnTo>
                <a:lnTo>
                  <a:pt x="35719" y="107156"/>
                </a:lnTo>
                <a:lnTo>
                  <a:pt x="53578" y="116086"/>
                </a:lnTo>
                <a:lnTo>
                  <a:pt x="80367" y="125015"/>
                </a:lnTo>
                <a:lnTo>
                  <a:pt x="98227" y="133945"/>
                </a:lnTo>
                <a:lnTo>
                  <a:pt x="116086" y="151804"/>
                </a:lnTo>
                <a:lnTo>
                  <a:pt x="133946" y="160734"/>
                </a:lnTo>
                <a:lnTo>
                  <a:pt x="142875" y="178593"/>
                </a:lnTo>
                <a:lnTo>
                  <a:pt x="151805" y="187523"/>
                </a:lnTo>
                <a:lnTo>
                  <a:pt x="151805" y="205382"/>
                </a:lnTo>
                <a:lnTo>
                  <a:pt x="151805" y="214312"/>
                </a:lnTo>
                <a:lnTo>
                  <a:pt x="142875" y="223242"/>
                </a:lnTo>
                <a:lnTo>
                  <a:pt x="133946" y="241101"/>
                </a:lnTo>
                <a:lnTo>
                  <a:pt x="125016" y="250031"/>
                </a:lnTo>
                <a:lnTo>
                  <a:pt x="107157" y="250031"/>
                </a:lnTo>
                <a:lnTo>
                  <a:pt x="89297" y="258961"/>
                </a:lnTo>
                <a:lnTo>
                  <a:pt x="71438" y="258961"/>
                </a:lnTo>
                <a:lnTo>
                  <a:pt x="53578" y="258961"/>
                </a:lnTo>
                <a:lnTo>
                  <a:pt x="35719" y="258961"/>
                </a:lnTo>
                <a:lnTo>
                  <a:pt x="26789" y="250031"/>
                </a:lnTo>
                <a:lnTo>
                  <a:pt x="17860" y="241101"/>
                </a:lnTo>
                <a:lnTo>
                  <a:pt x="17860" y="241101"/>
                </a:lnTo>
                <a:lnTo>
                  <a:pt x="17860" y="24110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7099102" y="848320"/>
            <a:ext cx="116087" cy="375048"/>
          </a:xfrm>
          <a:custGeom>
            <a:avLst/>
            <a:gdLst/>
            <a:ahLst/>
            <a:cxnLst/>
            <a:rect l="0" t="0" r="0" b="0"/>
            <a:pathLst>
              <a:path w="116087" h="375048">
                <a:moveTo>
                  <a:pt x="0" y="0"/>
                </a:moveTo>
                <a:lnTo>
                  <a:pt x="8929" y="0"/>
                </a:lnTo>
                <a:lnTo>
                  <a:pt x="8929" y="8930"/>
                </a:lnTo>
                <a:lnTo>
                  <a:pt x="8929" y="8930"/>
                </a:lnTo>
                <a:lnTo>
                  <a:pt x="8929" y="17860"/>
                </a:lnTo>
                <a:lnTo>
                  <a:pt x="8929" y="35719"/>
                </a:lnTo>
                <a:lnTo>
                  <a:pt x="8929" y="53578"/>
                </a:lnTo>
                <a:lnTo>
                  <a:pt x="8929" y="71438"/>
                </a:lnTo>
                <a:lnTo>
                  <a:pt x="8929" y="98227"/>
                </a:lnTo>
                <a:lnTo>
                  <a:pt x="8929" y="125016"/>
                </a:lnTo>
                <a:lnTo>
                  <a:pt x="8929" y="151805"/>
                </a:lnTo>
                <a:lnTo>
                  <a:pt x="8929" y="178594"/>
                </a:lnTo>
                <a:lnTo>
                  <a:pt x="0" y="214313"/>
                </a:lnTo>
                <a:lnTo>
                  <a:pt x="0" y="232172"/>
                </a:lnTo>
                <a:lnTo>
                  <a:pt x="0" y="258961"/>
                </a:lnTo>
                <a:lnTo>
                  <a:pt x="0" y="285750"/>
                </a:lnTo>
                <a:lnTo>
                  <a:pt x="8929" y="312539"/>
                </a:lnTo>
                <a:lnTo>
                  <a:pt x="8929" y="330399"/>
                </a:lnTo>
                <a:lnTo>
                  <a:pt x="26789" y="348258"/>
                </a:lnTo>
                <a:lnTo>
                  <a:pt x="35718" y="357188"/>
                </a:lnTo>
                <a:lnTo>
                  <a:pt x="44648" y="366117"/>
                </a:lnTo>
                <a:lnTo>
                  <a:pt x="53578" y="375047"/>
                </a:lnTo>
                <a:lnTo>
                  <a:pt x="62507" y="375047"/>
                </a:lnTo>
                <a:lnTo>
                  <a:pt x="71437" y="375047"/>
                </a:lnTo>
                <a:lnTo>
                  <a:pt x="89296" y="375047"/>
                </a:lnTo>
                <a:lnTo>
                  <a:pt x="98226" y="366117"/>
                </a:lnTo>
                <a:lnTo>
                  <a:pt x="107156" y="357188"/>
                </a:lnTo>
                <a:lnTo>
                  <a:pt x="116086" y="348258"/>
                </a:lnTo>
                <a:lnTo>
                  <a:pt x="116086" y="34825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7108031" y="1026914"/>
            <a:ext cx="205384" cy="17860"/>
          </a:xfrm>
          <a:custGeom>
            <a:avLst/>
            <a:gdLst/>
            <a:ahLst/>
            <a:cxnLst/>
            <a:rect l="0" t="0" r="0" b="0"/>
            <a:pathLst>
              <a:path w="205384" h="17860">
                <a:moveTo>
                  <a:pt x="0" y="17859"/>
                </a:moveTo>
                <a:lnTo>
                  <a:pt x="0" y="17859"/>
                </a:lnTo>
                <a:lnTo>
                  <a:pt x="0" y="17859"/>
                </a:lnTo>
                <a:lnTo>
                  <a:pt x="0" y="17859"/>
                </a:lnTo>
                <a:lnTo>
                  <a:pt x="0" y="17859"/>
                </a:lnTo>
                <a:lnTo>
                  <a:pt x="0" y="17859"/>
                </a:lnTo>
                <a:lnTo>
                  <a:pt x="8930" y="17859"/>
                </a:lnTo>
                <a:lnTo>
                  <a:pt x="17860" y="17859"/>
                </a:lnTo>
                <a:lnTo>
                  <a:pt x="35719" y="17859"/>
                </a:lnTo>
                <a:lnTo>
                  <a:pt x="53578" y="17859"/>
                </a:lnTo>
                <a:lnTo>
                  <a:pt x="71438" y="8930"/>
                </a:lnTo>
                <a:lnTo>
                  <a:pt x="98227" y="8930"/>
                </a:lnTo>
                <a:lnTo>
                  <a:pt x="116086" y="8930"/>
                </a:lnTo>
                <a:lnTo>
                  <a:pt x="133946" y="0"/>
                </a:lnTo>
                <a:lnTo>
                  <a:pt x="160735" y="0"/>
                </a:lnTo>
                <a:lnTo>
                  <a:pt x="178594" y="0"/>
                </a:lnTo>
                <a:lnTo>
                  <a:pt x="205383" y="0"/>
                </a:lnTo>
                <a:lnTo>
                  <a:pt x="205383" y="0"/>
                </a:lnTo>
                <a:lnTo>
                  <a:pt x="205383"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6438305" y="1464469"/>
            <a:ext cx="437555" cy="205383"/>
          </a:xfrm>
          <a:custGeom>
            <a:avLst/>
            <a:gdLst/>
            <a:ahLst/>
            <a:cxnLst/>
            <a:rect l="0" t="0" r="0" b="0"/>
            <a:pathLst>
              <a:path w="437555" h="205383">
                <a:moveTo>
                  <a:pt x="8929" y="89296"/>
                </a:moveTo>
                <a:lnTo>
                  <a:pt x="8929" y="89296"/>
                </a:lnTo>
                <a:lnTo>
                  <a:pt x="8929" y="89296"/>
                </a:lnTo>
                <a:lnTo>
                  <a:pt x="17859" y="89296"/>
                </a:lnTo>
                <a:lnTo>
                  <a:pt x="17859" y="89296"/>
                </a:lnTo>
                <a:lnTo>
                  <a:pt x="26789" y="89296"/>
                </a:lnTo>
                <a:lnTo>
                  <a:pt x="35718" y="89296"/>
                </a:lnTo>
                <a:lnTo>
                  <a:pt x="53578" y="80367"/>
                </a:lnTo>
                <a:lnTo>
                  <a:pt x="62508" y="71437"/>
                </a:lnTo>
                <a:lnTo>
                  <a:pt x="71437" y="71437"/>
                </a:lnTo>
                <a:lnTo>
                  <a:pt x="80367" y="62507"/>
                </a:lnTo>
                <a:lnTo>
                  <a:pt x="98226" y="53578"/>
                </a:lnTo>
                <a:lnTo>
                  <a:pt x="98226" y="44648"/>
                </a:lnTo>
                <a:lnTo>
                  <a:pt x="107156" y="35718"/>
                </a:lnTo>
                <a:lnTo>
                  <a:pt x="98226" y="26789"/>
                </a:lnTo>
                <a:lnTo>
                  <a:pt x="98226" y="17859"/>
                </a:lnTo>
                <a:lnTo>
                  <a:pt x="98226" y="8929"/>
                </a:lnTo>
                <a:lnTo>
                  <a:pt x="89297" y="8929"/>
                </a:lnTo>
                <a:lnTo>
                  <a:pt x="80367" y="8929"/>
                </a:lnTo>
                <a:lnTo>
                  <a:pt x="71437" y="0"/>
                </a:lnTo>
                <a:lnTo>
                  <a:pt x="53578" y="0"/>
                </a:lnTo>
                <a:lnTo>
                  <a:pt x="44648" y="8929"/>
                </a:lnTo>
                <a:lnTo>
                  <a:pt x="35718" y="8929"/>
                </a:lnTo>
                <a:lnTo>
                  <a:pt x="26789" y="17859"/>
                </a:lnTo>
                <a:lnTo>
                  <a:pt x="17859" y="26789"/>
                </a:lnTo>
                <a:lnTo>
                  <a:pt x="8929" y="35718"/>
                </a:lnTo>
                <a:lnTo>
                  <a:pt x="0" y="53578"/>
                </a:lnTo>
                <a:lnTo>
                  <a:pt x="0" y="71437"/>
                </a:lnTo>
                <a:lnTo>
                  <a:pt x="0" y="89296"/>
                </a:lnTo>
                <a:lnTo>
                  <a:pt x="0" y="98226"/>
                </a:lnTo>
                <a:lnTo>
                  <a:pt x="0" y="116085"/>
                </a:lnTo>
                <a:lnTo>
                  <a:pt x="0" y="133945"/>
                </a:lnTo>
                <a:lnTo>
                  <a:pt x="0" y="151804"/>
                </a:lnTo>
                <a:lnTo>
                  <a:pt x="8929" y="169664"/>
                </a:lnTo>
                <a:lnTo>
                  <a:pt x="17859" y="178593"/>
                </a:lnTo>
                <a:lnTo>
                  <a:pt x="35718" y="196453"/>
                </a:lnTo>
                <a:lnTo>
                  <a:pt x="44648" y="196453"/>
                </a:lnTo>
                <a:lnTo>
                  <a:pt x="62508" y="205382"/>
                </a:lnTo>
                <a:lnTo>
                  <a:pt x="80367" y="205382"/>
                </a:lnTo>
                <a:lnTo>
                  <a:pt x="89297" y="205382"/>
                </a:lnTo>
                <a:lnTo>
                  <a:pt x="107156" y="205382"/>
                </a:lnTo>
                <a:lnTo>
                  <a:pt x="116086" y="196453"/>
                </a:lnTo>
                <a:lnTo>
                  <a:pt x="133945" y="187523"/>
                </a:lnTo>
                <a:lnTo>
                  <a:pt x="142875" y="169664"/>
                </a:lnTo>
                <a:lnTo>
                  <a:pt x="160734" y="151804"/>
                </a:lnTo>
                <a:lnTo>
                  <a:pt x="169664" y="133945"/>
                </a:lnTo>
                <a:lnTo>
                  <a:pt x="178593" y="116085"/>
                </a:lnTo>
                <a:lnTo>
                  <a:pt x="178593" y="98226"/>
                </a:lnTo>
                <a:lnTo>
                  <a:pt x="187523" y="80367"/>
                </a:lnTo>
                <a:lnTo>
                  <a:pt x="196453" y="62507"/>
                </a:lnTo>
                <a:lnTo>
                  <a:pt x="205383" y="53578"/>
                </a:lnTo>
                <a:lnTo>
                  <a:pt x="214312" y="35718"/>
                </a:lnTo>
                <a:lnTo>
                  <a:pt x="214312" y="26789"/>
                </a:lnTo>
                <a:lnTo>
                  <a:pt x="223242" y="17859"/>
                </a:lnTo>
                <a:lnTo>
                  <a:pt x="223242" y="8929"/>
                </a:lnTo>
                <a:lnTo>
                  <a:pt x="232172" y="8929"/>
                </a:lnTo>
                <a:lnTo>
                  <a:pt x="241101" y="8929"/>
                </a:lnTo>
                <a:lnTo>
                  <a:pt x="241101" y="17859"/>
                </a:lnTo>
                <a:lnTo>
                  <a:pt x="250031" y="26789"/>
                </a:lnTo>
                <a:lnTo>
                  <a:pt x="258961" y="35718"/>
                </a:lnTo>
                <a:lnTo>
                  <a:pt x="267890" y="44648"/>
                </a:lnTo>
                <a:lnTo>
                  <a:pt x="267890" y="62507"/>
                </a:lnTo>
                <a:lnTo>
                  <a:pt x="276820" y="80367"/>
                </a:lnTo>
                <a:lnTo>
                  <a:pt x="276820" y="98226"/>
                </a:lnTo>
                <a:lnTo>
                  <a:pt x="276820" y="116085"/>
                </a:lnTo>
                <a:lnTo>
                  <a:pt x="276820" y="133945"/>
                </a:lnTo>
                <a:lnTo>
                  <a:pt x="276820" y="151804"/>
                </a:lnTo>
                <a:lnTo>
                  <a:pt x="276820" y="160734"/>
                </a:lnTo>
                <a:lnTo>
                  <a:pt x="276820" y="169664"/>
                </a:lnTo>
                <a:lnTo>
                  <a:pt x="276820" y="178593"/>
                </a:lnTo>
                <a:lnTo>
                  <a:pt x="285750" y="187523"/>
                </a:lnTo>
                <a:lnTo>
                  <a:pt x="285750" y="187523"/>
                </a:lnTo>
                <a:lnTo>
                  <a:pt x="285750" y="187523"/>
                </a:lnTo>
                <a:lnTo>
                  <a:pt x="285750" y="178593"/>
                </a:lnTo>
                <a:lnTo>
                  <a:pt x="285750" y="169664"/>
                </a:lnTo>
                <a:lnTo>
                  <a:pt x="276820" y="160734"/>
                </a:lnTo>
                <a:lnTo>
                  <a:pt x="276820" y="151804"/>
                </a:lnTo>
                <a:lnTo>
                  <a:pt x="285750" y="133945"/>
                </a:lnTo>
                <a:lnTo>
                  <a:pt x="285750" y="116085"/>
                </a:lnTo>
                <a:lnTo>
                  <a:pt x="294679" y="89296"/>
                </a:lnTo>
                <a:lnTo>
                  <a:pt x="303609" y="71437"/>
                </a:lnTo>
                <a:lnTo>
                  <a:pt x="312539" y="53578"/>
                </a:lnTo>
                <a:lnTo>
                  <a:pt x="321468" y="44648"/>
                </a:lnTo>
                <a:lnTo>
                  <a:pt x="330398" y="35718"/>
                </a:lnTo>
                <a:lnTo>
                  <a:pt x="348258" y="26789"/>
                </a:lnTo>
                <a:lnTo>
                  <a:pt x="357187" y="17859"/>
                </a:lnTo>
                <a:lnTo>
                  <a:pt x="366117" y="17859"/>
                </a:lnTo>
                <a:lnTo>
                  <a:pt x="375047" y="17859"/>
                </a:lnTo>
                <a:lnTo>
                  <a:pt x="383976" y="26789"/>
                </a:lnTo>
                <a:lnTo>
                  <a:pt x="392906" y="35718"/>
                </a:lnTo>
                <a:lnTo>
                  <a:pt x="401836" y="53578"/>
                </a:lnTo>
                <a:lnTo>
                  <a:pt x="410765" y="71437"/>
                </a:lnTo>
                <a:lnTo>
                  <a:pt x="419695" y="89296"/>
                </a:lnTo>
                <a:lnTo>
                  <a:pt x="428625" y="107156"/>
                </a:lnTo>
                <a:lnTo>
                  <a:pt x="428625" y="125015"/>
                </a:lnTo>
                <a:lnTo>
                  <a:pt x="437554" y="142875"/>
                </a:lnTo>
                <a:lnTo>
                  <a:pt x="437554" y="160734"/>
                </a:lnTo>
                <a:lnTo>
                  <a:pt x="428625" y="178593"/>
                </a:lnTo>
                <a:lnTo>
                  <a:pt x="437554" y="187523"/>
                </a:lnTo>
                <a:lnTo>
                  <a:pt x="437554" y="196453"/>
                </a:lnTo>
                <a:lnTo>
                  <a:pt x="437554" y="205382"/>
                </a:lnTo>
                <a:lnTo>
                  <a:pt x="437554" y="205382"/>
                </a:lnTo>
                <a:lnTo>
                  <a:pt x="437554" y="20538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6965156" y="1526976"/>
            <a:ext cx="160736" cy="133947"/>
          </a:xfrm>
          <a:custGeom>
            <a:avLst/>
            <a:gdLst/>
            <a:ahLst/>
            <a:cxnLst/>
            <a:rect l="0" t="0" r="0" b="0"/>
            <a:pathLst>
              <a:path w="160736" h="133947">
                <a:moveTo>
                  <a:pt x="0" y="0"/>
                </a:moveTo>
                <a:lnTo>
                  <a:pt x="0" y="8930"/>
                </a:lnTo>
                <a:lnTo>
                  <a:pt x="0" y="17860"/>
                </a:lnTo>
                <a:lnTo>
                  <a:pt x="0" y="17860"/>
                </a:lnTo>
                <a:lnTo>
                  <a:pt x="8930" y="35719"/>
                </a:lnTo>
                <a:lnTo>
                  <a:pt x="8930" y="53578"/>
                </a:lnTo>
                <a:lnTo>
                  <a:pt x="8930" y="62508"/>
                </a:lnTo>
                <a:lnTo>
                  <a:pt x="17860" y="80368"/>
                </a:lnTo>
                <a:lnTo>
                  <a:pt x="26789" y="98227"/>
                </a:lnTo>
                <a:lnTo>
                  <a:pt x="35719" y="107157"/>
                </a:lnTo>
                <a:lnTo>
                  <a:pt x="44649" y="125016"/>
                </a:lnTo>
                <a:lnTo>
                  <a:pt x="53578" y="125016"/>
                </a:lnTo>
                <a:lnTo>
                  <a:pt x="62508" y="133946"/>
                </a:lnTo>
                <a:lnTo>
                  <a:pt x="71438" y="133946"/>
                </a:lnTo>
                <a:lnTo>
                  <a:pt x="80367" y="133946"/>
                </a:lnTo>
                <a:lnTo>
                  <a:pt x="89297" y="125016"/>
                </a:lnTo>
                <a:lnTo>
                  <a:pt x="98227" y="116086"/>
                </a:lnTo>
                <a:lnTo>
                  <a:pt x="107157" y="107157"/>
                </a:lnTo>
                <a:lnTo>
                  <a:pt x="116086" y="98227"/>
                </a:lnTo>
                <a:lnTo>
                  <a:pt x="125016" y="80368"/>
                </a:lnTo>
                <a:lnTo>
                  <a:pt x="133946" y="71438"/>
                </a:lnTo>
                <a:lnTo>
                  <a:pt x="142875" y="62508"/>
                </a:lnTo>
                <a:lnTo>
                  <a:pt x="151805" y="53578"/>
                </a:lnTo>
                <a:lnTo>
                  <a:pt x="160735" y="44649"/>
                </a:lnTo>
                <a:lnTo>
                  <a:pt x="160735" y="4464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7224117" y="1544836"/>
            <a:ext cx="17861" cy="125016"/>
          </a:xfrm>
          <a:custGeom>
            <a:avLst/>
            <a:gdLst/>
            <a:ahLst/>
            <a:cxnLst/>
            <a:rect l="0" t="0" r="0" b="0"/>
            <a:pathLst>
              <a:path w="17861" h="125016">
                <a:moveTo>
                  <a:pt x="0" y="0"/>
                </a:moveTo>
                <a:lnTo>
                  <a:pt x="0" y="8929"/>
                </a:lnTo>
                <a:lnTo>
                  <a:pt x="0" y="17859"/>
                </a:lnTo>
                <a:lnTo>
                  <a:pt x="0" y="17859"/>
                </a:lnTo>
                <a:lnTo>
                  <a:pt x="0" y="35718"/>
                </a:lnTo>
                <a:lnTo>
                  <a:pt x="0" y="53578"/>
                </a:lnTo>
                <a:lnTo>
                  <a:pt x="8930" y="71437"/>
                </a:lnTo>
                <a:lnTo>
                  <a:pt x="8930" y="89297"/>
                </a:lnTo>
                <a:lnTo>
                  <a:pt x="8930" y="98226"/>
                </a:lnTo>
                <a:lnTo>
                  <a:pt x="17860" y="107156"/>
                </a:lnTo>
                <a:lnTo>
                  <a:pt x="17860" y="116086"/>
                </a:lnTo>
                <a:lnTo>
                  <a:pt x="17860" y="125015"/>
                </a:lnTo>
                <a:lnTo>
                  <a:pt x="17860" y="125015"/>
                </a:lnTo>
                <a:lnTo>
                  <a:pt x="17860" y="12501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7259836" y="1419820"/>
            <a:ext cx="1" cy="1"/>
          </a:xfrm>
          <a:custGeom>
            <a:avLst/>
            <a:gdLst/>
            <a:ahLst/>
            <a:cxnLst/>
            <a:rect l="0" t="0" r="0" b="0"/>
            <a:pathLst>
              <a:path w="1" h="1">
                <a:moveTo>
                  <a:pt x="0" y="0"/>
                </a:moveTo>
                <a:lnTo>
                  <a:pt x="0" y="0"/>
                </a:lnTo>
                <a:lnTo>
                  <a:pt x="0" y="0"/>
                </a:lnTo>
                <a:lnTo>
                  <a:pt x="0" y="0"/>
                </a:lnTo>
                <a:lnTo>
                  <a:pt x="0" y="0"/>
                </a:lnTo>
                <a:lnTo>
                  <a:pt x="0" y="0"/>
                </a:lnTo>
                <a:close/>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7349133" y="1482328"/>
            <a:ext cx="491134" cy="187524"/>
          </a:xfrm>
          <a:custGeom>
            <a:avLst/>
            <a:gdLst/>
            <a:ahLst/>
            <a:cxnLst/>
            <a:rect l="0" t="0" r="0" b="0"/>
            <a:pathLst>
              <a:path w="491134" h="187524">
                <a:moveTo>
                  <a:pt x="8930" y="98226"/>
                </a:moveTo>
                <a:lnTo>
                  <a:pt x="8930" y="116086"/>
                </a:lnTo>
                <a:lnTo>
                  <a:pt x="8930" y="125016"/>
                </a:lnTo>
                <a:lnTo>
                  <a:pt x="8930" y="133945"/>
                </a:lnTo>
                <a:lnTo>
                  <a:pt x="8930" y="151805"/>
                </a:lnTo>
                <a:lnTo>
                  <a:pt x="17859" y="169664"/>
                </a:lnTo>
                <a:lnTo>
                  <a:pt x="17859" y="178594"/>
                </a:lnTo>
                <a:lnTo>
                  <a:pt x="17859" y="187523"/>
                </a:lnTo>
                <a:lnTo>
                  <a:pt x="17859" y="187523"/>
                </a:lnTo>
                <a:lnTo>
                  <a:pt x="17859" y="187523"/>
                </a:lnTo>
                <a:lnTo>
                  <a:pt x="17859" y="187523"/>
                </a:lnTo>
                <a:lnTo>
                  <a:pt x="17859" y="178594"/>
                </a:lnTo>
                <a:lnTo>
                  <a:pt x="17859" y="178594"/>
                </a:lnTo>
                <a:lnTo>
                  <a:pt x="8930" y="160734"/>
                </a:lnTo>
                <a:lnTo>
                  <a:pt x="0" y="151805"/>
                </a:lnTo>
                <a:lnTo>
                  <a:pt x="0" y="133945"/>
                </a:lnTo>
                <a:lnTo>
                  <a:pt x="0" y="116086"/>
                </a:lnTo>
                <a:lnTo>
                  <a:pt x="0" y="98226"/>
                </a:lnTo>
                <a:lnTo>
                  <a:pt x="0" y="80367"/>
                </a:lnTo>
                <a:lnTo>
                  <a:pt x="0" y="71437"/>
                </a:lnTo>
                <a:lnTo>
                  <a:pt x="8930" y="53578"/>
                </a:lnTo>
                <a:lnTo>
                  <a:pt x="17859" y="44648"/>
                </a:lnTo>
                <a:lnTo>
                  <a:pt x="26789" y="35719"/>
                </a:lnTo>
                <a:lnTo>
                  <a:pt x="44648" y="26789"/>
                </a:lnTo>
                <a:lnTo>
                  <a:pt x="53578" y="17859"/>
                </a:lnTo>
                <a:lnTo>
                  <a:pt x="71437" y="17859"/>
                </a:lnTo>
                <a:lnTo>
                  <a:pt x="89297" y="17859"/>
                </a:lnTo>
                <a:lnTo>
                  <a:pt x="116086" y="8930"/>
                </a:lnTo>
                <a:lnTo>
                  <a:pt x="125015" y="8930"/>
                </a:lnTo>
                <a:lnTo>
                  <a:pt x="142875" y="8930"/>
                </a:lnTo>
                <a:lnTo>
                  <a:pt x="151805" y="8930"/>
                </a:lnTo>
                <a:lnTo>
                  <a:pt x="160734" y="8930"/>
                </a:lnTo>
                <a:lnTo>
                  <a:pt x="169664" y="17859"/>
                </a:lnTo>
                <a:lnTo>
                  <a:pt x="169664" y="17859"/>
                </a:lnTo>
                <a:lnTo>
                  <a:pt x="169664" y="26789"/>
                </a:lnTo>
                <a:lnTo>
                  <a:pt x="169664" y="35719"/>
                </a:lnTo>
                <a:lnTo>
                  <a:pt x="169664" y="44648"/>
                </a:lnTo>
                <a:lnTo>
                  <a:pt x="160734" y="62508"/>
                </a:lnTo>
                <a:lnTo>
                  <a:pt x="151805" y="71437"/>
                </a:lnTo>
                <a:lnTo>
                  <a:pt x="151805" y="89297"/>
                </a:lnTo>
                <a:lnTo>
                  <a:pt x="142875" y="98226"/>
                </a:lnTo>
                <a:lnTo>
                  <a:pt x="142875" y="116086"/>
                </a:lnTo>
                <a:lnTo>
                  <a:pt x="142875" y="125016"/>
                </a:lnTo>
                <a:lnTo>
                  <a:pt x="142875" y="142875"/>
                </a:lnTo>
                <a:lnTo>
                  <a:pt x="142875" y="151805"/>
                </a:lnTo>
                <a:lnTo>
                  <a:pt x="151805" y="160734"/>
                </a:lnTo>
                <a:lnTo>
                  <a:pt x="151805" y="169664"/>
                </a:lnTo>
                <a:lnTo>
                  <a:pt x="160734" y="169664"/>
                </a:lnTo>
                <a:lnTo>
                  <a:pt x="169664" y="169664"/>
                </a:lnTo>
                <a:lnTo>
                  <a:pt x="178594" y="169664"/>
                </a:lnTo>
                <a:lnTo>
                  <a:pt x="187523" y="160734"/>
                </a:lnTo>
                <a:lnTo>
                  <a:pt x="187523" y="160734"/>
                </a:lnTo>
                <a:lnTo>
                  <a:pt x="196453" y="151805"/>
                </a:lnTo>
                <a:lnTo>
                  <a:pt x="196453" y="133945"/>
                </a:lnTo>
                <a:lnTo>
                  <a:pt x="196453" y="125016"/>
                </a:lnTo>
                <a:lnTo>
                  <a:pt x="196453" y="107156"/>
                </a:lnTo>
                <a:lnTo>
                  <a:pt x="187523" y="98226"/>
                </a:lnTo>
                <a:lnTo>
                  <a:pt x="187523" y="80367"/>
                </a:lnTo>
                <a:lnTo>
                  <a:pt x="187523" y="62508"/>
                </a:lnTo>
                <a:lnTo>
                  <a:pt x="187523" y="53578"/>
                </a:lnTo>
                <a:lnTo>
                  <a:pt x="187523" y="35719"/>
                </a:lnTo>
                <a:lnTo>
                  <a:pt x="187523" y="26789"/>
                </a:lnTo>
                <a:lnTo>
                  <a:pt x="196453" y="17859"/>
                </a:lnTo>
                <a:lnTo>
                  <a:pt x="196453" y="8930"/>
                </a:lnTo>
                <a:lnTo>
                  <a:pt x="205383" y="8930"/>
                </a:lnTo>
                <a:lnTo>
                  <a:pt x="214312" y="0"/>
                </a:lnTo>
                <a:lnTo>
                  <a:pt x="223242" y="0"/>
                </a:lnTo>
                <a:lnTo>
                  <a:pt x="241101" y="0"/>
                </a:lnTo>
                <a:lnTo>
                  <a:pt x="258961" y="8930"/>
                </a:lnTo>
                <a:lnTo>
                  <a:pt x="267890" y="17859"/>
                </a:lnTo>
                <a:lnTo>
                  <a:pt x="294680" y="26789"/>
                </a:lnTo>
                <a:lnTo>
                  <a:pt x="303609" y="35719"/>
                </a:lnTo>
                <a:lnTo>
                  <a:pt x="312539" y="53578"/>
                </a:lnTo>
                <a:lnTo>
                  <a:pt x="330398" y="71437"/>
                </a:lnTo>
                <a:lnTo>
                  <a:pt x="330398" y="89297"/>
                </a:lnTo>
                <a:lnTo>
                  <a:pt x="339328" y="107156"/>
                </a:lnTo>
                <a:lnTo>
                  <a:pt x="339328" y="116086"/>
                </a:lnTo>
                <a:lnTo>
                  <a:pt x="348258" y="133945"/>
                </a:lnTo>
                <a:lnTo>
                  <a:pt x="348258" y="142875"/>
                </a:lnTo>
                <a:lnTo>
                  <a:pt x="348258" y="151805"/>
                </a:lnTo>
                <a:lnTo>
                  <a:pt x="348258" y="160734"/>
                </a:lnTo>
                <a:lnTo>
                  <a:pt x="348258" y="160734"/>
                </a:lnTo>
                <a:lnTo>
                  <a:pt x="348258" y="160734"/>
                </a:lnTo>
                <a:lnTo>
                  <a:pt x="348258" y="151805"/>
                </a:lnTo>
                <a:lnTo>
                  <a:pt x="339328" y="142875"/>
                </a:lnTo>
                <a:lnTo>
                  <a:pt x="339328" y="133945"/>
                </a:lnTo>
                <a:lnTo>
                  <a:pt x="339328" y="125016"/>
                </a:lnTo>
                <a:lnTo>
                  <a:pt x="330398" y="107156"/>
                </a:lnTo>
                <a:lnTo>
                  <a:pt x="339328" y="89297"/>
                </a:lnTo>
                <a:lnTo>
                  <a:pt x="339328" y="71437"/>
                </a:lnTo>
                <a:lnTo>
                  <a:pt x="348258" y="53578"/>
                </a:lnTo>
                <a:lnTo>
                  <a:pt x="357187" y="44648"/>
                </a:lnTo>
                <a:lnTo>
                  <a:pt x="366117" y="26789"/>
                </a:lnTo>
                <a:lnTo>
                  <a:pt x="383976" y="17859"/>
                </a:lnTo>
                <a:lnTo>
                  <a:pt x="392906" y="17859"/>
                </a:lnTo>
                <a:lnTo>
                  <a:pt x="401836" y="17859"/>
                </a:lnTo>
                <a:lnTo>
                  <a:pt x="410765" y="17859"/>
                </a:lnTo>
                <a:lnTo>
                  <a:pt x="419695" y="17859"/>
                </a:lnTo>
                <a:lnTo>
                  <a:pt x="437555" y="26789"/>
                </a:lnTo>
                <a:lnTo>
                  <a:pt x="446484" y="35719"/>
                </a:lnTo>
                <a:lnTo>
                  <a:pt x="455414" y="53578"/>
                </a:lnTo>
                <a:lnTo>
                  <a:pt x="464344" y="71437"/>
                </a:lnTo>
                <a:lnTo>
                  <a:pt x="473273" y="80367"/>
                </a:lnTo>
                <a:lnTo>
                  <a:pt x="482203" y="98226"/>
                </a:lnTo>
                <a:lnTo>
                  <a:pt x="482203" y="125016"/>
                </a:lnTo>
                <a:lnTo>
                  <a:pt x="491133" y="133945"/>
                </a:lnTo>
                <a:lnTo>
                  <a:pt x="491133" y="151805"/>
                </a:lnTo>
                <a:lnTo>
                  <a:pt x="491133" y="160734"/>
                </a:lnTo>
                <a:lnTo>
                  <a:pt x="491133" y="169664"/>
                </a:lnTo>
                <a:lnTo>
                  <a:pt x="491133" y="16966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7884914" y="1303734"/>
            <a:ext cx="875110" cy="339329"/>
          </a:xfrm>
          <a:custGeom>
            <a:avLst/>
            <a:gdLst/>
            <a:ahLst/>
            <a:cxnLst/>
            <a:rect l="0" t="0" r="0" b="0"/>
            <a:pathLst>
              <a:path w="875110" h="339329">
                <a:moveTo>
                  <a:pt x="0" y="187524"/>
                </a:moveTo>
                <a:lnTo>
                  <a:pt x="0" y="187524"/>
                </a:lnTo>
                <a:lnTo>
                  <a:pt x="0" y="187524"/>
                </a:lnTo>
                <a:lnTo>
                  <a:pt x="8930" y="187524"/>
                </a:lnTo>
                <a:lnTo>
                  <a:pt x="8930" y="196453"/>
                </a:lnTo>
                <a:lnTo>
                  <a:pt x="8930" y="205383"/>
                </a:lnTo>
                <a:lnTo>
                  <a:pt x="17859" y="223242"/>
                </a:lnTo>
                <a:lnTo>
                  <a:pt x="17859" y="241102"/>
                </a:lnTo>
                <a:lnTo>
                  <a:pt x="17859" y="250031"/>
                </a:lnTo>
                <a:lnTo>
                  <a:pt x="26789" y="276820"/>
                </a:lnTo>
                <a:lnTo>
                  <a:pt x="26789" y="285750"/>
                </a:lnTo>
                <a:lnTo>
                  <a:pt x="26789" y="303610"/>
                </a:lnTo>
                <a:lnTo>
                  <a:pt x="26789" y="321469"/>
                </a:lnTo>
                <a:lnTo>
                  <a:pt x="17859" y="330399"/>
                </a:lnTo>
                <a:lnTo>
                  <a:pt x="17859" y="339328"/>
                </a:lnTo>
                <a:lnTo>
                  <a:pt x="17859" y="339328"/>
                </a:lnTo>
                <a:lnTo>
                  <a:pt x="17859" y="339328"/>
                </a:lnTo>
                <a:lnTo>
                  <a:pt x="17859" y="339328"/>
                </a:lnTo>
                <a:lnTo>
                  <a:pt x="17859" y="330399"/>
                </a:lnTo>
                <a:lnTo>
                  <a:pt x="17859" y="321469"/>
                </a:lnTo>
                <a:lnTo>
                  <a:pt x="17859" y="303610"/>
                </a:lnTo>
                <a:lnTo>
                  <a:pt x="17859" y="294680"/>
                </a:lnTo>
                <a:lnTo>
                  <a:pt x="17859" y="276820"/>
                </a:lnTo>
                <a:lnTo>
                  <a:pt x="26789" y="258961"/>
                </a:lnTo>
                <a:lnTo>
                  <a:pt x="26789" y="241102"/>
                </a:lnTo>
                <a:lnTo>
                  <a:pt x="35719" y="223242"/>
                </a:lnTo>
                <a:lnTo>
                  <a:pt x="44649" y="214313"/>
                </a:lnTo>
                <a:lnTo>
                  <a:pt x="44649" y="205383"/>
                </a:lnTo>
                <a:lnTo>
                  <a:pt x="53578" y="196453"/>
                </a:lnTo>
                <a:lnTo>
                  <a:pt x="62508" y="196453"/>
                </a:lnTo>
                <a:lnTo>
                  <a:pt x="71438" y="196453"/>
                </a:lnTo>
                <a:lnTo>
                  <a:pt x="71438" y="196453"/>
                </a:lnTo>
                <a:lnTo>
                  <a:pt x="80367" y="205383"/>
                </a:lnTo>
                <a:lnTo>
                  <a:pt x="80367" y="214313"/>
                </a:lnTo>
                <a:lnTo>
                  <a:pt x="80367" y="223242"/>
                </a:lnTo>
                <a:lnTo>
                  <a:pt x="89297" y="232172"/>
                </a:lnTo>
                <a:lnTo>
                  <a:pt x="98227" y="250031"/>
                </a:lnTo>
                <a:lnTo>
                  <a:pt x="107156" y="258961"/>
                </a:lnTo>
                <a:lnTo>
                  <a:pt x="107156" y="267891"/>
                </a:lnTo>
                <a:lnTo>
                  <a:pt x="107156" y="285750"/>
                </a:lnTo>
                <a:lnTo>
                  <a:pt x="116086" y="294680"/>
                </a:lnTo>
                <a:lnTo>
                  <a:pt x="116086" y="303610"/>
                </a:lnTo>
                <a:lnTo>
                  <a:pt x="116086" y="303610"/>
                </a:lnTo>
                <a:lnTo>
                  <a:pt x="116086" y="312539"/>
                </a:lnTo>
                <a:lnTo>
                  <a:pt x="116086" y="312539"/>
                </a:lnTo>
                <a:lnTo>
                  <a:pt x="116086" y="312539"/>
                </a:lnTo>
                <a:lnTo>
                  <a:pt x="116086" y="303610"/>
                </a:lnTo>
                <a:lnTo>
                  <a:pt x="116086" y="294680"/>
                </a:lnTo>
                <a:lnTo>
                  <a:pt x="116086" y="285750"/>
                </a:lnTo>
                <a:lnTo>
                  <a:pt x="116086" y="276820"/>
                </a:lnTo>
                <a:lnTo>
                  <a:pt x="125016" y="267891"/>
                </a:lnTo>
                <a:lnTo>
                  <a:pt x="125016" y="250031"/>
                </a:lnTo>
                <a:lnTo>
                  <a:pt x="142875" y="241102"/>
                </a:lnTo>
                <a:lnTo>
                  <a:pt x="142875" y="232172"/>
                </a:lnTo>
                <a:lnTo>
                  <a:pt x="151805" y="223242"/>
                </a:lnTo>
                <a:lnTo>
                  <a:pt x="160734" y="223242"/>
                </a:lnTo>
                <a:lnTo>
                  <a:pt x="160734" y="223242"/>
                </a:lnTo>
                <a:lnTo>
                  <a:pt x="169664" y="223242"/>
                </a:lnTo>
                <a:lnTo>
                  <a:pt x="169664" y="232172"/>
                </a:lnTo>
                <a:lnTo>
                  <a:pt x="178594" y="241102"/>
                </a:lnTo>
                <a:lnTo>
                  <a:pt x="178594" y="250031"/>
                </a:lnTo>
                <a:lnTo>
                  <a:pt x="187524" y="258961"/>
                </a:lnTo>
                <a:lnTo>
                  <a:pt x="196453" y="267891"/>
                </a:lnTo>
                <a:lnTo>
                  <a:pt x="205383" y="276820"/>
                </a:lnTo>
                <a:lnTo>
                  <a:pt x="214313" y="294680"/>
                </a:lnTo>
                <a:lnTo>
                  <a:pt x="223242" y="294680"/>
                </a:lnTo>
                <a:lnTo>
                  <a:pt x="232172" y="303610"/>
                </a:lnTo>
                <a:lnTo>
                  <a:pt x="241102" y="303610"/>
                </a:lnTo>
                <a:lnTo>
                  <a:pt x="258961" y="312539"/>
                </a:lnTo>
                <a:lnTo>
                  <a:pt x="276820" y="303610"/>
                </a:lnTo>
                <a:lnTo>
                  <a:pt x="285750" y="303610"/>
                </a:lnTo>
                <a:lnTo>
                  <a:pt x="303609" y="294680"/>
                </a:lnTo>
                <a:lnTo>
                  <a:pt x="312538" y="285750"/>
                </a:lnTo>
                <a:lnTo>
                  <a:pt x="330398" y="276820"/>
                </a:lnTo>
                <a:lnTo>
                  <a:pt x="348257" y="258961"/>
                </a:lnTo>
                <a:lnTo>
                  <a:pt x="357187" y="250031"/>
                </a:lnTo>
                <a:lnTo>
                  <a:pt x="366116" y="232172"/>
                </a:lnTo>
                <a:lnTo>
                  <a:pt x="366116" y="223242"/>
                </a:lnTo>
                <a:lnTo>
                  <a:pt x="366116" y="214313"/>
                </a:lnTo>
                <a:lnTo>
                  <a:pt x="366116" y="205383"/>
                </a:lnTo>
                <a:lnTo>
                  <a:pt x="357187" y="196453"/>
                </a:lnTo>
                <a:lnTo>
                  <a:pt x="357187" y="196453"/>
                </a:lnTo>
                <a:lnTo>
                  <a:pt x="348257" y="196453"/>
                </a:lnTo>
                <a:lnTo>
                  <a:pt x="348257" y="196453"/>
                </a:lnTo>
                <a:lnTo>
                  <a:pt x="339327" y="196453"/>
                </a:lnTo>
                <a:lnTo>
                  <a:pt x="339327" y="196453"/>
                </a:lnTo>
                <a:lnTo>
                  <a:pt x="330398" y="214313"/>
                </a:lnTo>
                <a:lnTo>
                  <a:pt x="330398" y="223242"/>
                </a:lnTo>
                <a:lnTo>
                  <a:pt x="321468" y="241102"/>
                </a:lnTo>
                <a:lnTo>
                  <a:pt x="312538" y="250031"/>
                </a:lnTo>
                <a:lnTo>
                  <a:pt x="312538" y="267891"/>
                </a:lnTo>
                <a:lnTo>
                  <a:pt x="312538" y="285750"/>
                </a:lnTo>
                <a:lnTo>
                  <a:pt x="312538" y="294680"/>
                </a:lnTo>
                <a:lnTo>
                  <a:pt x="321468" y="303610"/>
                </a:lnTo>
                <a:lnTo>
                  <a:pt x="330398" y="312539"/>
                </a:lnTo>
                <a:lnTo>
                  <a:pt x="330398" y="321469"/>
                </a:lnTo>
                <a:lnTo>
                  <a:pt x="348257" y="321469"/>
                </a:lnTo>
                <a:lnTo>
                  <a:pt x="357187" y="321469"/>
                </a:lnTo>
                <a:lnTo>
                  <a:pt x="366116" y="321469"/>
                </a:lnTo>
                <a:lnTo>
                  <a:pt x="375046" y="321469"/>
                </a:lnTo>
                <a:lnTo>
                  <a:pt x="383976" y="312539"/>
                </a:lnTo>
                <a:lnTo>
                  <a:pt x="392906" y="303610"/>
                </a:lnTo>
                <a:lnTo>
                  <a:pt x="401835" y="294680"/>
                </a:lnTo>
                <a:lnTo>
                  <a:pt x="410765" y="276820"/>
                </a:lnTo>
                <a:lnTo>
                  <a:pt x="419695" y="267891"/>
                </a:lnTo>
                <a:lnTo>
                  <a:pt x="428624" y="250031"/>
                </a:lnTo>
                <a:lnTo>
                  <a:pt x="437554" y="241102"/>
                </a:lnTo>
                <a:lnTo>
                  <a:pt x="455413" y="223242"/>
                </a:lnTo>
                <a:lnTo>
                  <a:pt x="455413" y="214313"/>
                </a:lnTo>
                <a:lnTo>
                  <a:pt x="464343" y="196453"/>
                </a:lnTo>
                <a:lnTo>
                  <a:pt x="464343" y="196453"/>
                </a:lnTo>
                <a:lnTo>
                  <a:pt x="464343" y="187524"/>
                </a:lnTo>
                <a:lnTo>
                  <a:pt x="473273" y="187524"/>
                </a:lnTo>
                <a:lnTo>
                  <a:pt x="482202" y="187524"/>
                </a:lnTo>
                <a:lnTo>
                  <a:pt x="482202" y="187524"/>
                </a:lnTo>
                <a:lnTo>
                  <a:pt x="491132" y="196453"/>
                </a:lnTo>
                <a:lnTo>
                  <a:pt x="491132" y="205383"/>
                </a:lnTo>
                <a:lnTo>
                  <a:pt x="500062" y="214313"/>
                </a:lnTo>
                <a:lnTo>
                  <a:pt x="508991" y="223242"/>
                </a:lnTo>
                <a:lnTo>
                  <a:pt x="517921" y="241102"/>
                </a:lnTo>
                <a:lnTo>
                  <a:pt x="517921" y="250031"/>
                </a:lnTo>
                <a:lnTo>
                  <a:pt x="517921" y="267891"/>
                </a:lnTo>
                <a:lnTo>
                  <a:pt x="517921" y="285750"/>
                </a:lnTo>
                <a:lnTo>
                  <a:pt x="517921" y="294680"/>
                </a:lnTo>
                <a:lnTo>
                  <a:pt x="517921" y="303610"/>
                </a:lnTo>
                <a:lnTo>
                  <a:pt x="517921" y="312539"/>
                </a:lnTo>
                <a:lnTo>
                  <a:pt x="517921" y="321469"/>
                </a:lnTo>
                <a:lnTo>
                  <a:pt x="526851" y="321469"/>
                </a:lnTo>
                <a:lnTo>
                  <a:pt x="526851" y="330399"/>
                </a:lnTo>
                <a:lnTo>
                  <a:pt x="535781" y="321469"/>
                </a:lnTo>
                <a:lnTo>
                  <a:pt x="535781" y="321469"/>
                </a:lnTo>
                <a:lnTo>
                  <a:pt x="535781" y="312539"/>
                </a:lnTo>
                <a:lnTo>
                  <a:pt x="535781" y="303610"/>
                </a:lnTo>
                <a:lnTo>
                  <a:pt x="535781" y="294680"/>
                </a:lnTo>
                <a:lnTo>
                  <a:pt x="544710" y="276820"/>
                </a:lnTo>
                <a:lnTo>
                  <a:pt x="544710" y="267891"/>
                </a:lnTo>
                <a:lnTo>
                  <a:pt x="553640" y="258961"/>
                </a:lnTo>
                <a:lnTo>
                  <a:pt x="562570" y="250031"/>
                </a:lnTo>
                <a:lnTo>
                  <a:pt x="571499" y="241102"/>
                </a:lnTo>
                <a:lnTo>
                  <a:pt x="571499" y="241102"/>
                </a:lnTo>
                <a:lnTo>
                  <a:pt x="580429" y="241102"/>
                </a:lnTo>
                <a:lnTo>
                  <a:pt x="589359" y="241102"/>
                </a:lnTo>
                <a:lnTo>
                  <a:pt x="589359" y="241102"/>
                </a:lnTo>
                <a:lnTo>
                  <a:pt x="589359" y="250031"/>
                </a:lnTo>
                <a:lnTo>
                  <a:pt x="580429" y="258961"/>
                </a:lnTo>
                <a:lnTo>
                  <a:pt x="589359" y="267891"/>
                </a:lnTo>
                <a:lnTo>
                  <a:pt x="589359" y="276820"/>
                </a:lnTo>
                <a:lnTo>
                  <a:pt x="589359" y="294680"/>
                </a:lnTo>
                <a:lnTo>
                  <a:pt x="598288" y="303610"/>
                </a:lnTo>
                <a:lnTo>
                  <a:pt x="598288" y="312539"/>
                </a:lnTo>
                <a:lnTo>
                  <a:pt x="607218" y="321469"/>
                </a:lnTo>
                <a:lnTo>
                  <a:pt x="616148" y="321469"/>
                </a:lnTo>
                <a:lnTo>
                  <a:pt x="625077" y="330399"/>
                </a:lnTo>
                <a:lnTo>
                  <a:pt x="634007" y="330399"/>
                </a:lnTo>
                <a:lnTo>
                  <a:pt x="642937" y="330399"/>
                </a:lnTo>
                <a:lnTo>
                  <a:pt x="642937" y="330399"/>
                </a:lnTo>
                <a:lnTo>
                  <a:pt x="660796" y="321469"/>
                </a:lnTo>
                <a:lnTo>
                  <a:pt x="669726" y="312539"/>
                </a:lnTo>
                <a:lnTo>
                  <a:pt x="678656" y="294680"/>
                </a:lnTo>
                <a:lnTo>
                  <a:pt x="696515" y="285750"/>
                </a:lnTo>
                <a:lnTo>
                  <a:pt x="705445" y="267891"/>
                </a:lnTo>
                <a:lnTo>
                  <a:pt x="714374" y="250031"/>
                </a:lnTo>
                <a:lnTo>
                  <a:pt x="732234" y="232172"/>
                </a:lnTo>
                <a:lnTo>
                  <a:pt x="750093" y="205383"/>
                </a:lnTo>
                <a:lnTo>
                  <a:pt x="759023" y="187524"/>
                </a:lnTo>
                <a:lnTo>
                  <a:pt x="767952" y="160735"/>
                </a:lnTo>
                <a:lnTo>
                  <a:pt x="767952" y="133945"/>
                </a:lnTo>
                <a:lnTo>
                  <a:pt x="767952" y="116086"/>
                </a:lnTo>
                <a:lnTo>
                  <a:pt x="776882" y="89297"/>
                </a:lnTo>
                <a:lnTo>
                  <a:pt x="785812" y="71438"/>
                </a:lnTo>
                <a:lnTo>
                  <a:pt x="785812" y="53579"/>
                </a:lnTo>
                <a:lnTo>
                  <a:pt x="794741" y="35719"/>
                </a:lnTo>
                <a:lnTo>
                  <a:pt x="803671" y="26789"/>
                </a:lnTo>
                <a:lnTo>
                  <a:pt x="812601" y="17860"/>
                </a:lnTo>
                <a:lnTo>
                  <a:pt x="812601" y="8930"/>
                </a:lnTo>
                <a:lnTo>
                  <a:pt x="812601" y="8930"/>
                </a:lnTo>
                <a:lnTo>
                  <a:pt x="812601" y="0"/>
                </a:lnTo>
                <a:lnTo>
                  <a:pt x="803671" y="8930"/>
                </a:lnTo>
                <a:lnTo>
                  <a:pt x="803671" y="8930"/>
                </a:lnTo>
                <a:lnTo>
                  <a:pt x="803671" y="17860"/>
                </a:lnTo>
                <a:lnTo>
                  <a:pt x="803671" y="26789"/>
                </a:lnTo>
                <a:lnTo>
                  <a:pt x="794741" y="44649"/>
                </a:lnTo>
                <a:lnTo>
                  <a:pt x="794741" y="62508"/>
                </a:lnTo>
                <a:lnTo>
                  <a:pt x="785812" y="89297"/>
                </a:lnTo>
                <a:lnTo>
                  <a:pt x="785812" y="107156"/>
                </a:lnTo>
                <a:lnTo>
                  <a:pt x="785812" y="133945"/>
                </a:lnTo>
                <a:lnTo>
                  <a:pt x="776882" y="160735"/>
                </a:lnTo>
                <a:lnTo>
                  <a:pt x="776882" y="187524"/>
                </a:lnTo>
                <a:lnTo>
                  <a:pt x="767952" y="205383"/>
                </a:lnTo>
                <a:lnTo>
                  <a:pt x="767952" y="232172"/>
                </a:lnTo>
                <a:lnTo>
                  <a:pt x="776882" y="250031"/>
                </a:lnTo>
                <a:lnTo>
                  <a:pt x="776882" y="276820"/>
                </a:lnTo>
                <a:lnTo>
                  <a:pt x="785812" y="285750"/>
                </a:lnTo>
                <a:lnTo>
                  <a:pt x="794741" y="303610"/>
                </a:lnTo>
                <a:lnTo>
                  <a:pt x="812601" y="312539"/>
                </a:lnTo>
                <a:lnTo>
                  <a:pt x="821531" y="321469"/>
                </a:lnTo>
                <a:lnTo>
                  <a:pt x="839390" y="321469"/>
                </a:lnTo>
                <a:lnTo>
                  <a:pt x="848320" y="330399"/>
                </a:lnTo>
                <a:lnTo>
                  <a:pt x="857249" y="330399"/>
                </a:lnTo>
                <a:lnTo>
                  <a:pt x="866179" y="330399"/>
                </a:lnTo>
                <a:lnTo>
                  <a:pt x="875109" y="321469"/>
                </a:lnTo>
                <a:lnTo>
                  <a:pt x="875109" y="321469"/>
                </a:lnTo>
                <a:lnTo>
                  <a:pt x="875109" y="32146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8679655" y="1455539"/>
            <a:ext cx="89298" cy="17860"/>
          </a:xfrm>
          <a:custGeom>
            <a:avLst/>
            <a:gdLst/>
            <a:ahLst/>
            <a:cxnLst/>
            <a:rect l="0" t="0" r="0" b="0"/>
            <a:pathLst>
              <a:path w="89298" h="17860">
                <a:moveTo>
                  <a:pt x="0" y="17859"/>
                </a:moveTo>
                <a:lnTo>
                  <a:pt x="0" y="17859"/>
                </a:lnTo>
                <a:lnTo>
                  <a:pt x="0" y="17859"/>
                </a:lnTo>
                <a:lnTo>
                  <a:pt x="8930" y="17859"/>
                </a:lnTo>
                <a:lnTo>
                  <a:pt x="8930" y="8930"/>
                </a:lnTo>
                <a:lnTo>
                  <a:pt x="26790" y="8930"/>
                </a:lnTo>
                <a:lnTo>
                  <a:pt x="35719" y="0"/>
                </a:lnTo>
                <a:lnTo>
                  <a:pt x="53579" y="0"/>
                </a:lnTo>
                <a:lnTo>
                  <a:pt x="71438" y="0"/>
                </a:lnTo>
                <a:lnTo>
                  <a:pt x="80368" y="0"/>
                </a:lnTo>
                <a:lnTo>
                  <a:pt x="89297" y="0"/>
                </a:lnTo>
                <a:lnTo>
                  <a:pt x="89297"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6349008" y="1785937"/>
            <a:ext cx="473274" cy="151806"/>
          </a:xfrm>
          <a:custGeom>
            <a:avLst/>
            <a:gdLst/>
            <a:ahLst/>
            <a:cxnLst/>
            <a:rect l="0" t="0" r="0" b="0"/>
            <a:pathLst>
              <a:path w="473274" h="151806">
                <a:moveTo>
                  <a:pt x="26789" y="8930"/>
                </a:moveTo>
                <a:lnTo>
                  <a:pt x="26789" y="0"/>
                </a:lnTo>
                <a:lnTo>
                  <a:pt x="17859" y="0"/>
                </a:lnTo>
                <a:lnTo>
                  <a:pt x="17859" y="0"/>
                </a:lnTo>
                <a:lnTo>
                  <a:pt x="17859" y="0"/>
                </a:lnTo>
                <a:lnTo>
                  <a:pt x="17859" y="8930"/>
                </a:lnTo>
                <a:lnTo>
                  <a:pt x="17859" y="17860"/>
                </a:lnTo>
                <a:lnTo>
                  <a:pt x="17859" y="26789"/>
                </a:lnTo>
                <a:lnTo>
                  <a:pt x="17859" y="35719"/>
                </a:lnTo>
                <a:lnTo>
                  <a:pt x="17859" y="44649"/>
                </a:lnTo>
                <a:lnTo>
                  <a:pt x="17859" y="53578"/>
                </a:lnTo>
                <a:lnTo>
                  <a:pt x="17859" y="62508"/>
                </a:lnTo>
                <a:lnTo>
                  <a:pt x="8930" y="80367"/>
                </a:lnTo>
                <a:lnTo>
                  <a:pt x="8930" y="89297"/>
                </a:lnTo>
                <a:lnTo>
                  <a:pt x="0" y="98227"/>
                </a:lnTo>
                <a:lnTo>
                  <a:pt x="0" y="107157"/>
                </a:lnTo>
                <a:lnTo>
                  <a:pt x="0" y="116086"/>
                </a:lnTo>
                <a:lnTo>
                  <a:pt x="0" y="125016"/>
                </a:lnTo>
                <a:lnTo>
                  <a:pt x="8930" y="133946"/>
                </a:lnTo>
                <a:lnTo>
                  <a:pt x="8930" y="133946"/>
                </a:lnTo>
                <a:lnTo>
                  <a:pt x="8930" y="142875"/>
                </a:lnTo>
                <a:lnTo>
                  <a:pt x="17859" y="142875"/>
                </a:lnTo>
                <a:lnTo>
                  <a:pt x="17859" y="142875"/>
                </a:lnTo>
                <a:lnTo>
                  <a:pt x="26789" y="151805"/>
                </a:lnTo>
                <a:lnTo>
                  <a:pt x="44648" y="151805"/>
                </a:lnTo>
                <a:lnTo>
                  <a:pt x="53578" y="151805"/>
                </a:lnTo>
                <a:lnTo>
                  <a:pt x="71437" y="151805"/>
                </a:lnTo>
                <a:lnTo>
                  <a:pt x="89297" y="151805"/>
                </a:lnTo>
                <a:lnTo>
                  <a:pt x="107156" y="151805"/>
                </a:lnTo>
                <a:lnTo>
                  <a:pt x="125015" y="151805"/>
                </a:lnTo>
                <a:lnTo>
                  <a:pt x="142875" y="142875"/>
                </a:lnTo>
                <a:lnTo>
                  <a:pt x="160734" y="142875"/>
                </a:lnTo>
                <a:lnTo>
                  <a:pt x="178594" y="142875"/>
                </a:lnTo>
                <a:lnTo>
                  <a:pt x="205383" y="142875"/>
                </a:lnTo>
                <a:lnTo>
                  <a:pt x="223242" y="142875"/>
                </a:lnTo>
                <a:lnTo>
                  <a:pt x="250031" y="133946"/>
                </a:lnTo>
                <a:lnTo>
                  <a:pt x="267890" y="133946"/>
                </a:lnTo>
                <a:lnTo>
                  <a:pt x="294680" y="133946"/>
                </a:lnTo>
                <a:lnTo>
                  <a:pt x="312539" y="133946"/>
                </a:lnTo>
                <a:lnTo>
                  <a:pt x="330398" y="133946"/>
                </a:lnTo>
                <a:lnTo>
                  <a:pt x="357187" y="125016"/>
                </a:lnTo>
                <a:lnTo>
                  <a:pt x="375047" y="125016"/>
                </a:lnTo>
                <a:lnTo>
                  <a:pt x="392906" y="125016"/>
                </a:lnTo>
                <a:lnTo>
                  <a:pt x="410765" y="125016"/>
                </a:lnTo>
                <a:lnTo>
                  <a:pt x="419695" y="125016"/>
                </a:lnTo>
                <a:lnTo>
                  <a:pt x="437555" y="125016"/>
                </a:lnTo>
                <a:lnTo>
                  <a:pt x="455414" y="125016"/>
                </a:lnTo>
                <a:lnTo>
                  <a:pt x="464344" y="125016"/>
                </a:lnTo>
                <a:lnTo>
                  <a:pt x="473273" y="125016"/>
                </a:lnTo>
                <a:lnTo>
                  <a:pt x="473273" y="125016"/>
                </a:lnTo>
                <a:lnTo>
                  <a:pt x="473273" y="12501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6724055" y="1830586"/>
            <a:ext cx="250032" cy="151805"/>
          </a:xfrm>
          <a:custGeom>
            <a:avLst/>
            <a:gdLst/>
            <a:ahLst/>
            <a:cxnLst/>
            <a:rect l="0" t="0" r="0" b="0"/>
            <a:pathLst>
              <a:path w="250032" h="151805">
                <a:moveTo>
                  <a:pt x="0" y="0"/>
                </a:moveTo>
                <a:lnTo>
                  <a:pt x="0" y="0"/>
                </a:lnTo>
                <a:lnTo>
                  <a:pt x="0" y="0"/>
                </a:lnTo>
                <a:lnTo>
                  <a:pt x="8929" y="0"/>
                </a:lnTo>
                <a:lnTo>
                  <a:pt x="8929" y="0"/>
                </a:lnTo>
                <a:lnTo>
                  <a:pt x="17859" y="0"/>
                </a:lnTo>
                <a:lnTo>
                  <a:pt x="26789" y="0"/>
                </a:lnTo>
                <a:lnTo>
                  <a:pt x="44648" y="8929"/>
                </a:lnTo>
                <a:lnTo>
                  <a:pt x="62508" y="8929"/>
                </a:lnTo>
                <a:lnTo>
                  <a:pt x="71437" y="8929"/>
                </a:lnTo>
                <a:lnTo>
                  <a:pt x="89297" y="8929"/>
                </a:lnTo>
                <a:lnTo>
                  <a:pt x="116086" y="17859"/>
                </a:lnTo>
                <a:lnTo>
                  <a:pt x="133945" y="17859"/>
                </a:lnTo>
                <a:lnTo>
                  <a:pt x="151804" y="17859"/>
                </a:lnTo>
                <a:lnTo>
                  <a:pt x="169664" y="26789"/>
                </a:lnTo>
                <a:lnTo>
                  <a:pt x="178593" y="26789"/>
                </a:lnTo>
                <a:lnTo>
                  <a:pt x="196453" y="35718"/>
                </a:lnTo>
                <a:lnTo>
                  <a:pt x="214312" y="35718"/>
                </a:lnTo>
                <a:lnTo>
                  <a:pt x="223242" y="44648"/>
                </a:lnTo>
                <a:lnTo>
                  <a:pt x="232172" y="53578"/>
                </a:lnTo>
                <a:lnTo>
                  <a:pt x="241101" y="53578"/>
                </a:lnTo>
                <a:lnTo>
                  <a:pt x="241101" y="62508"/>
                </a:lnTo>
                <a:lnTo>
                  <a:pt x="250031" y="62508"/>
                </a:lnTo>
                <a:lnTo>
                  <a:pt x="250031" y="71437"/>
                </a:lnTo>
                <a:lnTo>
                  <a:pt x="241101" y="71437"/>
                </a:lnTo>
                <a:lnTo>
                  <a:pt x="241101" y="80367"/>
                </a:lnTo>
                <a:lnTo>
                  <a:pt x="223242" y="89297"/>
                </a:lnTo>
                <a:lnTo>
                  <a:pt x="214312" y="89297"/>
                </a:lnTo>
                <a:lnTo>
                  <a:pt x="205383" y="98226"/>
                </a:lnTo>
                <a:lnTo>
                  <a:pt x="187523" y="107156"/>
                </a:lnTo>
                <a:lnTo>
                  <a:pt x="169664" y="116086"/>
                </a:lnTo>
                <a:lnTo>
                  <a:pt x="160734" y="125015"/>
                </a:lnTo>
                <a:lnTo>
                  <a:pt x="133945" y="125015"/>
                </a:lnTo>
                <a:lnTo>
                  <a:pt x="125015" y="133945"/>
                </a:lnTo>
                <a:lnTo>
                  <a:pt x="107156" y="142875"/>
                </a:lnTo>
                <a:lnTo>
                  <a:pt x="89297" y="142875"/>
                </a:lnTo>
                <a:lnTo>
                  <a:pt x="71437" y="142875"/>
                </a:lnTo>
                <a:lnTo>
                  <a:pt x="53578" y="151804"/>
                </a:lnTo>
                <a:lnTo>
                  <a:pt x="44648" y="151804"/>
                </a:lnTo>
                <a:lnTo>
                  <a:pt x="35718" y="151804"/>
                </a:lnTo>
                <a:lnTo>
                  <a:pt x="26789" y="151804"/>
                </a:lnTo>
                <a:lnTo>
                  <a:pt x="26789" y="15180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7447359" y="1866304"/>
            <a:ext cx="125017" cy="116087"/>
          </a:xfrm>
          <a:custGeom>
            <a:avLst/>
            <a:gdLst/>
            <a:ahLst/>
            <a:cxnLst/>
            <a:rect l="0" t="0" r="0" b="0"/>
            <a:pathLst>
              <a:path w="125017" h="116087">
                <a:moveTo>
                  <a:pt x="35719" y="26790"/>
                </a:moveTo>
                <a:lnTo>
                  <a:pt x="35719" y="26790"/>
                </a:lnTo>
                <a:lnTo>
                  <a:pt x="35719" y="26790"/>
                </a:lnTo>
                <a:lnTo>
                  <a:pt x="35719" y="26790"/>
                </a:lnTo>
                <a:lnTo>
                  <a:pt x="35719" y="26790"/>
                </a:lnTo>
                <a:lnTo>
                  <a:pt x="26789" y="26790"/>
                </a:lnTo>
                <a:lnTo>
                  <a:pt x="26789" y="26790"/>
                </a:lnTo>
                <a:lnTo>
                  <a:pt x="26789" y="26790"/>
                </a:lnTo>
                <a:lnTo>
                  <a:pt x="26789" y="26790"/>
                </a:lnTo>
                <a:lnTo>
                  <a:pt x="17860" y="26790"/>
                </a:lnTo>
                <a:lnTo>
                  <a:pt x="17860" y="35719"/>
                </a:lnTo>
                <a:lnTo>
                  <a:pt x="17860" y="35719"/>
                </a:lnTo>
                <a:lnTo>
                  <a:pt x="8930" y="44649"/>
                </a:lnTo>
                <a:lnTo>
                  <a:pt x="8930" y="53579"/>
                </a:lnTo>
                <a:lnTo>
                  <a:pt x="0" y="53579"/>
                </a:lnTo>
                <a:lnTo>
                  <a:pt x="0" y="62508"/>
                </a:lnTo>
                <a:lnTo>
                  <a:pt x="0" y="71438"/>
                </a:lnTo>
                <a:lnTo>
                  <a:pt x="0" y="80368"/>
                </a:lnTo>
                <a:lnTo>
                  <a:pt x="0" y="89297"/>
                </a:lnTo>
                <a:lnTo>
                  <a:pt x="8930" y="89297"/>
                </a:lnTo>
                <a:lnTo>
                  <a:pt x="8930" y="98227"/>
                </a:lnTo>
                <a:lnTo>
                  <a:pt x="8930" y="98227"/>
                </a:lnTo>
                <a:lnTo>
                  <a:pt x="17860" y="107157"/>
                </a:lnTo>
                <a:lnTo>
                  <a:pt x="17860" y="107157"/>
                </a:lnTo>
                <a:lnTo>
                  <a:pt x="26789" y="107157"/>
                </a:lnTo>
                <a:lnTo>
                  <a:pt x="35719" y="107157"/>
                </a:lnTo>
                <a:lnTo>
                  <a:pt x="44649" y="116086"/>
                </a:lnTo>
                <a:lnTo>
                  <a:pt x="53579" y="107157"/>
                </a:lnTo>
                <a:lnTo>
                  <a:pt x="62508" y="107157"/>
                </a:lnTo>
                <a:lnTo>
                  <a:pt x="71438" y="107157"/>
                </a:lnTo>
                <a:lnTo>
                  <a:pt x="80368" y="98227"/>
                </a:lnTo>
                <a:lnTo>
                  <a:pt x="89297" y="98227"/>
                </a:lnTo>
                <a:lnTo>
                  <a:pt x="98227" y="89297"/>
                </a:lnTo>
                <a:lnTo>
                  <a:pt x="98227" y="89297"/>
                </a:lnTo>
                <a:lnTo>
                  <a:pt x="107157" y="89297"/>
                </a:lnTo>
                <a:lnTo>
                  <a:pt x="116086" y="80368"/>
                </a:lnTo>
                <a:lnTo>
                  <a:pt x="116086" y="71438"/>
                </a:lnTo>
                <a:lnTo>
                  <a:pt x="125016" y="71438"/>
                </a:lnTo>
                <a:lnTo>
                  <a:pt x="125016" y="62508"/>
                </a:lnTo>
                <a:lnTo>
                  <a:pt x="125016" y="62508"/>
                </a:lnTo>
                <a:lnTo>
                  <a:pt x="125016" y="53579"/>
                </a:lnTo>
                <a:lnTo>
                  <a:pt x="125016" y="53579"/>
                </a:lnTo>
                <a:lnTo>
                  <a:pt x="125016" y="44649"/>
                </a:lnTo>
                <a:lnTo>
                  <a:pt x="125016" y="44649"/>
                </a:lnTo>
                <a:lnTo>
                  <a:pt x="116086" y="35719"/>
                </a:lnTo>
                <a:lnTo>
                  <a:pt x="116086" y="35719"/>
                </a:lnTo>
                <a:lnTo>
                  <a:pt x="107157" y="26790"/>
                </a:lnTo>
                <a:lnTo>
                  <a:pt x="107157" y="17860"/>
                </a:lnTo>
                <a:lnTo>
                  <a:pt x="98227" y="17860"/>
                </a:lnTo>
                <a:lnTo>
                  <a:pt x="98227" y="8930"/>
                </a:lnTo>
                <a:lnTo>
                  <a:pt x="89297" y="8930"/>
                </a:lnTo>
                <a:lnTo>
                  <a:pt x="89297" y="8930"/>
                </a:lnTo>
                <a:lnTo>
                  <a:pt x="80368" y="0"/>
                </a:lnTo>
                <a:lnTo>
                  <a:pt x="71438" y="0"/>
                </a:lnTo>
                <a:lnTo>
                  <a:pt x="71438" y="0"/>
                </a:lnTo>
                <a:lnTo>
                  <a:pt x="53579" y="0"/>
                </a:lnTo>
                <a:lnTo>
                  <a:pt x="53579" y="0"/>
                </a:lnTo>
                <a:lnTo>
                  <a:pt x="44649" y="0"/>
                </a:lnTo>
                <a:lnTo>
                  <a:pt x="26789" y="0"/>
                </a:lnTo>
                <a:lnTo>
                  <a:pt x="26789" y="0"/>
                </a:lnTo>
                <a:lnTo>
                  <a:pt x="17860" y="8930"/>
                </a:lnTo>
                <a:lnTo>
                  <a:pt x="17860" y="893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7295555" y="1794867"/>
            <a:ext cx="392907" cy="205384"/>
          </a:xfrm>
          <a:custGeom>
            <a:avLst/>
            <a:gdLst/>
            <a:ahLst/>
            <a:cxnLst/>
            <a:rect l="0" t="0" r="0" b="0"/>
            <a:pathLst>
              <a:path w="392907" h="205384">
                <a:moveTo>
                  <a:pt x="160734" y="17859"/>
                </a:moveTo>
                <a:lnTo>
                  <a:pt x="160734" y="26789"/>
                </a:lnTo>
                <a:lnTo>
                  <a:pt x="151804" y="26789"/>
                </a:lnTo>
                <a:lnTo>
                  <a:pt x="151804" y="26789"/>
                </a:lnTo>
                <a:lnTo>
                  <a:pt x="151804" y="26789"/>
                </a:lnTo>
                <a:lnTo>
                  <a:pt x="142875" y="26789"/>
                </a:lnTo>
                <a:lnTo>
                  <a:pt x="133945" y="26789"/>
                </a:lnTo>
                <a:lnTo>
                  <a:pt x="133945" y="26789"/>
                </a:lnTo>
                <a:lnTo>
                  <a:pt x="125015" y="26789"/>
                </a:lnTo>
                <a:lnTo>
                  <a:pt x="125015" y="26789"/>
                </a:lnTo>
                <a:lnTo>
                  <a:pt x="116086" y="35719"/>
                </a:lnTo>
                <a:lnTo>
                  <a:pt x="107156" y="35719"/>
                </a:lnTo>
                <a:lnTo>
                  <a:pt x="107156" y="35719"/>
                </a:lnTo>
                <a:lnTo>
                  <a:pt x="98226" y="35719"/>
                </a:lnTo>
                <a:lnTo>
                  <a:pt x="89297" y="44648"/>
                </a:lnTo>
                <a:lnTo>
                  <a:pt x="89297" y="44648"/>
                </a:lnTo>
                <a:lnTo>
                  <a:pt x="80367" y="44648"/>
                </a:lnTo>
                <a:lnTo>
                  <a:pt x="80367" y="53578"/>
                </a:lnTo>
                <a:lnTo>
                  <a:pt x="71437" y="53578"/>
                </a:lnTo>
                <a:lnTo>
                  <a:pt x="71437" y="53578"/>
                </a:lnTo>
                <a:lnTo>
                  <a:pt x="62508" y="53578"/>
                </a:lnTo>
                <a:lnTo>
                  <a:pt x="62508" y="53578"/>
                </a:lnTo>
                <a:lnTo>
                  <a:pt x="62508" y="62508"/>
                </a:lnTo>
                <a:lnTo>
                  <a:pt x="53578" y="62508"/>
                </a:lnTo>
                <a:lnTo>
                  <a:pt x="44648" y="62508"/>
                </a:lnTo>
                <a:lnTo>
                  <a:pt x="35718" y="71437"/>
                </a:lnTo>
                <a:lnTo>
                  <a:pt x="35718" y="71437"/>
                </a:lnTo>
                <a:lnTo>
                  <a:pt x="26789" y="71437"/>
                </a:lnTo>
                <a:lnTo>
                  <a:pt x="26789" y="80367"/>
                </a:lnTo>
                <a:lnTo>
                  <a:pt x="26789" y="80367"/>
                </a:lnTo>
                <a:lnTo>
                  <a:pt x="17859" y="80367"/>
                </a:lnTo>
                <a:lnTo>
                  <a:pt x="17859" y="80367"/>
                </a:lnTo>
                <a:lnTo>
                  <a:pt x="17859" y="89297"/>
                </a:lnTo>
                <a:lnTo>
                  <a:pt x="17859" y="89297"/>
                </a:lnTo>
                <a:lnTo>
                  <a:pt x="8929" y="89297"/>
                </a:lnTo>
                <a:lnTo>
                  <a:pt x="8929" y="98227"/>
                </a:lnTo>
                <a:lnTo>
                  <a:pt x="8929" y="98227"/>
                </a:lnTo>
                <a:lnTo>
                  <a:pt x="0" y="98227"/>
                </a:lnTo>
                <a:lnTo>
                  <a:pt x="0" y="107156"/>
                </a:lnTo>
                <a:lnTo>
                  <a:pt x="0" y="107156"/>
                </a:lnTo>
                <a:lnTo>
                  <a:pt x="0" y="107156"/>
                </a:lnTo>
                <a:lnTo>
                  <a:pt x="0" y="116086"/>
                </a:lnTo>
                <a:lnTo>
                  <a:pt x="0" y="116086"/>
                </a:lnTo>
                <a:lnTo>
                  <a:pt x="0" y="125016"/>
                </a:lnTo>
                <a:lnTo>
                  <a:pt x="0" y="125016"/>
                </a:lnTo>
                <a:lnTo>
                  <a:pt x="8929" y="133945"/>
                </a:lnTo>
                <a:lnTo>
                  <a:pt x="8929" y="133945"/>
                </a:lnTo>
                <a:lnTo>
                  <a:pt x="0" y="133945"/>
                </a:lnTo>
                <a:lnTo>
                  <a:pt x="0" y="142875"/>
                </a:lnTo>
                <a:lnTo>
                  <a:pt x="0" y="142875"/>
                </a:lnTo>
                <a:lnTo>
                  <a:pt x="8929" y="142875"/>
                </a:lnTo>
                <a:lnTo>
                  <a:pt x="8929" y="151805"/>
                </a:lnTo>
                <a:lnTo>
                  <a:pt x="8929" y="151805"/>
                </a:lnTo>
                <a:lnTo>
                  <a:pt x="17859" y="160734"/>
                </a:lnTo>
                <a:lnTo>
                  <a:pt x="17859" y="160734"/>
                </a:lnTo>
                <a:lnTo>
                  <a:pt x="26789" y="160734"/>
                </a:lnTo>
                <a:lnTo>
                  <a:pt x="26789" y="169664"/>
                </a:lnTo>
                <a:lnTo>
                  <a:pt x="26789" y="169664"/>
                </a:lnTo>
                <a:lnTo>
                  <a:pt x="35718" y="169664"/>
                </a:lnTo>
                <a:lnTo>
                  <a:pt x="35718" y="169664"/>
                </a:lnTo>
                <a:lnTo>
                  <a:pt x="35718" y="178594"/>
                </a:lnTo>
                <a:lnTo>
                  <a:pt x="44648" y="178594"/>
                </a:lnTo>
                <a:lnTo>
                  <a:pt x="53578" y="178594"/>
                </a:lnTo>
                <a:lnTo>
                  <a:pt x="53578" y="178594"/>
                </a:lnTo>
                <a:lnTo>
                  <a:pt x="62508" y="178594"/>
                </a:lnTo>
                <a:lnTo>
                  <a:pt x="71437" y="178594"/>
                </a:lnTo>
                <a:lnTo>
                  <a:pt x="71437" y="187523"/>
                </a:lnTo>
                <a:lnTo>
                  <a:pt x="80367" y="187523"/>
                </a:lnTo>
                <a:lnTo>
                  <a:pt x="80367" y="187523"/>
                </a:lnTo>
                <a:lnTo>
                  <a:pt x="89297" y="187523"/>
                </a:lnTo>
                <a:lnTo>
                  <a:pt x="89297" y="187523"/>
                </a:lnTo>
                <a:lnTo>
                  <a:pt x="98226" y="187523"/>
                </a:lnTo>
                <a:lnTo>
                  <a:pt x="98226" y="187523"/>
                </a:lnTo>
                <a:lnTo>
                  <a:pt x="107156" y="187523"/>
                </a:lnTo>
                <a:lnTo>
                  <a:pt x="107156" y="196453"/>
                </a:lnTo>
                <a:lnTo>
                  <a:pt x="116086" y="196453"/>
                </a:lnTo>
                <a:lnTo>
                  <a:pt x="125015" y="196453"/>
                </a:lnTo>
                <a:lnTo>
                  <a:pt x="133945" y="196453"/>
                </a:lnTo>
                <a:lnTo>
                  <a:pt x="133945" y="196453"/>
                </a:lnTo>
                <a:lnTo>
                  <a:pt x="142875" y="196453"/>
                </a:lnTo>
                <a:lnTo>
                  <a:pt x="142875" y="196453"/>
                </a:lnTo>
                <a:lnTo>
                  <a:pt x="142875" y="196453"/>
                </a:lnTo>
                <a:lnTo>
                  <a:pt x="151804" y="196453"/>
                </a:lnTo>
                <a:lnTo>
                  <a:pt x="160734" y="196453"/>
                </a:lnTo>
                <a:lnTo>
                  <a:pt x="160734" y="196453"/>
                </a:lnTo>
                <a:lnTo>
                  <a:pt x="169664" y="196453"/>
                </a:lnTo>
                <a:lnTo>
                  <a:pt x="169664" y="196453"/>
                </a:lnTo>
                <a:lnTo>
                  <a:pt x="187523" y="205383"/>
                </a:lnTo>
                <a:lnTo>
                  <a:pt x="187523" y="205383"/>
                </a:lnTo>
                <a:lnTo>
                  <a:pt x="196453" y="205383"/>
                </a:lnTo>
                <a:lnTo>
                  <a:pt x="196453" y="205383"/>
                </a:lnTo>
                <a:lnTo>
                  <a:pt x="196453" y="205383"/>
                </a:lnTo>
                <a:lnTo>
                  <a:pt x="205383" y="205383"/>
                </a:lnTo>
                <a:lnTo>
                  <a:pt x="214312" y="205383"/>
                </a:lnTo>
                <a:lnTo>
                  <a:pt x="214312" y="205383"/>
                </a:lnTo>
                <a:lnTo>
                  <a:pt x="223242" y="205383"/>
                </a:lnTo>
                <a:lnTo>
                  <a:pt x="232172" y="205383"/>
                </a:lnTo>
                <a:lnTo>
                  <a:pt x="232172" y="205383"/>
                </a:lnTo>
                <a:lnTo>
                  <a:pt x="241101" y="205383"/>
                </a:lnTo>
                <a:lnTo>
                  <a:pt x="250031" y="205383"/>
                </a:lnTo>
                <a:lnTo>
                  <a:pt x="250031" y="205383"/>
                </a:lnTo>
                <a:lnTo>
                  <a:pt x="258961" y="205383"/>
                </a:lnTo>
                <a:lnTo>
                  <a:pt x="258961" y="205383"/>
                </a:lnTo>
                <a:lnTo>
                  <a:pt x="267890" y="205383"/>
                </a:lnTo>
                <a:lnTo>
                  <a:pt x="276820" y="205383"/>
                </a:lnTo>
                <a:lnTo>
                  <a:pt x="276820" y="205383"/>
                </a:lnTo>
                <a:lnTo>
                  <a:pt x="285750" y="196453"/>
                </a:lnTo>
                <a:lnTo>
                  <a:pt x="294679" y="196453"/>
                </a:lnTo>
                <a:lnTo>
                  <a:pt x="294679" y="196453"/>
                </a:lnTo>
                <a:lnTo>
                  <a:pt x="303609" y="196453"/>
                </a:lnTo>
                <a:lnTo>
                  <a:pt x="312539" y="196453"/>
                </a:lnTo>
                <a:lnTo>
                  <a:pt x="321468" y="187523"/>
                </a:lnTo>
                <a:lnTo>
                  <a:pt x="321468" y="187523"/>
                </a:lnTo>
                <a:lnTo>
                  <a:pt x="321468" y="187523"/>
                </a:lnTo>
                <a:lnTo>
                  <a:pt x="330398" y="187523"/>
                </a:lnTo>
                <a:lnTo>
                  <a:pt x="339328" y="178594"/>
                </a:lnTo>
                <a:lnTo>
                  <a:pt x="339328" y="178594"/>
                </a:lnTo>
                <a:lnTo>
                  <a:pt x="348258" y="169664"/>
                </a:lnTo>
                <a:lnTo>
                  <a:pt x="348258" y="169664"/>
                </a:lnTo>
                <a:lnTo>
                  <a:pt x="357187" y="169664"/>
                </a:lnTo>
                <a:lnTo>
                  <a:pt x="366117" y="160734"/>
                </a:lnTo>
                <a:lnTo>
                  <a:pt x="366117" y="160734"/>
                </a:lnTo>
                <a:lnTo>
                  <a:pt x="375047" y="151805"/>
                </a:lnTo>
                <a:lnTo>
                  <a:pt x="375047" y="151805"/>
                </a:lnTo>
                <a:lnTo>
                  <a:pt x="375047" y="142875"/>
                </a:lnTo>
                <a:lnTo>
                  <a:pt x="375047" y="142875"/>
                </a:lnTo>
                <a:lnTo>
                  <a:pt x="383976" y="133945"/>
                </a:lnTo>
                <a:lnTo>
                  <a:pt x="383976" y="133945"/>
                </a:lnTo>
                <a:lnTo>
                  <a:pt x="383976" y="133945"/>
                </a:lnTo>
                <a:lnTo>
                  <a:pt x="383976" y="125016"/>
                </a:lnTo>
                <a:lnTo>
                  <a:pt x="392906" y="116086"/>
                </a:lnTo>
                <a:lnTo>
                  <a:pt x="392906" y="116086"/>
                </a:lnTo>
                <a:lnTo>
                  <a:pt x="392906" y="107156"/>
                </a:lnTo>
                <a:lnTo>
                  <a:pt x="392906" y="107156"/>
                </a:lnTo>
                <a:lnTo>
                  <a:pt x="392906" y="107156"/>
                </a:lnTo>
                <a:lnTo>
                  <a:pt x="383976" y="98227"/>
                </a:lnTo>
                <a:lnTo>
                  <a:pt x="383976" y="98227"/>
                </a:lnTo>
                <a:lnTo>
                  <a:pt x="383976" y="89297"/>
                </a:lnTo>
                <a:lnTo>
                  <a:pt x="375047" y="80367"/>
                </a:lnTo>
                <a:lnTo>
                  <a:pt x="375047" y="80367"/>
                </a:lnTo>
                <a:lnTo>
                  <a:pt x="366117" y="80367"/>
                </a:lnTo>
                <a:lnTo>
                  <a:pt x="366117" y="71437"/>
                </a:lnTo>
                <a:lnTo>
                  <a:pt x="357187" y="71437"/>
                </a:lnTo>
                <a:lnTo>
                  <a:pt x="357187" y="62508"/>
                </a:lnTo>
                <a:lnTo>
                  <a:pt x="348258" y="62508"/>
                </a:lnTo>
                <a:lnTo>
                  <a:pt x="339328" y="53578"/>
                </a:lnTo>
                <a:lnTo>
                  <a:pt x="330398" y="53578"/>
                </a:lnTo>
                <a:lnTo>
                  <a:pt x="330398" y="53578"/>
                </a:lnTo>
                <a:lnTo>
                  <a:pt x="321468" y="44648"/>
                </a:lnTo>
                <a:lnTo>
                  <a:pt x="321468" y="44648"/>
                </a:lnTo>
                <a:lnTo>
                  <a:pt x="312539" y="44648"/>
                </a:lnTo>
                <a:lnTo>
                  <a:pt x="303609" y="35719"/>
                </a:lnTo>
                <a:lnTo>
                  <a:pt x="303609" y="35719"/>
                </a:lnTo>
                <a:lnTo>
                  <a:pt x="294679" y="35719"/>
                </a:lnTo>
                <a:lnTo>
                  <a:pt x="285750" y="26789"/>
                </a:lnTo>
                <a:lnTo>
                  <a:pt x="276820" y="26789"/>
                </a:lnTo>
                <a:lnTo>
                  <a:pt x="276820" y="26789"/>
                </a:lnTo>
                <a:lnTo>
                  <a:pt x="267890" y="26789"/>
                </a:lnTo>
                <a:lnTo>
                  <a:pt x="258961" y="17859"/>
                </a:lnTo>
                <a:lnTo>
                  <a:pt x="250031" y="17859"/>
                </a:lnTo>
                <a:lnTo>
                  <a:pt x="250031" y="17859"/>
                </a:lnTo>
                <a:lnTo>
                  <a:pt x="241101" y="8930"/>
                </a:lnTo>
                <a:lnTo>
                  <a:pt x="232172" y="8930"/>
                </a:lnTo>
                <a:lnTo>
                  <a:pt x="223242" y="8930"/>
                </a:lnTo>
                <a:lnTo>
                  <a:pt x="214312" y="8930"/>
                </a:lnTo>
                <a:lnTo>
                  <a:pt x="205383" y="8930"/>
                </a:lnTo>
                <a:lnTo>
                  <a:pt x="196453" y="0"/>
                </a:lnTo>
                <a:lnTo>
                  <a:pt x="187523" y="0"/>
                </a:lnTo>
                <a:lnTo>
                  <a:pt x="169664" y="8930"/>
                </a:lnTo>
                <a:lnTo>
                  <a:pt x="160734" y="8930"/>
                </a:lnTo>
                <a:lnTo>
                  <a:pt x="151804" y="8930"/>
                </a:lnTo>
                <a:lnTo>
                  <a:pt x="142875" y="8930"/>
                </a:lnTo>
                <a:lnTo>
                  <a:pt x="142875" y="17859"/>
                </a:lnTo>
                <a:lnTo>
                  <a:pt x="142875" y="1785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7179469" y="1785937"/>
            <a:ext cx="116087" cy="26790"/>
          </a:xfrm>
          <a:custGeom>
            <a:avLst/>
            <a:gdLst/>
            <a:ahLst/>
            <a:cxnLst/>
            <a:rect l="0" t="0" r="0" b="0"/>
            <a:pathLst>
              <a:path w="116087" h="26790">
                <a:moveTo>
                  <a:pt x="116086" y="26789"/>
                </a:moveTo>
                <a:lnTo>
                  <a:pt x="107156" y="17860"/>
                </a:lnTo>
                <a:lnTo>
                  <a:pt x="107156" y="17860"/>
                </a:lnTo>
                <a:lnTo>
                  <a:pt x="98226" y="17860"/>
                </a:lnTo>
                <a:lnTo>
                  <a:pt x="89297" y="8930"/>
                </a:lnTo>
                <a:lnTo>
                  <a:pt x="71437" y="0"/>
                </a:lnTo>
                <a:lnTo>
                  <a:pt x="53578" y="0"/>
                </a:lnTo>
                <a:lnTo>
                  <a:pt x="26789" y="0"/>
                </a:lnTo>
                <a:lnTo>
                  <a:pt x="8929" y="0"/>
                </a:lnTo>
                <a:lnTo>
                  <a:pt x="0" y="0"/>
                </a:lnTo>
                <a:lnTo>
                  <a:pt x="0"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7349133" y="1732359"/>
            <a:ext cx="8931" cy="62509"/>
          </a:xfrm>
          <a:custGeom>
            <a:avLst/>
            <a:gdLst/>
            <a:ahLst/>
            <a:cxnLst/>
            <a:rect l="0" t="0" r="0" b="0"/>
            <a:pathLst>
              <a:path w="8931" h="62509">
                <a:moveTo>
                  <a:pt x="8930" y="62508"/>
                </a:moveTo>
                <a:lnTo>
                  <a:pt x="8930" y="62508"/>
                </a:lnTo>
                <a:lnTo>
                  <a:pt x="8930" y="53578"/>
                </a:lnTo>
                <a:lnTo>
                  <a:pt x="8930" y="53578"/>
                </a:lnTo>
                <a:lnTo>
                  <a:pt x="0" y="44649"/>
                </a:lnTo>
                <a:lnTo>
                  <a:pt x="0" y="35719"/>
                </a:lnTo>
                <a:lnTo>
                  <a:pt x="0" y="26789"/>
                </a:lnTo>
                <a:lnTo>
                  <a:pt x="0" y="17860"/>
                </a:lnTo>
                <a:lnTo>
                  <a:pt x="8930" y="8930"/>
                </a:lnTo>
                <a:lnTo>
                  <a:pt x="8930" y="0"/>
                </a:lnTo>
                <a:lnTo>
                  <a:pt x="8930" y="0"/>
                </a:lnTo>
                <a:lnTo>
                  <a:pt x="8930"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7483078" y="1705570"/>
            <a:ext cx="26790" cy="44650"/>
          </a:xfrm>
          <a:custGeom>
            <a:avLst/>
            <a:gdLst/>
            <a:ahLst/>
            <a:cxnLst/>
            <a:rect l="0" t="0" r="0" b="0"/>
            <a:pathLst>
              <a:path w="26790" h="44650">
                <a:moveTo>
                  <a:pt x="8930" y="44649"/>
                </a:moveTo>
                <a:lnTo>
                  <a:pt x="8930" y="35719"/>
                </a:lnTo>
                <a:lnTo>
                  <a:pt x="0" y="35719"/>
                </a:lnTo>
                <a:lnTo>
                  <a:pt x="0" y="35719"/>
                </a:lnTo>
                <a:lnTo>
                  <a:pt x="8930" y="26789"/>
                </a:lnTo>
                <a:lnTo>
                  <a:pt x="8930" y="17859"/>
                </a:lnTo>
                <a:lnTo>
                  <a:pt x="17860" y="8930"/>
                </a:lnTo>
                <a:lnTo>
                  <a:pt x="26789" y="0"/>
                </a:lnTo>
                <a:lnTo>
                  <a:pt x="26789" y="0"/>
                </a:lnTo>
                <a:lnTo>
                  <a:pt x="26789"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7608094" y="1696640"/>
            <a:ext cx="17860" cy="62509"/>
          </a:xfrm>
          <a:custGeom>
            <a:avLst/>
            <a:gdLst/>
            <a:ahLst/>
            <a:cxnLst/>
            <a:rect l="0" t="0" r="0" b="0"/>
            <a:pathLst>
              <a:path w="17860" h="62509">
                <a:moveTo>
                  <a:pt x="0" y="62508"/>
                </a:moveTo>
                <a:lnTo>
                  <a:pt x="0" y="53579"/>
                </a:lnTo>
                <a:lnTo>
                  <a:pt x="0" y="44649"/>
                </a:lnTo>
                <a:lnTo>
                  <a:pt x="0" y="44649"/>
                </a:lnTo>
                <a:lnTo>
                  <a:pt x="0" y="35719"/>
                </a:lnTo>
                <a:lnTo>
                  <a:pt x="0" y="26789"/>
                </a:lnTo>
                <a:lnTo>
                  <a:pt x="0" y="17860"/>
                </a:lnTo>
                <a:lnTo>
                  <a:pt x="8929" y="8930"/>
                </a:lnTo>
                <a:lnTo>
                  <a:pt x="8929" y="0"/>
                </a:lnTo>
                <a:lnTo>
                  <a:pt x="17859" y="0"/>
                </a:lnTo>
                <a:lnTo>
                  <a:pt x="17859"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224" name="Freeform 52223"/>
          <p:cNvSpPr/>
          <p:nvPr/>
        </p:nvSpPr>
        <p:spPr>
          <a:xfrm>
            <a:off x="7688461" y="1768078"/>
            <a:ext cx="62509" cy="71438"/>
          </a:xfrm>
          <a:custGeom>
            <a:avLst/>
            <a:gdLst/>
            <a:ahLst/>
            <a:cxnLst/>
            <a:rect l="0" t="0" r="0" b="0"/>
            <a:pathLst>
              <a:path w="62509" h="71438">
                <a:moveTo>
                  <a:pt x="0" y="71437"/>
                </a:moveTo>
                <a:lnTo>
                  <a:pt x="0" y="71437"/>
                </a:lnTo>
                <a:lnTo>
                  <a:pt x="0" y="62508"/>
                </a:lnTo>
                <a:lnTo>
                  <a:pt x="0" y="53578"/>
                </a:lnTo>
                <a:lnTo>
                  <a:pt x="8930" y="53578"/>
                </a:lnTo>
                <a:lnTo>
                  <a:pt x="8930" y="35719"/>
                </a:lnTo>
                <a:lnTo>
                  <a:pt x="17859" y="26789"/>
                </a:lnTo>
                <a:lnTo>
                  <a:pt x="35719" y="17859"/>
                </a:lnTo>
                <a:lnTo>
                  <a:pt x="44648" y="17859"/>
                </a:lnTo>
                <a:lnTo>
                  <a:pt x="53578" y="8930"/>
                </a:lnTo>
                <a:lnTo>
                  <a:pt x="62508" y="0"/>
                </a:lnTo>
                <a:lnTo>
                  <a:pt x="62508" y="0"/>
                </a:lnTo>
                <a:lnTo>
                  <a:pt x="62508"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225" name="Freeform 52224"/>
          <p:cNvSpPr/>
          <p:nvPr/>
        </p:nvSpPr>
        <p:spPr>
          <a:xfrm>
            <a:off x="7965281" y="1830586"/>
            <a:ext cx="142876" cy="133946"/>
          </a:xfrm>
          <a:custGeom>
            <a:avLst/>
            <a:gdLst/>
            <a:ahLst/>
            <a:cxnLst/>
            <a:rect l="0" t="0" r="0" b="0"/>
            <a:pathLst>
              <a:path w="142876" h="133946">
                <a:moveTo>
                  <a:pt x="8930" y="0"/>
                </a:moveTo>
                <a:lnTo>
                  <a:pt x="8930" y="0"/>
                </a:lnTo>
                <a:lnTo>
                  <a:pt x="0" y="0"/>
                </a:lnTo>
                <a:lnTo>
                  <a:pt x="0" y="0"/>
                </a:lnTo>
                <a:lnTo>
                  <a:pt x="0" y="0"/>
                </a:lnTo>
                <a:lnTo>
                  <a:pt x="0" y="8929"/>
                </a:lnTo>
                <a:lnTo>
                  <a:pt x="0" y="17859"/>
                </a:lnTo>
                <a:lnTo>
                  <a:pt x="8930" y="17859"/>
                </a:lnTo>
                <a:lnTo>
                  <a:pt x="8930" y="35718"/>
                </a:lnTo>
                <a:lnTo>
                  <a:pt x="8930" y="44648"/>
                </a:lnTo>
                <a:lnTo>
                  <a:pt x="17860" y="53578"/>
                </a:lnTo>
                <a:lnTo>
                  <a:pt x="26789" y="71437"/>
                </a:lnTo>
                <a:lnTo>
                  <a:pt x="26789" y="80367"/>
                </a:lnTo>
                <a:lnTo>
                  <a:pt x="35719" y="89297"/>
                </a:lnTo>
                <a:lnTo>
                  <a:pt x="35719" y="98226"/>
                </a:lnTo>
                <a:lnTo>
                  <a:pt x="44649" y="107156"/>
                </a:lnTo>
                <a:lnTo>
                  <a:pt x="44649" y="125015"/>
                </a:lnTo>
                <a:lnTo>
                  <a:pt x="53578" y="125015"/>
                </a:lnTo>
                <a:lnTo>
                  <a:pt x="62508" y="133945"/>
                </a:lnTo>
                <a:lnTo>
                  <a:pt x="62508" y="133945"/>
                </a:lnTo>
                <a:lnTo>
                  <a:pt x="71438" y="133945"/>
                </a:lnTo>
                <a:lnTo>
                  <a:pt x="71438" y="133945"/>
                </a:lnTo>
                <a:lnTo>
                  <a:pt x="80367" y="125015"/>
                </a:lnTo>
                <a:lnTo>
                  <a:pt x="89297" y="125015"/>
                </a:lnTo>
                <a:lnTo>
                  <a:pt x="89297" y="116086"/>
                </a:lnTo>
                <a:lnTo>
                  <a:pt x="98227" y="107156"/>
                </a:lnTo>
                <a:lnTo>
                  <a:pt x="107157" y="98226"/>
                </a:lnTo>
                <a:lnTo>
                  <a:pt x="107157" y="80367"/>
                </a:lnTo>
                <a:lnTo>
                  <a:pt x="116086" y="71437"/>
                </a:lnTo>
                <a:lnTo>
                  <a:pt x="125016" y="62508"/>
                </a:lnTo>
                <a:lnTo>
                  <a:pt x="125016" y="44648"/>
                </a:lnTo>
                <a:lnTo>
                  <a:pt x="133946" y="44648"/>
                </a:lnTo>
                <a:lnTo>
                  <a:pt x="142875" y="35718"/>
                </a:lnTo>
                <a:lnTo>
                  <a:pt x="142875" y="35718"/>
                </a:lnTo>
                <a:lnTo>
                  <a:pt x="142875" y="3571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229" name="Freeform 52228"/>
          <p:cNvSpPr/>
          <p:nvPr/>
        </p:nvSpPr>
        <p:spPr>
          <a:xfrm>
            <a:off x="8197452" y="1857375"/>
            <a:ext cx="17861" cy="98227"/>
          </a:xfrm>
          <a:custGeom>
            <a:avLst/>
            <a:gdLst/>
            <a:ahLst/>
            <a:cxnLst/>
            <a:rect l="0" t="0" r="0" b="0"/>
            <a:pathLst>
              <a:path w="17861" h="98227">
                <a:moveTo>
                  <a:pt x="0" y="0"/>
                </a:moveTo>
                <a:lnTo>
                  <a:pt x="0" y="0"/>
                </a:lnTo>
                <a:lnTo>
                  <a:pt x="0" y="17859"/>
                </a:lnTo>
                <a:lnTo>
                  <a:pt x="0" y="17859"/>
                </a:lnTo>
                <a:lnTo>
                  <a:pt x="8930" y="26789"/>
                </a:lnTo>
                <a:lnTo>
                  <a:pt x="8930" y="35719"/>
                </a:lnTo>
                <a:lnTo>
                  <a:pt x="8930" y="44648"/>
                </a:lnTo>
                <a:lnTo>
                  <a:pt x="8930" y="62508"/>
                </a:lnTo>
                <a:lnTo>
                  <a:pt x="8930" y="71437"/>
                </a:lnTo>
                <a:lnTo>
                  <a:pt x="8930" y="80367"/>
                </a:lnTo>
                <a:lnTo>
                  <a:pt x="17860" y="89297"/>
                </a:lnTo>
                <a:lnTo>
                  <a:pt x="17860" y="98226"/>
                </a:lnTo>
                <a:lnTo>
                  <a:pt x="17860" y="98226"/>
                </a:lnTo>
                <a:lnTo>
                  <a:pt x="17860" y="9822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230" name="Freeform 52229"/>
          <p:cNvSpPr/>
          <p:nvPr/>
        </p:nvSpPr>
        <p:spPr>
          <a:xfrm>
            <a:off x="8242101" y="1785937"/>
            <a:ext cx="1" cy="1"/>
          </a:xfrm>
          <a:custGeom>
            <a:avLst/>
            <a:gdLst/>
            <a:ahLst/>
            <a:cxnLst/>
            <a:rect l="0" t="0" r="0" b="0"/>
            <a:pathLst>
              <a:path w="1" h="1">
                <a:moveTo>
                  <a:pt x="0" y="0"/>
                </a:moveTo>
                <a:lnTo>
                  <a:pt x="0" y="0"/>
                </a:lnTo>
                <a:close/>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31" name="Freeform 52230"/>
          <p:cNvSpPr/>
          <p:nvPr/>
        </p:nvSpPr>
        <p:spPr>
          <a:xfrm>
            <a:off x="8277820" y="1812726"/>
            <a:ext cx="98227" cy="151806"/>
          </a:xfrm>
          <a:custGeom>
            <a:avLst/>
            <a:gdLst/>
            <a:ahLst/>
            <a:cxnLst/>
            <a:rect l="0" t="0" r="0" b="0"/>
            <a:pathLst>
              <a:path w="98227" h="151806">
                <a:moveTo>
                  <a:pt x="62507" y="8930"/>
                </a:moveTo>
                <a:lnTo>
                  <a:pt x="62507" y="8930"/>
                </a:lnTo>
                <a:lnTo>
                  <a:pt x="53578" y="8930"/>
                </a:lnTo>
                <a:lnTo>
                  <a:pt x="53578" y="0"/>
                </a:lnTo>
                <a:lnTo>
                  <a:pt x="44648" y="8930"/>
                </a:lnTo>
                <a:lnTo>
                  <a:pt x="35718" y="8930"/>
                </a:lnTo>
                <a:lnTo>
                  <a:pt x="26789" y="8930"/>
                </a:lnTo>
                <a:lnTo>
                  <a:pt x="17859" y="17860"/>
                </a:lnTo>
                <a:lnTo>
                  <a:pt x="17859" y="17860"/>
                </a:lnTo>
                <a:lnTo>
                  <a:pt x="8929" y="26789"/>
                </a:lnTo>
                <a:lnTo>
                  <a:pt x="8929" y="35719"/>
                </a:lnTo>
                <a:lnTo>
                  <a:pt x="8929" y="35719"/>
                </a:lnTo>
                <a:lnTo>
                  <a:pt x="8929" y="44649"/>
                </a:lnTo>
                <a:lnTo>
                  <a:pt x="8929" y="53578"/>
                </a:lnTo>
                <a:lnTo>
                  <a:pt x="17859" y="53578"/>
                </a:lnTo>
                <a:lnTo>
                  <a:pt x="26789" y="62508"/>
                </a:lnTo>
                <a:lnTo>
                  <a:pt x="35718" y="71438"/>
                </a:lnTo>
                <a:lnTo>
                  <a:pt x="44648" y="80368"/>
                </a:lnTo>
                <a:lnTo>
                  <a:pt x="62507" y="89297"/>
                </a:lnTo>
                <a:lnTo>
                  <a:pt x="71437" y="98227"/>
                </a:lnTo>
                <a:lnTo>
                  <a:pt x="80367" y="107157"/>
                </a:lnTo>
                <a:lnTo>
                  <a:pt x="89296" y="116086"/>
                </a:lnTo>
                <a:lnTo>
                  <a:pt x="98226" y="125016"/>
                </a:lnTo>
                <a:lnTo>
                  <a:pt x="89296" y="125016"/>
                </a:lnTo>
                <a:lnTo>
                  <a:pt x="89296" y="133946"/>
                </a:lnTo>
                <a:lnTo>
                  <a:pt x="89296" y="142875"/>
                </a:lnTo>
                <a:lnTo>
                  <a:pt x="80367" y="142875"/>
                </a:lnTo>
                <a:lnTo>
                  <a:pt x="71437" y="151805"/>
                </a:lnTo>
                <a:lnTo>
                  <a:pt x="62507" y="151805"/>
                </a:lnTo>
                <a:lnTo>
                  <a:pt x="53578" y="151805"/>
                </a:lnTo>
                <a:lnTo>
                  <a:pt x="44648" y="151805"/>
                </a:lnTo>
                <a:lnTo>
                  <a:pt x="35718" y="151805"/>
                </a:lnTo>
                <a:lnTo>
                  <a:pt x="26789" y="142875"/>
                </a:lnTo>
                <a:lnTo>
                  <a:pt x="17859" y="142875"/>
                </a:lnTo>
                <a:lnTo>
                  <a:pt x="0" y="142875"/>
                </a:lnTo>
                <a:lnTo>
                  <a:pt x="0" y="142875"/>
                </a:lnTo>
                <a:lnTo>
                  <a:pt x="0" y="14287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232" name="Freeform 52231"/>
          <p:cNvSpPr/>
          <p:nvPr/>
        </p:nvSpPr>
        <p:spPr>
          <a:xfrm>
            <a:off x="8402835" y="1821656"/>
            <a:ext cx="116087" cy="107157"/>
          </a:xfrm>
          <a:custGeom>
            <a:avLst/>
            <a:gdLst/>
            <a:ahLst/>
            <a:cxnLst/>
            <a:rect l="0" t="0" r="0" b="0"/>
            <a:pathLst>
              <a:path w="116087" h="107157">
                <a:moveTo>
                  <a:pt x="0" y="35719"/>
                </a:moveTo>
                <a:lnTo>
                  <a:pt x="0" y="44648"/>
                </a:lnTo>
                <a:lnTo>
                  <a:pt x="0" y="53578"/>
                </a:lnTo>
                <a:lnTo>
                  <a:pt x="0" y="53578"/>
                </a:lnTo>
                <a:lnTo>
                  <a:pt x="0" y="62508"/>
                </a:lnTo>
                <a:lnTo>
                  <a:pt x="8930" y="80367"/>
                </a:lnTo>
                <a:lnTo>
                  <a:pt x="8930" y="89297"/>
                </a:lnTo>
                <a:lnTo>
                  <a:pt x="17860" y="98227"/>
                </a:lnTo>
                <a:lnTo>
                  <a:pt x="26789" y="107156"/>
                </a:lnTo>
                <a:lnTo>
                  <a:pt x="26789" y="107156"/>
                </a:lnTo>
                <a:lnTo>
                  <a:pt x="44649" y="107156"/>
                </a:lnTo>
                <a:lnTo>
                  <a:pt x="44649" y="107156"/>
                </a:lnTo>
                <a:lnTo>
                  <a:pt x="53578" y="107156"/>
                </a:lnTo>
                <a:lnTo>
                  <a:pt x="62508" y="107156"/>
                </a:lnTo>
                <a:lnTo>
                  <a:pt x="71438" y="107156"/>
                </a:lnTo>
                <a:lnTo>
                  <a:pt x="80367" y="98227"/>
                </a:lnTo>
                <a:lnTo>
                  <a:pt x="89297" y="89297"/>
                </a:lnTo>
                <a:lnTo>
                  <a:pt x="98227" y="80367"/>
                </a:lnTo>
                <a:lnTo>
                  <a:pt x="107156" y="71438"/>
                </a:lnTo>
                <a:lnTo>
                  <a:pt x="107156" y="62508"/>
                </a:lnTo>
                <a:lnTo>
                  <a:pt x="116086" y="53578"/>
                </a:lnTo>
                <a:lnTo>
                  <a:pt x="116086" y="35719"/>
                </a:lnTo>
                <a:lnTo>
                  <a:pt x="116086" y="26789"/>
                </a:lnTo>
                <a:lnTo>
                  <a:pt x="116086" y="17859"/>
                </a:lnTo>
                <a:lnTo>
                  <a:pt x="107156" y="17859"/>
                </a:lnTo>
                <a:lnTo>
                  <a:pt x="98227" y="8930"/>
                </a:lnTo>
                <a:lnTo>
                  <a:pt x="98227" y="8930"/>
                </a:lnTo>
                <a:lnTo>
                  <a:pt x="98227" y="0"/>
                </a:lnTo>
                <a:lnTo>
                  <a:pt x="98227" y="0"/>
                </a:lnTo>
                <a:lnTo>
                  <a:pt x="98227"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233" name="Freeform 52232"/>
          <p:cNvSpPr/>
          <p:nvPr/>
        </p:nvSpPr>
        <p:spPr>
          <a:xfrm>
            <a:off x="8554640" y="1696640"/>
            <a:ext cx="285751" cy="258962"/>
          </a:xfrm>
          <a:custGeom>
            <a:avLst/>
            <a:gdLst/>
            <a:ahLst/>
            <a:cxnLst/>
            <a:rect l="0" t="0" r="0" b="0"/>
            <a:pathLst>
              <a:path w="285751" h="258962">
                <a:moveTo>
                  <a:pt x="71437" y="142875"/>
                </a:moveTo>
                <a:lnTo>
                  <a:pt x="71437" y="133946"/>
                </a:lnTo>
                <a:lnTo>
                  <a:pt x="62508" y="133946"/>
                </a:lnTo>
                <a:lnTo>
                  <a:pt x="62508" y="133946"/>
                </a:lnTo>
                <a:lnTo>
                  <a:pt x="62508" y="125016"/>
                </a:lnTo>
                <a:lnTo>
                  <a:pt x="62508" y="125016"/>
                </a:lnTo>
                <a:lnTo>
                  <a:pt x="53578" y="116086"/>
                </a:lnTo>
                <a:lnTo>
                  <a:pt x="53578" y="125016"/>
                </a:lnTo>
                <a:lnTo>
                  <a:pt x="44648" y="125016"/>
                </a:lnTo>
                <a:lnTo>
                  <a:pt x="35719" y="125016"/>
                </a:lnTo>
                <a:lnTo>
                  <a:pt x="35719" y="133946"/>
                </a:lnTo>
                <a:lnTo>
                  <a:pt x="26789" y="142875"/>
                </a:lnTo>
                <a:lnTo>
                  <a:pt x="17859" y="151805"/>
                </a:lnTo>
                <a:lnTo>
                  <a:pt x="8930" y="160735"/>
                </a:lnTo>
                <a:lnTo>
                  <a:pt x="0" y="178594"/>
                </a:lnTo>
                <a:lnTo>
                  <a:pt x="0" y="187524"/>
                </a:lnTo>
                <a:lnTo>
                  <a:pt x="0" y="196454"/>
                </a:lnTo>
                <a:lnTo>
                  <a:pt x="0" y="196454"/>
                </a:lnTo>
                <a:lnTo>
                  <a:pt x="8930" y="205383"/>
                </a:lnTo>
                <a:lnTo>
                  <a:pt x="8930" y="205383"/>
                </a:lnTo>
                <a:lnTo>
                  <a:pt x="17859" y="205383"/>
                </a:lnTo>
                <a:lnTo>
                  <a:pt x="26789" y="205383"/>
                </a:lnTo>
                <a:lnTo>
                  <a:pt x="35719" y="205383"/>
                </a:lnTo>
                <a:lnTo>
                  <a:pt x="44648" y="196454"/>
                </a:lnTo>
                <a:lnTo>
                  <a:pt x="53578" y="196454"/>
                </a:lnTo>
                <a:lnTo>
                  <a:pt x="53578" y="187524"/>
                </a:lnTo>
                <a:lnTo>
                  <a:pt x="62508" y="178594"/>
                </a:lnTo>
                <a:lnTo>
                  <a:pt x="71437" y="169664"/>
                </a:lnTo>
                <a:lnTo>
                  <a:pt x="80367" y="160735"/>
                </a:lnTo>
                <a:lnTo>
                  <a:pt x="80367" y="151805"/>
                </a:lnTo>
                <a:lnTo>
                  <a:pt x="89297" y="142875"/>
                </a:lnTo>
                <a:lnTo>
                  <a:pt x="89297" y="142875"/>
                </a:lnTo>
                <a:lnTo>
                  <a:pt x="98226" y="133946"/>
                </a:lnTo>
                <a:lnTo>
                  <a:pt x="98226" y="133946"/>
                </a:lnTo>
                <a:lnTo>
                  <a:pt x="98226" y="133946"/>
                </a:lnTo>
                <a:lnTo>
                  <a:pt x="98226" y="133946"/>
                </a:lnTo>
                <a:lnTo>
                  <a:pt x="98226" y="142875"/>
                </a:lnTo>
                <a:lnTo>
                  <a:pt x="89297" y="142875"/>
                </a:lnTo>
                <a:lnTo>
                  <a:pt x="89297" y="151805"/>
                </a:lnTo>
                <a:lnTo>
                  <a:pt x="89297" y="160735"/>
                </a:lnTo>
                <a:lnTo>
                  <a:pt x="89297" y="169664"/>
                </a:lnTo>
                <a:lnTo>
                  <a:pt x="89297" y="178594"/>
                </a:lnTo>
                <a:lnTo>
                  <a:pt x="89297" y="196454"/>
                </a:lnTo>
                <a:lnTo>
                  <a:pt x="98226" y="205383"/>
                </a:lnTo>
                <a:lnTo>
                  <a:pt x="107156" y="205383"/>
                </a:lnTo>
                <a:lnTo>
                  <a:pt x="107156" y="214313"/>
                </a:lnTo>
                <a:lnTo>
                  <a:pt x="116086" y="214313"/>
                </a:lnTo>
                <a:lnTo>
                  <a:pt x="116086" y="214313"/>
                </a:lnTo>
                <a:lnTo>
                  <a:pt x="125015" y="214313"/>
                </a:lnTo>
                <a:lnTo>
                  <a:pt x="142875" y="214313"/>
                </a:lnTo>
                <a:lnTo>
                  <a:pt x="151805" y="205383"/>
                </a:lnTo>
                <a:lnTo>
                  <a:pt x="160734" y="196454"/>
                </a:lnTo>
                <a:lnTo>
                  <a:pt x="169664" y="178594"/>
                </a:lnTo>
                <a:lnTo>
                  <a:pt x="187523" y="169664"/>
                </a:lnTo>
                <a:lnTo>
                  <a:pt x="196453" y="151805"/>
                </a:lnTo>
                <a:lnTo>
                  <a:pt x="214312" y="133946"/>
                </a:lnTo>
                <a:lnTo>
                  <a:pt x="223242" y="116086"/>
                </a:lnTo>
                <a:lnTo>
                  <a:pt x="223242" y="98227"/>
                </a:lnTo>
                <a:lnTo>
                  <a:pt x="223242" y="80368"/>
                </a:lnTo>
                <a:lnTo>
                  <a:pt x="232172" y="62508"/>
                </a:lnTo>
                <a:lnTo>
                  <a:pt x="232172" y="44649"/>
                </a:lnTo>
                <a:lnTo>
                  <a:pt x="241101" y="35719"/>
                </a:lnTo>
                <a:lnTo>
                  <a:pt x="241101" y="17860"/>
                </a:lnTo>
                <a:lnTo>
                  <a:pt x="241101" y="8930"/>
                </a:lnTo>
                <a:lnTo>
                  <a:pt x="241101" y="8930"/>
                </a:lnTo>
                <a:lnTo>
                  <a:pt x="250031" y="0"/>
                </a:lnTo>
                <a:lnTo>
                  <a:pt x="250031" y="0"/>
                </a:lnTo>
                <a:lnTo>
                  <a:pt x="250031" y="0"/>
                </a:lnTo>
                <a:lnTo>
                  <a:pt x="250031" y="0"/>
                </a:lnTo>
                <a:lnTo>
                  <a:pt x="241101" y="8930"/>
                </a:lnTo>
                <a:lnTo>
                  <a:pt x="241101" y="17860"/>
                </a:lnTo>
                <a:lnTo>
                  <a:pt x="232172" y="26789"/>
                </a:lnTo>
                <a:lnTo>
                  <a:pt x="232172" y="44649"/>
                </a:lnTo>
                <a:lnTo>
                  <a:pt x="232172" y="62508"/>
                </a:lnTo>
                <a:lnTo>
                  <a:pt x="232172" y="80368"/>
                </a:lnTo>
                <a:lnTo>
                  <a:pt x="232172" y="98227"/>
                </a:lnTo>
                <a:lnTo>
                  <a:pt x="241101" y="125016"/>
                </a:lnTo>
                <a:lnTo>
                  <a:pt x="241101" y="142875"/>
                </a:lnTo>
                <a:lnTo>
                  <a:pt x="250031" y="160735"/>
                </a:lnTo>
                <a:lnTo>
                  <a:pt x="250031" y="178594"/>
                </a:lnTo>
                <a:lnTo>
                  <a:pt x="250031" y="196454"/>
                </a:lnTo>
                <a:lnTo>
                  <a:pt x="258961" y="205383"/>
                </a:lnTo>
                <a:lnTo>
                  <a:pt x="267890" y="223243"/>
                </a:lnTo>
                <a:lnTo>
                  <a:pt x="267890" y="232172"/>
                </a:lnTo>
                <a:lnTo>
                  <a:pt x="276820" y="241102"/>
                </a:lnTo>
                <a:lnTo>
                  <a:pt x="285750" y="258961"/>
                </a:lnTo>
                <a:lnTo>
                  <a:pt x="285750" y="258961"/>
                </a:lnTo>
                <a:lnTo>
                  <a:pt x="285750" y="25896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234" name="Freeform 52233"/>
          <p:cNvSpPr/>
          <p:nvPr/>
        </p:nvSpPr>
        <p:spPr>
          <a:xfrm>
            <a:off x="7929563" y="2062758"/>
            <a:ext cx="232172" cy="232172"/>
          </a:xfrm>
          <a:custGeom>
            <a:avLst/>
            <a:gdLst/>
            <a:ahLst/>
            <a:cxnLst/>
            <a:rect l="0" t="0" r="0" b="0"/>
            <a:pathLst>
              <a:path w="232172" h="232172">
                <a:moveTo>
                  <a:pt x="8929" y="223242"/>
                </a:moveTo>
                <a:lnTo>
                  <a:pt x="8929" y="232171"/>
                </a:lnTo>
                <a:lnTo>
                  <a:pt x="0" y="232171"/>
                </a:lnTo>
                <a:lnTo>
                  <a:pt x="0" y="223242"/>
                </a:lnTo>
                <a:lnTo>
                  <a:pt x="0" y="223242"/>
                </a:lnTo>
                <a:lnTo>
                  <a:pt x="0" y="214312"/>
                </a:lnTo>
                <a:lnTo>
                  <a:pt x="0" y="205382"/>
                </a:lnTo>
                <a:lnTo>
                  <a:pt x="8929" y="187523"/>
                </a:lnTo>
                <a:lnTo>
                  <a:pt x="8929" y="178593"/>
                </a:lnTo>
                <a:lnTo>
                  <a:pt x="17859" y="160734"/>
                </a:lnTo>
                <a:lnTo>
                  <a:pt x="26789" y="142875"/>
                </a:lnTo>
                <a:lnTo>
                  <a:pt x="35718" y="125015"/>
                </a:lnTo>
                <a:lnTo>
                  <a:pt x="44648" y="107156"/>
                </a:lnTo>
                <a:lnTo>
                  <a:pt x="53578" y="98226"/>
                </a:lnTo>
                <a:lnTo>
                  <a:pt x="62507" y="71437"/>
                </a:lnTo>
                <a:lnTo>
                  <a:pt x="62507" y="62507"/>
                </a:lnTo>
                <a:lnTo>
                  <a:pt x="71437" y="44648"/>
                </a:lnTo>
                <a:lnTo>
                  <a:pt x="80367" y="35718"/>
                </a:lnTo>
                <a:lnTo>
                  <a:pt x="89296" y="26789"/>
                </a:lnTo>
                <a:lnTo>
                  <a:pt x="98226" y="17859"/>
                </a:lnTo>
                <a:lnTo>
                  <a:pt x="98226" y="8929"/>
                </a:lnTo>
                <a:lnTo>
                  <a:pt x="107156" y="8929"/>
                </a:lnTo>
                <a:lnTo>
                  <a:pt x="107156" y="0"/>
                </a:lnTo>
                <a:lnTo>
                  <a:pt x="116085" y="0"/>
                </a:lnTo>
                <a:lnTo>
                  <a:pt x="116085" y="0"/>
                </a:lnTo>
                <a:lnTo>
                  <a:pt x="125015" y="8929"/>
                </a:lnTo>
                <a:lnTo>
                  <a:pt x="125015" y="17859"/>
                </a:lnTo>
                <a:lnTo>
                  <a:pt x="142875" y="26789"/>
                </a:lnTo>
                <a:lnTo>
                  <a:pt x="142875" y="44648"/>
                </a:lnTo>
                <a:lnTo>
                  <a:pt x="151804" y="53578"/>
                </a:lnTo>
                <a:lnTo>
                  <a:pt x="160734" y="71437"/>
                </a:lnTo>
                <a:lnTo>
                  <a:pt x="160734" y="89296"/>
                </a:lnTo>
                <a:lnTo>
                  <a:pt x="169664" y="107156"/>
                </a:lnTo>
                <a:lnTo>
                  <a:pt x="178593" y="125015"/>
                </a:lnTo>
                <a:lnTo>
                  <a:pt x="178593" y="142875"/>
                </a:lnTo>
                <a:lnTo>
                  <a:pt x="187523" y="160734"/>
                </a:lnTo>
                <a:lnTo>
                  <a:pt x="196453" y="178593"/>
                </a:lnTo>
                <a:lnTo>
                  <a:pt x="205382" y="187523"/>
                </a:lnTo>
                <a:lnTo>
                  <a:pt x="214312" y="196453"/>
                </a:lnTo>
                <a:lnTo>
                  <a:pt x="223242" y="214312"/>
                </a:lnTo>
                <a:lnTo>
                  <a:pt x="232171" y="214312"/>
                </a:lnTo>
                <a:lnTo>
                  <a:pt x="232171" y="223242"/>
                </a:lnTo>
                <a:lnTo>
                  <a:pt x="232171" y="223242"/>
                </a:lnTo>
                <a:lnTo>
                  <a:pt x="232171" y="223242"/>
                </a:lnTo>
                <a:lnTo>
                  <a:pt x="232171" y="223242"/>
                </a:lnTo>
                <a:lnTo>
                  <a:pt x="232171" y="22324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235" name="Freeform 52234"/>
          <p:cNvSpPr/>
          <p:nvPr/>
        </p:nvSpPr>
        <p:spPr>
          <a:xfrm>
            <a:off x="7956352" y="2143125"/>
            <a:ext cx="178594" cy="26790"/>
          </a:xfrm>
          <a:custGeom>
            <a:avLst/>
            <a:gdLst/>
            <a:ahLst/>
            <a:cxnLst/>
            <a:rect l="0" t="0" r="0" b="0"/>
            <a:pathLst>
              <a:path w="178594" h="26790">
                <a:moveTo>
                  <a:pt x="8929" y="0"/>
                </a:moveTo>
                <a:lnTo>
                  <a:pt x="8929" y="0"/>
                </a:lnTo>
                <a:lnTo>
                  <a:pt x="0" y="0"/>
                </a:lnTo>
                <a:lnTo>
                  <a:pt x="0" y="0"/>
                </a:lnTo>
                <a:lnTo>
                  <a:pt x="0" y="0"/>
                </a:lnTo>
                <a:lnTo>
                  <a:pt x="8929" y="0"/>
                </a:lnTo>
                <a:lnTo>
                  <a:pt x="17859" y="0"/>
                </a:lnTo>
                <a:lnTo>
                  <a:pt x="35718" y="0"/>
                </a:lnTo>
                <a:lnTo>
                  <a:pt x="53578" y="8929"/>
                </a:lnTo>
                <a:lnTo>
                  <a:pt x="80367" y="8929"/>
                </a:lnTo>
                <a:lnTo>
                  <a:pt x="107156" y="8929"/>
                </a:lnTo>
                <a:lnTo>
                  <a:pt x="133945" y="17859"/>
                </a:lnTo>
                <a:lnTo>
                  <a:pt x="160734" y="17859"/>
                </a:lnTo>
                <a:lnTo>
                  <a:pt x="178593" y="26789"/>
                </a:lnTo>
                <a:lnTo>
                  <a:pt x="178593" y="2678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236" name="Freeform 52235"/>
          <p:cNvSpPr/>
          <p:nvPr/>
        </p:nvSpPr>
        <p:spPr>
          <a:xfrm>
            <a:off x="8170664" y="2134195"/>
            <a:ext cx="116086" cy="125017"/>
          </a:xfrm>
          <a:custGeom>
            <a:avLst/>
            <a:gdLst/>
            <a:ahLst/>
            <a:cxnLst/>
            <a:rect l="0" t="0" r="0" b="0"/>
            <a:pathLst>
              <a:path w="116086" h="125017">
                <a:moveTo>
                  <a:pt x="116085" y="8930"/>
                </a:moveTo>
                <a:lnTo>
                  <a:pt x="116085" y="0"/>
                </a:lnTo>
                <a:lnTo>
                  <a:pt x="116085" y="0"/>
                </a:lnTo>
                <a:lnTo>
                  <a:pt x="116085" y="0"/>
                </a:lnTo>
                <a:lnTo>
                  <a:pt x="107156" y="0"/>
                </a:lnTo>
                <a:lnTo>
                  <a:pt x="98226" y="0"/>
                </a:lnTo>
                <a:lnTo>
                  <a:pt x="89296" y="0"/>
                </a:lnTo>
                <a:lnTo>
                  <a:pt x="80366" y="0"/>
                </a:lnTo>
                <a:lnTo>
                  <a:pt x="71437" y="0"/>
                </a:lnTo>
                <a:lnTo>
                  <a:pt x="53577" y="8930"/>
                </a:lnTo>
                <a:lnTo>
                  <a:pt x="44648" y="17859"/>
                </a:lnTo>
                <a:lnTo>
                  <a:pt x="35718" y="26789"/>
                </a:lnTo>
                <a:lnTo>
                  <a:pt x="26788" y="35719"/>
                </a:lnTo>
                <a:lnTo>
                  <a:pt x="17859" y="44649"/>
                </a:lnTo>
                <a:lnTo>
                  <a:pt x="8930" y="53578"/>
                </a:lnTo>
                <a:lnTo>
                  <a:pt x="0" y="71438"/>
                </a:lnTo>
                <a:lnTo>
                  <a:pt x="0" y="80367"/>
                </a:lnTo>
                <a:lnTo>
                  <a:pt x="8930" y="89297"/>
                </a:lnTo>
                <a:lnTo>
                  <a:pt x="8930" y="98227"/>
                </a:lnTo>
                <a:lnTo>
                  <a:pt x="26788" y="107156"/>
                </a:lnTo>
                <a:lnTo>
                  <a:pt x="35718" y="116086"/>
                </a:lnTo>
                <a:lnTo>
                  <a:pt x="53577" y="116086"/>
                </a:lnTo>
                <a:lnTo>
                  <a:pt x="71437" y="116086"/>
                </a:lnTo>
                <a:lnTo>
                  <a:pt x="89296" y="125016"/>
                </a:lnTo>
                <a:lnTo>
                  <a:pt x="107156" y="116086"/>
                </a:lnTo>
                <a:lnTo>
                  <a:pt x="116085" y="116086"/>
                </a:lnTo>
                <a:lnTo>
                  <a:pt x="116085" y="11608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237" name="Freeform 52236"/>
          <p:cNvSpPr/>
          <p:nvPr/>
        </p:nvSpPr>
        <p:spPr>
          <a:xfrm>
            <a:off x="8295679" y="2250281"/>
            <a:ext cx="1" cy="1"/>
          </a:xfrm>
          <a:custGeom>
            <a:avLst/>
            <a:gdLst/>
            <a:ahLst/>
            <a:cxnLst/>
            <a:rect l="0" t="0" r="0" b="0"/>
            <a:pathLst>
              <a:path w="1" h="1">
                <a:moveTo>
                  <a:pt x="0" y="0"/>
                </a:moveTo>
                <a:close/>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38" name="Freeform 52237"/>
          <p:cNvSpPr/>
          <p:nvPr/>
        </p:nvSpPr>
        <p:spPr>
          <a:xfrm>
            <a:off x="8313538" y="2098476"/>
            <a:ext cx="437556" cy="151806"/>
          </a:xfrm>
          <a:custGeom>
            <a:avLst/>
            <a:gdLst/>
            <a:ahLst/>
            <a:cxnLst/>
            <a:rect l="0" t="0" r="0" b="0"/>
            <a:pathLst>
              <a:path w="437556" h="151806">
                <a:moveTo>
                  <a:pt x="98227" y="35719"/>
                </a:moveTo>
                <a:lnTo>
                  <a:pt x="89297" y="35719"/>
                </a:lnTo>
                <a:lnTo>
                  <a:pt x="80367" y="35719"/>
                </a:lnTo>
                <a:lnTo>
                  <a:pt x="80367" y="35719"/>
                </a:lnTo>
                <a:lnTo>
                  <a:pt x="71438" y="35719"/>
                </a:lnTo>
                <a:lnTo>
                  <a:pt x="62508" y="35719"/>
                </a:lnTo>
                <a:lnTo>
                  <a:pt x="44649" y="44649"/>
                </a:lnTo>
                <a:lnTo>
                  <a:pt x="35719" y="44649"/>
                </a:lnTo>
                <a:lnTo>
                  <a:pt x="26789" y="53578"/>
                </a:lnTo>
                <a:lnTo>
                  <a:pt x="17860" y="62508"/>
                </a:lnTo>
                <a:lnTo>
                  <a:pt x="8930" y="71438"/>
                </a:lnTo>
                <a:lnTo>
                  <a:pt x="0" y="89297"/>
                </a:lnTo>
                <a:lnTo>
                  <a:pt x="0" y="98227"/>
                </a:lnTo>
                <a:lnTo>
                  <a:pt x="8930" y="116086"/>
                </a:lnTo>
                <a:lnTo>
                  <a:pt x="8930" y="125016"/>
                </a:lnTo>
                <a:lnTo>
                  <a:pt x="17860" y="142875"/>
                </a:lnTo>
                <a:lnTo>
                  <a:pt x="26789" y="151805"/>
                </a:lnTo>
                <a:lnTo>
                  <a:pt x="35719" y="151805"/>
                </a:lnTo>
                <a:lnTo>
                  <a:pt x="53578" y="151805"/>
                </a:lnTo>
                <a:lnTo>
                  <a:pt x="62508" y="151805"/>
                </a:lnTo>
                <a:lnTo>
                  <a:pt x="80367" y="151805"/>
                </a:lnTo>
                <a:lnTo>
                  <a:pt x="107157" y="151805"/>
                </a:lnTo>
                <a:lnTo>
                  <a:pt x="125016" y="142875"/>
                </a:lnTo>
                <a:lnTo>
                  <a:pt x="142875" y="142875"/>
                </a:lnTo>
                <a:lnTo>
                  <a:pt x="160735" y="133946"/>
                </a:lnTo>
                <a:lnTo>
                  <a:pt x="178594" y="116086"/>
                </a:lnTo>
                <a:lnTo>
                  <a:pt x="187524" y="107157"/>
                </a:lnTo>
                <a:lnTo>
                  <a:pt x="196453" y="89297"/>
                </a:lnTo>
                <a:lnTo>
                  <a:pt x="196453" y="80368"/>
                </a:lnTo>
                <a:lnTo>
                  <a:pt x="205383" y="62508"/>
                </a:lnTo>
                <a:lnTo>
                  <a:pt x="205383" y="53578"/>
                </a:lnTo>
                <a:lnTo>
                  <a:pt x="205383" y="44649"/>
                </a:lnTo>
                <a:lnTo>
                  <a:pt x="205383" y="26789"/>
                </a:lnTo>
                <a:lnTo>
                  <a:pt x="205383" y="17860"/>
                </a:lnTo>
                <a:lnTo>
                  <a:pt x="196453" y="17860"/>
                </a:lnTo>
                <a:lnTo>
                  <a:pt x="196453" y="8930"/>
                </a:lnTo>
                <a:lnTo>
                  <a:pt x="196453" y="0"/>
                </a:lnTo>
                <a:lnTo>
                  <a:pt x="187524" y="0"/>
                </a:lnTo>
                <a:lnTo>
                  <a:pt x="178594" y="8930"/>
                </a:lnTo>
                <a:lnTo>
                  <a:pt x="169664" y="8930"/>
                </a:lnTo>
                <a:lnTo>
                  <a:pt x="160735" y="17860"/>
                </a:lnTo>
                <a:lnTo>
                  <a:pt x="151805" y="26789"/>
                </a:lnTo>
                <a:lnTo>
                  <a:pt x="142875" y="44649"/>
                </a:lnTo>
                <a:lnTo>
                  <a:pt x="142875" y="53578"/>
                </a:lnTo>
                <a:lnTo>
                  <a:pt x="133946" y="71438"/>
                </a:lnTo>
                <a:lnTo>
                  <a:pt x="133946" y="80368"/>
                </a:lnTo>
                <a:lnTo>
                  <a:pt x="133946" y="98227"/>
                </a:lnTo>
                <a:lnTo>
                  <a:pt x="133946" y="116086"/>
                </a:lnTo>
                <a:lnTo>
                  <a:pt x="133946" y="125016"/>
                </a:lnTo>
                <a:lnTo>
                  <a:pt x="142875" y="133946"/>
                </a:lnTo>
                <a:lnTo>
                  <a:pt x="151805" y="142875"/>
                </a:lnTo>
                <a:lnTo>
                  <a:pt x="160735" y="142875"/>
                </a:lnTo>
                <a:lnTo>
                  <a:pt x="169664" y="142875"/>
                </a:lnTo>
                <a:lnTo>
                  <a:pt x="178594" y="142875"/>
                </a:lnTo>
                <a:lnTo>
                  <a:pt x="196453" y="142875"/>
                </a:lnTo>
                <a:lnTo>
                  <a:pt x="205383" y="142875"/>
                </a:lnTo>
                <a:lnTo>
                  <a:pt x="223242" y="133946"/>
                </a:lnTo>
                <a:lnTo>
                  <a:pt x="241102" y="125016"/>
                </a:lnTo>
                <a:lnTo>
                  <a:pt x="250032" y="116086"/>
                </a:lnTo>
                <a:lnTo>
                  <a:pt x="258961" y="98227"/>
                </a:lnTo>
                <a:lnTo>
                  <a:pt x="267891" y="89297"/>
                </a:lnTo>
                <a:lnTo>
                  <a:pt x="267891" y="80368"/>
                </a:lnTo>
                <a:lnTo>
                  <a:pt x="267891" y="62508"/>
                </a:lnTo>
                <a:lnTo>
                  <a:pt x="276821" y="53578"/>
                </a:lnTo>
                <a:lnTo>
                  <a:pt x="285750" y="44649"/>
                </a:lnTo>
                <a:lnTo>
                  <a:pt x="285750" y="35719"/>
                </a:lnTo>
                <a:lnTo>
                  <a:pt x="294680" y="26789"/>
                </a:lnTo>
                <a:lnTo>
                  <a:pt x="303610" y="17860"/>
                </a:lnTo>
                <a:lnTo>
                  <a:pt x="312539" y="8930"/>
                </a:lnTo>
                <a:lnTo>
                  <a:pt x="321469" y="8930"/>
                </a:lnTo>
                <a:lnTo>
                  <a:pt x="330399" y="0"/>
                </a:lnTo>
                <a:lnTo>
                  <a:pt x="339328" y="0"/>
                </a:lnTo>
                <a:lnTo>
                  <a:pt x="339328" y="8930"/>
                </a:lnTo>
                <a:lnTo>
                  <a:pt x="357188" y="8930"/>
                </a:lnTo>
                <a:lnTo>
                  <a:pt x="366117" y="17860"/>
                </a:lnTo>
                <a:lnTo>
                  <a:pt x="383977" y="26789"/>
                </a:lnTo>
                <a:lnTo>
                  <a:pt x="392907" y="35719"/>
                </a:lnTo>
                <a:lnTo>
                  <a:pt x="401836" y="53578"/>
                </a:lnTo>
                <a:lnTo>
                  <a:pt x="419696" y="62508"/>
                </a:lnTo>
                <a:lnTo>
                  <a:pt x="428625" y="71438"/>
                </a:lnTo>
                <a:lnTo>
                  <a:pt x="437555" y="89297"/>
                </a:lnTo>
                <a:lnTo>
                  <a:pt x="437555" y="98227"/>
                </a:lnTo>
                <a:lnTo>
                  <a:pt x="437555" y="107157"/>
                </a:lnTo>
                <a:lnTo>
                  <a:pt x="437555" y="125016"/>
                </a:lnTo>
                <a:lnTo>
                  <a:pt x="428625" y="133946"/>
                </a:lnTo>
                <a:lnTo>
                  <a:pt x="428625" y="133946"/>
                </a:lnTo>
                <a:lnTo>
                  <a:pt x="419696" y="142875"/>
                </a:lnTo>
                <a:lnTo>
                  <a:pt x="410766" y="142875"/>
                </a:lnTo>
                <a:lnTo>
                  <a:pt x="392907" y="142875"/>
                </a:lnTo>
                <a:lnTo>
                  <a:pt x="383977" y="142875"/>
                </a:lnTo>
                <a:lnTo>
                  <a:pt x="375047" y="142875"/>
                </a:lnTo>
                <a:lnTo>
                  <a:pt x="366117" y="133946"/>
                </a:lnTo>
                <a:lnTo>
                  <a:pt x="348258" y="133946"/>
                </a:lnTo>
                <a:lnTo>
                  <a:pt x="339328" y="125016"/>
                </a:lnTo>
                <a:lnTo>
                  <a:pt x="330399" y="116086"/>
                </a:lnTo>
                <a:lnTo>
                  <a:pt x="330399" y="11608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239" name="Freeform 52238"/>
          <p:cNvSpPr/>
          <p:nvPr/>
        </p:nvSpPr>
        <p:spPr>
          <a:xfrm>
            <a:off x="8733234" y="2062758"/>
            <a:ext cx="160735" cy="178594"/>
          </a:xfrm>
          <a:custGeom>
            <a:avLst/>
            <a:gdLst/>
            <a:ahLst/>
            <a:cxnLst/>
            <a:rect l="0" t="0" r="0" b="0"/>
            <a:pathLst>
              <a:path w="160735" h="178594">
                <a:moveTo>
                  <a:pt x="17859" y="71437"/>
                </a:moveTo>
                <a:lnTo>
                  <a:pt x="17859" y="71437"/>
                </a:lnTo>
                <a:lnTo>
                  <a:pt x="8929" y="62507"/>
                </a:lnTo>
                <a:lnTo>
                  <a:pt x="8929" y="71437"/>
                </a:lnTo>
                <a:lnTo>
                  <a:pt x="0" y="62507"/>
                </a:lnTo>
                <a:lnTo>
                  <a:pt x="0" y="53578"/>
                </a:lnTo>
                <a:lnTo>
                  <a:pt x="8929" y="53578"/>
                </a:lnTo>
                <a:lnTo>
                  <a:pt x="8929" y="44648"/>
                </a:lnTo>
                <a:lnTo>
                  <a:pt x="8929" y="35718"/>
                </a:lnTo>
                <a:lnTo>
                  <a:pt x="8929" y="26789"/>
                </a:lnTo>
                <a:lnTo>
                  <a:pt x="8929" y="26789"/>
                </a:lnTo>
                <a:lnTo>
                  <a:pt x="17859" y="17859"/>
                </a:lnTo>
                <a:lnTo>
                  <a:pt x="26789" y="8929"/>
                </a:lnTo>
                <a:lnTo>
                  <a:pt x="35718" y="8929"/>
                </a:lnTo>
                <a:lnTo>
                  <a:pt x="44648" y="0"/>
                </a:lnTo>
                <a:lnTo>
                  <a:pt x="53578" y="0"/>
                </a:lnTo>
                <a:lnTo>
                  <a:pt x="71437" y="0"/>
                </a:lnTo>
                <a:lnTo>
                  <a:pt x="89296" y="8929"/>
                </a:lnTo>
                <a:lnTo>
                  <a:pt x="98226" y="8929"/>
                </a:lnTo>
                <a:lnTo>
                  <a:pt x="107156" y="17859"/>
                </a:lnTo>
                <a:lnTo>
                  <a:pt x="125015" y="26789"/>
                </a:lnTo>
                <a:lnTo>
                  <a:pt x="125015" y="44648"/>
                </a:lnTo>
                <a:lnTo>
                  <a:pt x="133945" y="53578"/>
                </a:lnTo>
                <a:lnTo>
                  <a:pt x="142875" y="71437"/>
                </a:lnTo>
                <a:lnTo>
                  <a:pt x="142875" y="80367"/>
                </a:lnTo>
                <a:lnTo>
                  <a:pt x="151804" y="98226"/>
                </a:lnTo>
                <a:lnTo>
                  <a:pt x="151804" y="116086"/>
                </a:lnTo>
                <a:lnTo>
                  <a:pt x="151804" y="125015"/>
                </a:lnTo>
                <a:lnTo>
                  <a:pt x="160734" y="142875"/>
                </a:lnTo>
                <a:lnTo>
                  <a:pt x="160734" y="151804"/>
                </a:lnTo>
                <a:lnTo>
                  <a:pt x="160734" y="169664"/>
                </a:lnTo>
                <a:lnTo>
                  <a:pt x="151804" y="169664"/>
                </a:lnTo>
                <a:lnTo>
                  <a:pt x="142875" y="178593"/>
                </a:lnTo>
                <a:lnTo>
                  <a:pt x="133945" y="178593"/>
                </a:lnTo>
                <a:lnTo>
                  <a:pt x="133945" y="178593"/>
                </a:lnTo>
                <a:lnTo>
                  <a:pt x="125015" y="178593"/>
                </a:lnTo>
                <a:lnTo>
                  <a:pt x="116086" y="178593"/>
                </a:lnTo>
                <a:lnTo>
                  <a:pt x="107156" y="178593"/>
                </a:lnTo>
                <a:lnTo>
                  <a:pt x="98226" y="178593"/>
                </a:lnTo>
                <a:lnTo>
                  <a:pt x="89296" y="178593"/>
                </a:lnTo>
                <a:lnTo>
                  <a:pt x="89296" y="169664"/>
                </a:lnTo>
                <a:lnTo>
                  <a:pt x="89296" y="169664"/>
                </a:lnTo>
                <a:lnTo>
                  <a:pt x="89296" y="16966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endParaRPr lang="en-US" smtClean="0"/>
          </a:p>
        </p:txBody>
      </p:sp>
      <p:sp>
        <p:nvSpPr>
          <p:cNvPr id="54275" name="Content Placeholder 2"/>
          <p:cNvSpPr>
            <a:spLocks noGrp="1"/>
          </p:cNvSpPr>
          <p:nvPr>
            <p:ph idx="1"/>
          </p:nvPr>
        </p:nvSpPr>
        <p:spPr>
          <a:xfrm>
            <a:off x="457200" y="0"/>
            <a:ext cx="8686800" cy="6126163"/>
          </a:xfrm>
        </p:spPr>
        <p:txBody>
          <a:bodyPr/>
          <a:lstStyle/>
          <a:p>
            <a:pPr eaLnBrk="1" hangingPunct="1">
              <a:buFontTx/>
              <a:buNone/>
            </a:pPr>
            <a:r>
              <a:rPr lang="en-US" sz="1000" b="1" smtClean="0"/>
              <a:t>(b) Structured question</a:t>
            </a:r>
          </a:p>
          <a:p>
            <a:pPr eaLnBrk="1" hangingPunct="1">
              <a:buFontTx/>
              <a:buNone/>
            </a:pPr>
            <a:r>
              <a:rPr lang="en-US" sz="1000" b="1" i="1" smtClean="0"/>
              <a:t>[3 marks]</a:t>
            </a:r>
          </a:p>
          <a:p>
            <a:pPr eaLnBrk="1" hangingPunct="1">
              <a:buFontTx/>
              <a:buNone/>
            </a:pPr>
            <a:r>
              <a:rPr lang="en-US" sz="1000" b="1" smtClean="0"/>
              <a:t>(i) For each of the three locations in the diagram identify </a:t>
            </a:r>
            <a:r>
              <a:rPr lang="en-US" sz="1000" b="1" i="1" smtClean="0"/>
              <a:t>one</a:t>
            </a:r>
          </a:p>
          <a:p>
            <a:pPr eaLnBrk="1" hangingPunct="1">
              <a:buFontTx/>
              <a:buNone/>
            </a:pPr>
            <a:r>
              <a:rPr lang="en-US" sz="1000" b="1" smtClean="0"/>
              <a:t>strategy that may be used to protect the coastline.</a:t>
            </a:r>
          </a:p>
          <a:p>
            <a:pPr eaLnBrk="1" hangingPunct="1">
              <a:buFontTx/>
              <a:buNone/>
            </a:pPr>
            <a:r>
              <a:rPr lang="en-US" sz="1000" smtClean="0"/>
              <a:t>For each of the three locations shown in the diagram, responses should identify</a:t>
            </a:r>
          </a:p>
          <a:p>
            <a:pPr eaLnBrk="1" hangingPunct="1">
              <a:buFontTx/>
              <a:buNone/>
            </a:pPr>
            <a:r>
              <a:rPr lang="en-US" sz="1000" smtClean="0"/>
              <a:t>one appropriate technique, hard or soft, to reduce the impact of erosion. Cliff face</a:t>
            </a:r>
          </a:p>
          <a:p>
            <a:pPr eaLnBrk="1" hangingPunct="1">
              <a:buFontTx/>
              <a:buNone/>
            </a:pPr>
            <a:r>
              <a:rPr lang="en-US" sz="1000" smtClean="0"/>
              <a:t>strategies – cliff pinning, cliff modification, drainage, gabions, vegetation cover.</a:t>
            </a:r>
          </a:p>
          <a:p>
            <a:pPr eaLnBrk="1" hangingPunct="1">
              <a:buFontTx/>
              <a:buNone/>
            </a:pPr>
            <a:r>
              <a:rPr lang="en-US" sz="1000" smtClean="0"/>
              <a:t>Cliff foot strategies – sea walls, gabions, baffles, boulders, tetrapods. Beach</a:t>
            </a:r>
          </a:p>
          <a:p>
            <a:pPr eaLnBrk="1" hangingPunct="1">
              <a:buFontTx/>
              <a:buNone/>
            </a:pPr>
            <a:r>
              <a:rPr lang="en-US" sz="1000" smtClean="0"/>
              <a:t>management strategies – rip-rap, groynes, beach recycling, nourishment. Marks</a:t>
            </a:r>
          </a:p>
          <a:p>
            <a:pPr eaLnBrk="1" hangingPunct="1">
              <a:buFontTx/>
              <a:buNone/>
            </a:pPr>
            <a:r>
              <a:rPr lang="en-US" sz="1000" smtClean="0"/>
              <a:t>should be allocated on the basis of </a:t>
            </a:r>
            <a:r>
              <a:rPr lang="en-US" sz="1000" b="1" i="1" smtClean="0"/>
              <a:t>[3 % 1 mark].</a:t>
            </a:r>
          </a:p>
          <a:p>
            <a:pPr eaLnBrk="1" hangingPunct="1">
              <a:buFontTx/>
              <a:buNone/>
            </a:pPr>
            <a:r>
              <a:rPr lang="en-US" sz="1000" b="1" smtClean="0"/>
              <a:t>(ii) Evaluate the effectiveness of each of the </a:t>
            </a:r>
            <a:r>
              <a:rPr lang="en-US" sz="1000" b="1" i="1" smtClean="0"/>
              <a:t>three chosen strategies. [7 marks]</a:t>
            </a:r>
          </a:p>
          <a:p>
            <a:pPr eaLnBrk="1" hangingPunct="1">
              <a:buFontTx/>
              <a:buNone/>
            </a:pPr>
            <a:r>
              <a:rPr lang="en-US" sz="1000" smtClean="0"/>
              <a:t>Good responses should look at the effectiveness of hard management techniques</a:t>
            </a:r>
          </a:p>
          <a:p>
            <a:pPr eaLnBrk="1" hangingPunct="1">
              <a:buFontTx/>
              <a:buNone/>
            </a:pPr>
            <a:r>
              <a:rPr lang="en-US" sz="1000" smtClean="0"/>
              <a:t>and soft management techniques. Techniques like sea walls allow little</a:t>
            </a:r>
          </a:p>
          <a:p>
            <a:pPr eaLnBrk="1" hangingPunct="1">
              <a:buFontTx/>
              <a:buNone/>
            </a:pPr>
            <a:r>
              <a:rPr lang="en-US" sz="1000" smtClean="0"/>
              <a:t>movement, whereas boulders or tetrapods and baffles are more absorbent of wave</a:t>
            </a:r>
          </a:p>
          <a:p>
            <a:pPr eaLnBrk="1" hangingPunct="1">
              <a:buFontTx/>
              <a:buNone/>
            </a:pPr>
            <a:r>
              <a:rPr lang="en-US" sz="1000" smtClean="0"/>
              <a:t>energy. Beach nourishment is more aesthetic but it is very expensive to maintain.</a:t>
            </a:r>
          </a:p>
          <a:p>
            <a:pPr eaLnBrk="1" hangingPunct="1">
              <a:buFontTx/>
              <a:buNone/>
            </a:pPr>
            <a:r>
              <a:rPr lang="en-US" sz="1000" smtClean="0"/>
              <a:t>Stronger responses may look at the failures that have occurred with management</a:t>
            </a:r>
          </a:p>
          <a:p>
            <a:pPr eaLnBrk="1" hangingPunct="1">
              <a:buFontTx/>
              <a:buNone/>
            </a:pPr>
            <a:r>
              <a:rPr lang="en-US" sz="1000" smtClean="0"/>
              <a:t>strategies. In many areas the impact of many of the protection methods is felt</a:t>
            </a:r>
          </a:p>
          <a:p>
            <a:pPr eaLnBrk="1" hangingPunct="1">
              <a:buFontTx/>
              <a:buNone/>
            </a:pPr>
            <a:r>
              <a:rPr lang="en-US" sz="1000" smtClean="0"/>
              <a:t>elsewhere along the coastline. It is an open system and changes to one component</a:t>
            </a:r>
          </a:p>
          <a:p>
            <a:pPr eaLnBrk="1" hangingPunct="1">
              <a:buFontTx/>
              <a:buNone/>
            </a:pPr>
            <a:r>
              <a:rPr lang="en-US" sz="1000" smtClean="0"/>
              <a:t>may affect others. The question is open ended and strong responses will look at</a:t>
            </a:r>
          </a:p>
          <a:p>
            <a:pPr eaLnBrk="1" hangingPunct="1">
              <a:buFontTx/>
              <a:buNone/>
            </a:pPr>
            <a:r>
              <a:rPr lang="en-US" sz="1000" smtClean="0"/>
              <a:t>the positive and negative impacts and should focus on appropriate examples.</a:t>
            </a:r>
          </a:p>
          <a:p>
            <a:pPr eaLnBrk="1" hangingPunct="1">
              <a:buFontTx/>
              <a:buNone/>
            </a:pPr>
            <a:r>
              <a:rPr lang="en-US" sz="1000" smtClean="0"/>
              <a:t>Marks should be awarded on the basis of </a:t>
            </a:r>
            <a:r>
              <a:rPr lang="en-US" sz="1000" b="1" i="1" smtClean="0"/>
              <a:t>[3 % 2 marks] plus [1 mark] for</a:t>
            </a:r>
          </a:p>
          <a:p>
            <a:pPr eaLnBrk="1" hangingPunct="1">
              <a:buFontTx/>
              <a:buNone/>
            </a:pPr>
            <a:r>
              <a:rPr lang="en-US" sz="1000" smtClean="0"/>
              <a:t>additional insight or comment.</a:t>
            </a:r>
          </a:p>
          <a:p>
            <a:pPr eaLnBrk="1" hangingPunct="1">
              <a:buFontTx/>
              <a:buNone/>
            </a:pPr>
            <a:r>
              <a:rPr lang="en-US" sz="1000" b="1" i="1" smtClean="0"/>
              <a:t>[10 marks]</a:t>
            </a:r>
          </a:p>
          <a:p>
            <a:pPr eaLnBrk="1" hangingPunct="1">
              <a:buFontTx/>
              <a:buNone/>
            </a:pPr>
            <a:r>
              <a:rPr lang="en-US" sz="1000" b="1" smtClean="0"/>
              <a:t>(iii) Discuss the view that coastlines should be allowed to evolve</a:t>
            </a:r>
          </a:p>
          <a:p>
            <a:pPr eaLnBrk="1" hangingPunct="1">
              <a:buFontTx/>
              <a:buNone/>
            </a:pPr>
            <a:r>
              <a:rPr lang="en-US" sz="1000" b="1" smtClean="0"/>
              <a:t>naturally.</a:t>
            </a:r>
          </a:p>
          <a:p>
            <a:pPr eaLnBrk="1" hangingPunct="1">
              <a:buFontTx/>
              <a:buNone/>
            </a:pPr>
            <a:r>
              <a:rPr lang="en-US" sz="1000" smtClean="0"/>
              <a:t>It would be expected that good responses would mention the coastal system and</a:t>
            </a:r>
          </a:p>
          <a:p>
            <a:pPr eaLnBrk="1" hangingPunct="1">
              <a:buFontTx/>
              <a:buNone/>
            </a:pPr>
            <a:r>
              <a:rPr lang="en-US" sz="1000" smtClean="0"/>
              <a:t>any change in one component leads to change elsewhere. Examples may be</a:t>
            </a:r>
          </a:p>
          <a:p>
            <a:pPr eaLnBrk="1" hangingPunct="1">
              <a:buFontTx/>
              <a:buNone/>
            </a:pPr>
            <a:r>
              <a:rPr lang="en-US" sz="1000" smtClean="0"/>
              <a:t>chosen which illustrate that inappropriate management has resulted in impacts</a:t>
            </a:r>
          </a:p>
          <a:p>
            <a:pPr eaLnBrk="1" hangingPunct="1">
              <a:buFontTx/>
              <a:buNone/>
            </a:pPr>
            <a:r>
              <a:rPr lang="en-US" sz="1000" smtClean="0"/>
              <a:t>elsewhere. These impacts may include coastal recession, erosion of dune</a:t>
            </a:r>
          </a:p>
          <a:p>
            <a:pPr eaLnBrk="1" hangingPunct="1">
              <a:buFontTx/>
              <a:buNone/>
            </a:pPr>
            <a:r>
              <a:rPr lang="en-US" sz="1000" smtClean="0"/>
              <a:t>ecosystems, loss of settlements </a:t>
            </a:r>
            <a:r>
              <a:rPr lang="en-US" sz="1000" i="1" smtClean="0"/>
              <a:t>etc.. Examples from any appropriate coastal</a:t>
            </a:r>
          </a:p>
          <a:p>
            <a:pPr eaLnBrk="1" hangingPunct="1">
              <a:buFontTx/>
              <a:buNone/>
            </a:pPr>
            <a:r>
              <a:rPr lang="en-US" sz="1000" smtClean="0"/>
              <a:t>locations may be given, such as the east coast of the UK, Presque Isle on Lake</a:t>
            </a:r>
          </a:p>
          <a:p>
            <a:pPr eaLnBrk="1" hangingPunct="1">
              <a:buFontTx/>
              <a:buNone/>
            </a:pPr>
            <a:r>
              <a:rPr lang="en-US" sz="1000" smtClean="0"/>
              <a:t>Erie, the Bight of Benin, south-east Singapore.</a:t>
            </a:r>
          </a:p>
          <a:p>
            <a:pPr eaLnBrk="1" hangingPunct="1">
              <a:buFontTx/>
              <a:buNone/>
            </a:pPr>
            <a:r>
              <a:rPr lang="en-US" sz="1000" smtClean="0"/>
              <a:t>Strong responses will discuss the view that a coastline, which is untouched by</a:t>
            </a:r>
          </a:p>
          <a:p>
            <a:pPr eaLnBrk="1" hangingPunct="1">
              <a:buFontTx/>
              <a:buNone/>
            </a:pPr>
            <a:r>
              <a:rPr lang="en-US" sz="1000" smtClean="0"/>
              <a:t>humans will achieve its own equilibrium (dynamic equilibrium), through the process</a:t>
            </a:r>
          </a:p>
          <a:p>
            <a:pPr eaLnBrk="1" hangingPunct="1">
              <a:buFontTx/>
              <a:buNone/>
            </a:pPr>
            <a:r>
              <a:rPr lang="en-US" sz="1000" smtClean="0"/>
              <a:t>of negative feedback. They may argue that coastlines should be left to adjust in</a:t>
            </a:r>
          </a:p>
          <a:p>
            <a:pPr eaLnBrk="1" hangingPunct="1">
              <a:buFontTx/>
              <a:buNone/>
            </a:pPr>
            <a:r>
              <a:rPr lang="en-US" sz="1000" smtClean="0"/>
              <a:t>this way, as they do in areas which are uninhabited or have sparse populations.</a:t>
            </a:r>
          </a:p>
          <a:p>
            <a:pPr eaLnBrk="1" hangingPunct="1">
              <a:buFontTx/>
              <a:buNone/>
            </a:pPr>
            <a:r>
              <a:rPr lang="en-US" sz="1000" smtClean="0"/>
              <a:t>The reality is that people are attracted to littoral zones and to protect property or</a:t>
            </a:r>
          </a:p>
          <a:p>
            <a:pPr eaLnBrk="1" hangingPunct="1">
              <a:buFontTx/>
              <a:buNone/>
            </a:pPr>
            <a:r>
              <a:rPr lang="en-US" sz="1000" smtClean="0"/>
              <a:t>landscape, which has an economic value, and so it becomes necessary to employ</a:t>
            </a:r>
          </a:p>
          <a:p>
            <a:pPr eaLnBrk="1" hangingPunct="1">
              <a:buFontTx/>
              <a:buNone/>
            </a:pPr>
            <a:r>
              <a:rPr lang="en-US" sz="1000" smtClean="0"/>
              <a:t>appropriate techniques.</a:t>
            </a:r>
          </a:p>
          <a:p>
            <a:pPr eaLnBrk="1" hangingPunct="1">
              <a:buFontTx/>
              <a:buNone/>
            </a:pPr>
            <a:r>
              <a:rPr lang="en-US" sz="1000" smtClean="0"/>
              <a:t>It would be expected that good responses adopt an approach which looks at both</a:t>
            </a:r>
          </a:p>
          <a:p>
            <a:pPr eaLnBrk="1" hangingPunct="1">
              <a:buFontTx/>
              <a:buNone/>
            </a:pPr>
            <a:r>
              <a:rPr lang="en-US" sz="1000" smtClean="0"/>
              <a:t>sides of the argument, citing examples. Alternatively, convincing discussions can</a:t>
            </a:r>
          </a:p>
          <a:p>
            <a:pPr eaLnBrk="1" hangingPunct="1">
              <a:buFontTx/>
              <a:buNone/>
            </a:pPr>
            <a:r>
              <a:rPr lang="en-US" sz="1000" smtClean="0"/>
              <a:t>adopt either viewpoint.</a:t>
            </a:r>
          </a:p>
          <a:p>
            <a:pPr eaLnBrk="1" hangingPunct="1">
              <a:buFontTx/>
              <a:buNone/>
            </a:pPr>
            <a:r>
              <a:rPr lang="en-US" sz="1000" smtClean="0"/>
              <a:t>The marks should be allocated according to the markbands.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smtClean="0"/>
              <a:t>Aim: To evaluate coastal management in Grand Bahama</a:t>
            </a:r>
          </a:p>
        </p:txBody>
      </p:sp>
      <p:sp>
        <p:nvSpPr>
          <p:cNvPr id="21507" name="Content Placeholder 2"/>
          <p:cNvSpPr>
            <a:spLocks noGrp="1"/>
          </p:cNvSpPr>
          <p:nvPr>
            <p:ph idx="1"/>
          </p:nvPr>
        </p:nvSpPr>
        <p:spPr/>
        <p:txBody>
          <a:bodyPr/>
          <a:lstStyle/>
          <a:p>
            <a:pPr eaLnBrk="1" hangingPunct="1"/>
            <a:endParaRPr lang="en-US" smtClean="0"/>
          </a:p>
        </p:txBody>
      </p:sp>
      <p:pic>
        <p:nvPicPr>
          <p:cNvPr id="21508" name="Picture 2"/>
          <p:cNvPicPr>
            <a:picLocks noChangeAspect="1" noChangeArrowheads="1"/>
          </p:cNvPicPr>
          <p:nvPr/>
        </p:nvPicPr>
        <p:blipFill>
          <a:blip r:embed="rId3"/>
          <a:srcRect/>
          <a:stretch>
            <a:fillRect/>
          </a:stretch>
        </p:blipFill>
        <p:spPr bwMode="auto">
          <a:xfrm>
            <a:off x="0" y="1500174"/>
            <a:ext cx="6075363" cy="4572000"/>
          </a:xfrm>
          <a:prstGeom prst="rect">
            <a:avLst/>
          </a:prstGeom>
          <a:noFill/>
          <a:ln w="9525">
            <a:noFill/>
            <a:miter lim="800000"/>
            <a:headEnd/>
            <a:tailEnd/>
          </a:ln>
        </p:spPr>
      </p:pic>
      <p:sp>
        <p:nvSpPr>
          <p:cNvPr id="21509" name="TextBox 4"/>
          <p:cNvSpPr txBox="1">
            <a:spLocks noChangeArrowheads="1"/>
          </p:cNvSpPr>
          <p:nvPr/>
        </p:nvSpPr>
        <p:spPr bwMode="auto">
          <a:xfrm>
            <a:off x="6228184" y="1611469"/>
            <a:ext cx="2643188" cy="4524315"/>
          </a:xfrm>
          <a:prstGeom prst="rect">
            <a:avLst/>
          </a:prstGeom>
          <a:noFill/>
          <a:ln w="9525">
            <a:noFill/>
            <a:miter lim="800000"/>
            <a:headEnd/>
            <a:tailEnd/>
          </a:ln>
        </p:spPr>
        <p:txBody>
          <a:bodyPr>
            <a:spAutoFit/>
          </a:bodyPr>
          <a:lstStyle/>
          <a:p>
            <a:pPr marL="342900" indent="-342900">
              <a:buFont typeface="Arial" charset="0"/>
              <a:buAutoNum type="arabicPeriod"/>
            </a:pPr>
            <a:r>
              <a:rPr lang="en-US" b="1" dirty="0"/>
              <a:t>What types of </a:t>
            </a:r>
            <a:r>
              <a:rPr lang="en-US" b="1" dirty="0" err="1"/>
              <a:t>defence</a:t>
            </a:r>
            <a:r>
              <a:rPr lang="en-US" b="1" dirty="0"/>
              <a:t> are used? Are they hard or soft?</a:t>
            </a:r>
          </a:p>
          <a:p>
            <a:pPr marL="342900" indent="-342900">
              <a:buFont typeface="Arial" charset="0"/>
              <a:buAutoNum type="arabicPeriod"/>
            </a:pPr>
            <a:endParaRPr lang="en-US" b="1" dirty="0"/>
          </a:p>
          <a:p>
            <a:pPr marL="342900" indent="-342900">
              <a:buFont typeface="Arial" charset="0"/>
              <a:buAutoNum type="arabicPeriod"/>
            </a:pPr>
            <a:r>
              <a:rPr lang="en-US" b="1" dirty="0"/>
              <a:t>How do they work?</a:t>
            </a:r>
          </a:p>
          <a:p>
            <a:pPr marL="342900" indent="-342900">
              <a:buFont typeface="Arial" charset="0"/>
              <a:buAutoNum type="arabicPeriod"/>
            </a:pPr>
            <a:endParaRPr lang="en-US" b="1" dirty="0"/>
          </a:p>
          <a:p>
            <a:pPr marL="342900" indent="-342900">
              <a:buFont typeface="Arial" charset="0"/>
              <a:buAutoNum type="arabicPeriod"/>
            </a:pPr>
            <a:r>
              <a:rPr lang="en-US" b="1" dirty="0"/>
              <a:t>Why is this area protected?</a:t>
            </a:r>
          </a:p>
          <a:p>
            <a:pPr marL="342900" indent="-342900">
              <a:buFont typeface="Arial" charset="0"/>
              <a:buAutoNum type="arabicPeriod"/>
            </a:pPr>
            <a:endParaRPr lang="en-US" b="1" dirty="0"/>
          </a:p>
          <a:p>
            <a:pPr marL="342900" indent="-342900">
              <a:buFont typeface="Arial" charset="0"/>
              <a:buAutoNum type="arabicPeriod"/>
            </a:pPr>
            <a:r>
              <a:rPr lang="en-US" b="1" dirty="0"/>
              <a:t>What may be some </a:t>
            </a:r>
            <a:r>
              <a:rPr lang="en-US" b="1" dirty="0" smtClean="0"/>
              <a:t>advantages and disadvantages </a:t>
            </a:r>
            <a:r>
              <a:rPr lang="en-US" b="1" dirty="0"/>
              <a:t>of these </a:t>
            </a:r>
            <a:r>
              <a:rPr lang="en-US" b="1" dirty="0" err="1"/>
              <a:t>defences</a:t>
            </a:r>
            <a:r>
              <a:rPr lang="en-US" b="1" dirty="0"/>
              <a:t> – who might be against them?</a:t>
            </a:r>
          </a:p>
        </p:txBody>
      </p:sp>
      <p:sp>
        <p:nvSpPr>
          <p:cNvPr id="6" name="Rectangle 5"/>
          <p:cNvSpPr/>
          <p:nvPr/>
        </p:nvSpPr>
        <p:spPr>
          <a:xfrm>
            <a:off x="571472" y="6215082"/>
            <a:ext cx="8572528" cy="646331"/>
          </a:xfrm>
          <a:prstGeom prst="rect">
            <a:avLst/>
          </a:prstGeom>
        </p:spPr>
        <p:txBody>
          <a:bodyPr wrap="square">
            <a:spAutoFit/>
          </a:bodyPr>
          <a:lstStyle/>
          <a:p>
            <a:r>
              <a:rPr lang="en-US" dirty="0" smtClean="0">
                <a:hlinkClick r:id="rId4"/>
              </a:rPr>
              <a:t>http://www.cavehill.uwi.edu/BNCCde/bahamas/conference/papers/sealey.html</a:t>
            </a:r>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smtClean="0"/>
              <a:t>How do we decide if should defend the coast or not?</a:t>
            </a:r>
          </a:p>
        </p:txBody>
      </p:sp>
      <p:sp>
        <p:nvSpPr>
          <p:cNvPr id="3075" name="Content Placeholder 2"/>
          <p:cNvSpPr>
            <a:spLocks noGrp="1"/>
          </p:cNvSpPr>
          <p:nvPr>
            <p:ph idx="1"/>
          </p:nvPr>
        </p:nvSpPr>
        <p:spPr>
          <a:xfrm>
            <a:off x="7358082" y="1600201"/>
            <a:ext cx="1606406" cy="1614486"/>
          </a:xfrm>
        </p:spPr>
        <p:txBody>
          <a:bodyPr/>
          <a:lstStyle/>
          <a:p>
            <a:pPr eaLnBrk="1" hangingPunct="1">
              <a:buNone/>
            </a:pPr>
            <a:r>
              <a:rPr lang="en-US" sz="1600" dirty="0" err="1" smtClean="0"/>
              <a:t>Clipbank</a:t>
            </a:r>
            <a:r>
              <a:rPr lang="en-US" sz="1600" dirty="0" smtClean="0"/>
              <a:t> – human intervention</a:t>
            </a:r>
          </a:p>
        </p:txBody>
      </p:sp>
      <p:pic>
        <p:nvPicPr>
          <p:cNvPr id="3076" name="Picture 2"/>
          <p:cNvPicPr>
            <a:picLocks noChangeAspect="1" noChangeArrowheads="1"/>
          </p:cNvPicPr>
          <p:nvPr/>
        </p:nvPicPr>
        <p:blipFill>
          <a:blip r:embed="rId3"/>
          <a:srcRect/>
          <a:stretch>
            <a:fillRect/>
          </a:stretch>
        </p:blipFill>
        <p:spPr bwMode="auto">
          <a:xfrm>
            <a:off x="142844" y="1428736"/>
            <a:ext cx="6945312" cy="5214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331640" y="387570"/>
            <a:ext cx="8229600" cy="439738"/>
          </a:xfrm>
        </p:spPr>
        <p:txBody>
          <a:bodyPr/>
          <a:lstStyle/>
          <a:p>
            <a:pPr eaLnBrk="1" hangingPunct="1"/>
            <a:r>
              <a:rPr lang="en-US" sz="2800" dirty="0" smtClean="0"/>
              <a:t>What questions do we need to ask to decide if money should be spent on </a:t>
            </a:r>
            <a:r>
              <a:rPr lang="en-US" sz="2800" dirty="0" err="1" smtClean="0"/>
              <a:t>defences</a:t>
            </a:r>
            <a:r>
              <a:rPr lang="en-US" sz="2800" dirty="0" smtClean="0"/>
              <a:t>?</a:t>
            </a:r>
          </a:p>
        </p:txBody>
      </p:sp>
      <p:sp>
        <p:nvSpPr>
          <p:cNvPr id="3" name="Content Placeholder 2"/>
          <p:cNvSpPr>
            <a:spLocks noGrp="1"/>
          </p:cNvSpPr>
          <p:nvPr>
            <p:ph idx="1"/>
          </p:nvPr>
        </p:nvSpPr>
        <p:spPr>
          <a:xfrm>
            <a:off x="428625" y="907600"/>
            <a:ext cx="7800975" cy="5857875"/>
          </a:xfrm>
        </p:spPr>
        <p:txBody>
          <a:bodyPr/>
          <a:lstStyle/>
          <a:p>
            <a:pPr eaLnBrk="1" hangingPunct="1"/>
            <a:r>
              <a:rPr lang="en-US" sz="2000" dirty="0" smtClean="0"/>
              <a:t>Natural</a:t>
            </a:r>
          </a:p>
          <a:p>
            <a:pPr eaLnBrk="1" hangingPunct="1">
              <a:buFontTx/>
              <a:buNone/>
            </a:pPr>
            <a:r>
              <a:rPr lang="en-US" sz="2000" dirty="0" smtClean="0"/>
              <a:t>What is the environmental significance of the area - nature reserve?  </a:t>
            </a:r>
          </a:p>
          <a:p>
            <a:pPr eaLnBrk="1" hangingPunct="1">
              <a:buFontTx/>
              <a:buNone/>
            </a:pPr>
            <a:r>
              <a:rPr lang="en-US" sz="2000" dirty="0" smtClean="0"/>
              <a:t>Will environmentally sensitive areas further down the coastline be affected?</a:t>
            </a:r>
          </a:p>
          <a:p>
            <a:pPr eaLnBrk="1" hangingPunct="1"/>
            <a:r>
              <a:rPr lang="en-US" sz="2000" dirty="0" smtClean="0"/>
              <a:t>Economic</a:t>
            </a:r>
          </a:p>
          <a:p>
            <a:pPr eaLnBrk="1" hangingPunct="1">
              <a:buFontTx/>
              <a:buNone/>
            </a:pPr>
            <a:r>
              <a:rPr lang="en-US" sz="2000" dirty="0" smtClean="0"/>
              <a:t>What will the </a:t>
            </a:r>
            <a:r>
              <a:rPr lang="en-US" sz="2000" dirty="0" err="1" smtClean="0"/>
              <a:t>defences</a:t>
            </a:r>
            <a:r>
              <a:rPr lang="en-US" sz="2000" dirty="0" smtClean="0"/>
              <a:t> cost to build and maintain?</a:t>
            </a:r>
          </a:p>
          <a:p>
            <a:pPr eaLnBrk="1" hangingPunct="1">
              <a:buFontTx/>
              <a:buNone/>
            </a:pPr>
            <a:r>
              <a:rPr lang="en-US" sz="2000" dirty="0" smtClean="0"/>
              <a:t>How valuable is the area we want to protect – major highway, industry, housing, farmland </a:t>
            </a:r>
            <a:r>
              <a:rPr lang="en-US" sz="2000" dirty="0" err="1" smtClean="0"/>
              <a:t>etc</a:t>
            </a:r>
            <a:r>
              <a:rPr lang="en-US" sz="2000" dirty="0" smtClean="0"/>
              <a:t>?</a:t>
            </a:r>
          </a:p>
          <a:p>
            <a:pPr eaLnBrk="1" hangingPunct="1"/>
            <a:r>
              <a:rPr lang="en-US" sz="2000" dirty="0" smtClean="0"/>
              <a:t>Social</a:t>
            </a:r>
          </a:p>
          <a:p>
            <a:pPr eaLnBrk="1" hangingPunct="1">
              <a:buFontTx/>
              <a:buNone/>
            </a:pPr>
            <a:r>
              <a:rPr lang="en-US" sz="2000" dirty="0" smtClean="0"/>
              <a:t>Will homes be lost – will home owners be compensated?</a:t>
            </a:r>
          </a:p>
          <a:p>
            <a:pPr eaLnBrk="1" hangingPunct="1">
              <a:buFontTx/>
              <a:buNone/>
            </a:pPr>
            <a:r>
              <a:rPr lang="en-US" sz="2000" dirty="0" smtClean="0"/>
              <a:t>Is the area densely populated?</a:t>
            </a:r>
          </a:p>
          <a:p>
            <a:pPr eaLnBrk="1" hangingPunct="1">
              <a:buFontTx/>
              <a:buNone/>
            </a:pPr>
            <a:r>
              <a:rPr lang="en-US" sz="2000" dirty="0" smtClean="0"/>
              <a:t>What is the history of the area?  Archaeological interest?</a:t>
            </a:r>
          </a:p>
          <a:p>
            <a:pPr eaLnBrk="1" hangingPunct="1"/>
            <a:r>
              <a:rPr lang="en-US" sz="2000" dirty="0" smtClean="0"/>
              <a:t>Political</a:t>
            </a:r>
          </a:p>
          <a:p>
            <a:pPr eaLnBrk="1" hangingPunct="1">
              <a:buFontTx/>
              <a:buNone/>
            </a:pPr>
            <a:r>
              <a:rPr lang="en-US" sz="2000" dirty="0" smtClean="0"/>
              <a:t>What is council tax like in the area?  Can residents afford additional tax to pay for </a:t>
            </a:r>
            <a:r>
              <a:rPr lang="en-US" sz="2000" dirty="0" err="1" smtClean="0"/>
              <a:t>defences</a:t>
            </a:r>
            <a:r>
              <a:rPr lang="en-US" sz="2000" dirty="0" smtClean="0"/>
              <a:t>?</a:t>
            </a:r>
          </a:p>
          <a:p>
            <a:pPr eaLnBrk="1" hangingPunct="1">
              <a:buFontTx/>
              <a:buNone/>
            </a:pPr>
            <a:r>
              <a:rPr lang="en-US" sz="2000" dirty="0" smtClean="0"/>
              <a:t>Is there funding from central government?</a:t>
            </a:r>
          </a:p>
          <a:p>
            <a:pPr eaLnBrk="1" hangingPunct="1"/>
            <a:endParaRPr lang="en-US" sz="2000"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20757"/>
            <a:ext cx="1331640" cy="10366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blinds(horizontal)">
                                      <p:cBhvr>
                                        <p:cTn id="23" dur="500"/>
                                        <p:tgtEl>
                                          <p:spTgt spid="3">
                                            <p:txEl>
                                              <p:pRg st="7" end="7"/>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blinds(horizontal)">
                                      <p:cBhvr>
                                        <p:cTn id="26" dur="500"/>
                                        <p:tgtEl>
                                          <p:spTgt spid="3">
                                            <p:txEl>
                                              <p:pRg st="8" end="8"/>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blinds(horizontal)">
                                      <p:cBhvr>
                                        <p:cTn id="29" dur="500"/>
                                        <p:tgtEl>
                                          <p:spTgt spid="3">
                                            <p:txEl>
                                              <p:pRg st="9" end="9"/>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blinds(horizontal)">
                                      <p:cBhvr>
                                        <p:cTn id="34" dur="500"/>
                                        <p:tgtEl>
                                          <p:spTgt spid="3">
                                            <p:txEl>
                                              <p:pRg st="11" end="11"/>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blinds(horizontal)">
                                      <p:cBhvr>
                                        <p:cTn id="3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934" y="363516"/>
            <a:ext cx="8229600" cy="1143000"/>
          </a:xfrm>
        </p:spPr>
        <p:txBody>
          <a:bodyPr>
            <a:normAutofit fontScale="90000"/>
          </a:bodyPr>
          <a:lstStyle/>
          <a:p>
            <a:pPr algn="l"/>
            <a:r>
              <a:rPr lang="en-US" b="1" dirty="0"/>
              <a:t>Problem in Grand Bahama </a:t>
            </a:r>
            <a:br>
              <a:rPr lang="en-US" b="1" dirty="0"/>
            </a:br>
            <a:r>
              <a:rPr lang="en-US" dirty="0" smtClean="0"/>
              <a:t>Coastal </a:t>
            </a:r>
            <a:r>
              <a:rPr lang="en-US" dirty="0"/>
              <a:t>erosion and sea level rise</a:t>
            </a:r>
            <a:br>
              <a:rPr lang="en-US" dirty="0"/>
            </a:br>
            <a:endParaRPr lang="en-US" dirty="0"/>
          </a:p>
        </p:txBody>
      </p:sp>
      <p:sp>
        <p:nvSpPr>
          <p:cNvPr id="3" name="Content Placeholder 2"/>
          <p:cNvSpPr>
            <a:spLocks noGrp="1"/>
          </p:cNvSpPr>
          <p:nvPr>
            <p:ph idx="1"/>
          </p:nvPr>
        </p:nvSpPr>
        <p:spPr>
          <a:xfrm>
            <a:off x="282841" y="1268760"/>
            <a:ext cx="8229600" cy="5334000"/>
          </a:xfrm>
        </p:spPr>
        <p:txBody>
          <a:bodyPr>
            <a:normAutofit/>
          </a:bodyPr>
          <a:lstStyle/>
          <a:p>
            <a:pPr>
              <a:buNone/>
            </a:pPr>
            <a:r>
              <a:rPr lang="en-US" dirty="0" smtClean="0">
                <a:solidFill>
                  <a:srgbClr val="FF0000"/>
                </a:solidFill>
              </a:rPr>
              <a:t>Marinas, coastal roads, houses, beaches and hotels are all subject to wave erosion and storm surge damage on Grand Bahama </a:t>
            </a:r>
          </a:p>
        </p:txBody>
      </p:sp>
      <p:pic>
        <p:nvPicPr>
          <p:cNvPr id="32769" name="Picture 1"/>
          <p:cNvPicPr>
            <a:picLocks noChangeAspect="1" noChangeArrowheads="1"/>
          </p:cNvPicPr>
          <p:nvPr/>
        </p:nvPicPr>
        <p:blipFill>
          <a:blip r:embed="rId3" cstate="print"/>
          <a:srcRect/>
          <a:stretch>
            <a:fillRect/>
          </a:stretch>
        </p:blipFill>
        <p:spPr bwMode="auto">
          <a:xfrm>
            <a:off x="291546" y="3394032"/>
            <a:ext cx="4167188" cy="3282611"/>
          </a:xfrm>
          <a:prstGeom prst="rect">
            <a:avLst/>
          </a:prstGeom>
          <a:noFill/>
          <a:ln w="9525">
            <a:noFill/>
            <a:miter lim="800000"/>
            <a:headEnd/>
            <a:tailEnd/>
          </a:ln>
        </p:spPr>
      </p:pic>
      <p:pic>
        <p:nvPicPr>
          <p:cNvPr id="51202" name="Picture 2" descr="https://encrypted-tbn0.google.com/images?q=tbn:ANd9GcTsTshpA1B9GHLxNZdO4fAgZuJE8fA6MBBoBC2E9SHbcK4_fd3q"/>
          <p:cNvPicPr>
            <a:picLocks noChangeAspect="1" noChangeArrowheads="1"/>
          </p:cNvPicPr>
          <p:nvPr/>
        </p:nvPicPr>
        <p:blipFill>
          <a:blip r:embed="rId4" cstate="print"/>
          <a:srcRect/>
          <a:stretch>
            <a:fillRect/>
          </a:stretch>
        </p:blipFill>
        <p:spPr bwMode="auto">
          <a:xfrm>
            <a:off x="4876800" y="3124200"/>
            <a:ext cx="4114800" cy="2824182"/>
          </a:xfrm>
          <a:prstGeom prst="rect">
            <a:avLst/>
          </a:prstGeom>
          <a:noFill/>
        </p:spPr>
      </p:pic>
    </p:spTree>
    <p:extLst>
      <p:ext uri="{BB962C8B-B14F-4D97-AF65-F5344CB8AC3E}">
        <p14:creationId xmlns:p14="http://schemas.microsoft.com/office/powerpoint/2010/main" val="33893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 </a:t>
            </a:r>
            <a:r>
              <a:rPr lang="en-US" dirty="0" err="1" smtClean="0"/>
              <a:t>Groynes</a:t>
            </a:r>
            <a:r>
              <a:rPr lang="en-US" dirty="0" smtClean="0"/>
              <a:t> on Treasure Cay in Abaco</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42957827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1596</TotalTime>
  <Words>1651</Words>
  <Application>Microsoft Office PowerPoint</Application>
  <PresentationFormat>On-screen Show (4:3)</PresentationFormat>
  <Paragraphs>179</Paragraphs>
  <Slides>28</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Times New Roman</vt:lpstr>
      <vt:lpstr>Default Design</vt:lpstr>
      <vt:lpstr>Aim: To know how the coast can be managed</vt:lpstr>
      <vt:lpstr>Aim: To know how the coast can be managed  Types of defence</vt:lpstr>
      <vt:lpstr>PowerPoint Presentation</vt:lpstr>
      <vt:lpstr>PowerPoint Presentation</vt:lpstr>
      <vt:lpstr>Aim: To evaluate coastal management in Grand Bahama</vt:lpstr>
      <vt:lpstr>How do we decide if should defend the coast or not?</vt:lpstr>
      <vt:lpstr>What questions do we need to ask to decide if money should be spent on defences?</vt:lpstr>
      <vt:lpstr>Problem in Grand Bahama  Coastal erosion and sea level rise </vt:lpstr>
      <vt:lpstr>Solution - Groynes on Treasure Cay in Abaco</vt:lpstr>
      <vt:lpstr>Solutions – Build Groynes</vt:lpstr>
      <vt:lpstr>PowerPoint Presentation</vt:lpstr>
      <vt:lpstr>BUT!!!!!!</vt:lpstr>
      <vt:lpstr>PowerPoint Presentation</vt:lpstr>
      <vt:lpstr>PowerPoint Presentation</vt:lpstr>
      <vt:lpstr>PowerPoint Presentation</vt:lpstr>
      <vt:lpstr>PowerPoint Presentation</vt:lpstr>
      <vt:lpstr>Solutions - Gabions</vt:lpstr>
      <vt:lpstr>But!!!!</vt:lpstr>
      <vt:lpstr>Solutions – sea walls</vt:lpstr>
      <vt:lpstr>PowerPoint Presentation</vt:lpstr>
      <vt:lpstr>Also…….</vt:lpstr>
      <vt:lpstr>PowerPoint Presentation</vt:lpstr>
      <vt:lpstr>Dune replanting - Abaco</vt:lpstr>
      <vt:lpstr>Breakwater to protect Freeport harbour</vt:lpstr>
      <vt:lpstr>And canal access</vt:lpstr>
      <vt:lpstr>PowerPoint Presentation</vt:lpstr>
      <vt:lpstr>Complete the essay!</vt:lpstr>
      <vt:lpstr>PowerPoint Presentation</vt:lpstr>
    </vt:vector>
  </TitlesOfParts>
  <Company>The British School in Tokyo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Coastal defenses in Mappleton</dc:title>
  <dc:creator>newuser</dc:creator>
  <cp:lastModifiedBy>Nicole St.Pierre</cp:lastModifiedBy>
  <cp:revision>120</cp:revision>
  <dcterms:created xsi:type="dcterms:W3CDTF">2008-05-02T06:03:44Z</dcterms:created>
  <dcterms:modified xsi:type="dcterms:W3CDTF">2015-08-23T17:37:38Z</dcterms:modified>
</cp:coreProperties>
</file>