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96" r:id="rId3"/>
    <p:sldId id="274" r:id="rId4"/>
    <p:sldId id="299" r:id="rId5"/>
    <p:sldId id="291"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en-US"/>
          </a:p>
        </p:txBody>
      </p:sp>
      <p:sp>
        <p:nvSpPr>
          <p:cNvPr id="1741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en-US"/>
          </a:p>
        </p:txBody>
      </p:sp>
      <p:sp>
        <p:nvSpPr>
          <p:cNvPr id="1741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28F13932-512F-4D2D-A927-2E8BE0468F08}" type="slidenum">
              <a:rPr lang="en-US"/>
              <a:pPr>
                <a:defRPr/>
              </a:pPr>
              <a:t>‹#›</a:t>
            </a:fld>
            <a:endParaRPr lang="en-US"/>
          </a:p>
        </p:txBody>
      </p:sp>
    </p:spTree>
    <p:extLst>
      <p:ext uri="{BB962C8B-B14F-4D97-AF65-F5344CB8AC3E}">
        <p14:creationId xmlns:p14="http://schemas.microsoft.com/office/powerpoint/2010/main" val="496096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B051844-2A7D-48C0-8700-FB69A9E875A5}" type="slidenum">
              <a:rPr lang="en-US"/>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323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8F13932-512F-4D2D-A927-2E8BE0468F08}" type="slidenum">
              <a:rPr lang="en-US" smtClean="0"/>
              <a:pPr>
                <a:defRPr/>
              </a:pPr>
              <a:t>2</a:t>
            </a:fld>
            <a:endParaRPr lang="en-US"/>
          </a:p>
        </p:txBody>
      </p:sp>
    </p:spTree>
    <p:extLst>
      <p:ext uri="{BB962C8B-B14F-4D97-AF65-F5344CB8AC3E}">
        <p14:creationId xmlns:p14="http://schemas.microsoft.com/office/powerpoint/2010/main" val="3327294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0B09B2-8988-44F7-8C40-2670C2258DAD}"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7872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8F13932-512F-4D2D-A927-2E8BE0468F08}" type="slidenum">
              <a:rPr lang="en-US" smtClean="0"/>
              <a:pPr>
                <a:defRPr/>
              </a:pPr>
              <a:t>4</a:t>
            </a:fld>
            <a:endParaRPr lang="en-US"/>
          </a:p>
        </p:txBody>
      </p:sp>
    </p:spTree>
    <p:extLst>
      <p:ext uri="{BB962C8B-B14F-4D97-AF65-F5344CB8AC3E}">
        <p14:creationId xmlns:p14="http://schemas.microsoft.com/office/powerpoint/2010/main" val="265823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8152039-FB69-4343-B416-ED406CEC4435}"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5811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8A5E1A-394E-4D8B-893A-402E083D9D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83DB53-B38C-466E-94BF-86ADDAB2C6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A3EFF6-CFC0-4838-B9E2-3989929FCD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E05DB5-698F-4DE3-B8E5-DF697C05F4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091E69-B90C-4356-849B-1EFB1F32C5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858D50-33EE-4471-8E98-5159E76383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37C64D-4893-4A2D-A200-29BCDAB031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3B20C5-B00A-4DA5-BD93-A1ADAC8D57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4980CB-0036-4EE3-B1C0-E9ECE31A84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ECF7BC-A937-4D7D-A698-4FAA886D9D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9B69BB-3523-4964-9FCE-0D3E3BBC96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C35DAE-AC86-4B67-AB44-FAE9A1A0E5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DAA48B0-B88B-4B00-842F-AB1393E813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 beach is a……</a:t>
            </a:r>
          </a:p>
        </p:txBody>
      </p:sp>
      <p:sp>
        <p:nvSpPr>
          <p:cNvPr id="55300" name="Rectangle 4"/>
          <p:cNvSpPr>
            <a:spLocks noChangeArrowheads="1"/>
          </p:cNvSpPr>
          <p:nvPr/>
        </p:nvSpPr>
        <p:spPr bwMode="auto">
          <a:xfrm>
            <a:off x="1066800" y="1371600"/>
            <a:ext cx="7010400" cy="3990975"/>
          </a:xfrm>
          <a:prstGeom prst="rect">
            <a:avLst/>
          </a:prstGeom>
          <a:noFill/>
          <a:ln w="9525">
            <a:noFill/>
            <a:miter lim="800000"/>
            <a:headEnd/>
            <a:tailEnd/>
          </a:ln>
        </p:spPr>
        <p:txBody>
          <a:bodyPr anchor="ctr">
            <a:spAutoFit/>
          </a:bodyPr>
          <a:lstStyle/>
          <a:p>
            <a:r>
              <a:rPr lang="en-US" sz="3200"/>
              <a:t>geological landform along the shoreline of a body of water. </a:t>
            </a:r>
          </a:p>
          <a:p>
            <a:endParaRPr lang="en-US" sz="3200"/>
          </a:p>
          <a:p>
            <a:r>
              <a:rPr lang="en-US" sz="3200"/>
              <a:t>It consists of loose particles which are often composed of rock, </a:t>
            </a:r>
          </a:p>
          <a:p>
            <a:r>
              <a:rPr lang="en-US" sz="3200"/>
              <a:t>such as sand, shingle, pebbles, or have biological origins, such as </a:t>
            </a:r>
          </a:p>
          <a:p>
            <a:r>
              <a:rPr lang="en-US" sz="3200"/>
              <a:t>shell fragments or coral fragments.</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blinds(horizontal)">
                                      <p:cBhvr>
                                        <p:cTn id="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What conditions are needed for </a:t>
            </a:r>
            <a:r>
              <a:rPr lang="en-US" dirty="0" smtClean="0">
                <a:solidFill>
                  <a:srgbClr val="FF0000"/>
                </a:solidFill>
              </a:rPr>
              <a:t>deposition</a:t>
            </a:r>
            <a:r>
              <a:rPr lang="en-US" dirty="0" smtClean="0"/>
              <a:t> to occur?</a:t>
            </a:r>
            <a:endParaRPr lang="en-US" dirty="0"/>
          </a:p>
        </p:txBody>
      </p:sp>
      <p:sp>
        <p:nvSpPr>
          <p:cNvPr id="3" name="Content Placeholder 2"/>
          <p:cNvSpPr>
            <a:spLocks noGrp="1"/>
          </p:cNvSpPr>
          <p:nvPr>
            <p:ph idx="1"/>
          </p:nvPr>
        </p:nvSpPr>
        <p:spPr>
          <a:xfrm>
            <a:off x="304800" y="1600200"/>
            <a:ext cx="8686800" cy="4525963"/>
          </a:xfrm>
        </p:spPr>
        <p:txBody>
          <a:bodyPr/>
          <a:lstStyle/>
          <a:p>
            <a:pPr marL="0" indent="0">
              <a:buNone/>
            </a:pPr>
            <a:r>
              <a:rPr lang="en-US" sz="2400" dirty="0" smtClean="0"/>
              <a:t>#1 - A </a:t>
            </a:r>
            <a:r>
              <a:rPr lang="en-US" sz="2400" dirty="0" smtClean="0"/>
              <a:t>large supply of beach material </a:t>
            </a:r>
            <a:r>
              <a:rPr lang="en-US" sz="2400" dirty="0" err="1" smtClean="0"/>
              <a:t>eg</a:t>
            </a:r>
            <a:r>
              <a:rPr lang="en-US" sz="2400" dirty="0" smtClean="0"/>
              <a:t>. Beach deposits, river sediments, material from eroded cliffs and headlands</a:t>
            </a:r>
          </a:p>
          <a:p>
            <a:pPr marL="0" indent="0">
              <a:buNone/>
            </a:pPr>
            <a:r>
              <a:rPr lang="en-US" sz="2400" b="1" dirty="0" smtClean="0"/>
              <a:t>#2 - Low </a:t>
            </a:r>
            <a:r>
              <a:rPr lang="en-US" sz="2400" b="1" dirty="0"/>
              <a:t>energy </a:t>
            </a:r>
            <a:r>
              <a:rPr lang="en-US" sz="2400" dirty="0" smtClean="0"/>
              <a:t>coastline – </a:t>
            </a:r>
            <a:endParaRPr lang="en-US" sz="2400" dirty="0" smtClean="0"/>
          </a:p>
          <a:p>
            <a:pPr marL="0" indent="0">
              <a:buNone/>
            </a:pPr>
            <a:r>
              <a:rPr lang="en-US" sz="2400" dirty="0" smtClean="0"/>
              <a:t>Sediment usually builds up in bays because the waves there have </a:t>
            </a:r>
            <a:r>
              <a:rPr lang="en-US" sz="2400" b="1" dirty="0" smtClean="0"/>
              <a:t>less energy </a:t>
            </a:r>
            <a:r>
              <a:rPr lang="en-US" sz="2400" dirty="0" smtClean="0"/>
              <a:t>(due to wave refraction), while sediment is carried away from the exposed headlands leaving them vulnerable to more erosion </a:t>
            </a:r>
          </a:p>
          <a:p>
            <a:pPr marL="0" indent="0">
              <a:buNone/>
            </a:pPr>
            <a:r>
              <a:rPr lang="en-US" sz="2400" dirty="0" smtClean="0"/>
              <a:t>#3 - Longshore </a:t>
            </a:r>
            <a:r>
              <a:rPr lang="en-US" sz="2400" dirty="0" smtClean="0"/>
              <a:t>or littoral drift</a:t>
            </a:r>
          </a:p>
          <a:p>
            <a:pPr marL="0" indent="0">
              <a:buNone/>
            </a:pPr>
            <a:r>
              <a:rPr lang="en-US" sz="2400" dirty="0" smtClean="0"/>
              <a:t>#4 - An </a:t>
            </a:r>
            <a:r>
              <a:rPr lang="en-US" sz="2400" dirty="0" smtClean="0"/>
              <a:t>irregular or indented coastline </a:t>
            </a:r>
            <a:r>
              <a:rPr lang="en-US" sz="2400" dirty="0" err="1" smtClean="0"/>
              <a:t>eg</a:t>
            </a:r>
            <a:r>
              <a:rPr lang="en-US" sz="2400" dirty="0" smtClean="0"/>
              <a:t>. A river mouth</a:t>
            </a:r>
          </a:p>
          <a:p>
            <a:pPr marL="0" indent="0">
              <a:buNone/>
            </a:pPr>
            <a:r>
              <a:rPr lang="en-US" sz="2400" dirty="0" smtClean="0"/>
              <a:t>#5 - </a:t>
            </a:r>
            <a:r>
              <a:rPr lang="en-US" sz="2400" dirty="0" smtClean="0"/>
              <a:t>Bioconstruction </a:t>
            </a:r>
            <a:r>
              <a:rPr lang="en-US" sz="2400" dirty="0" smtClean="0"/>
              <a:t>– </a:t>
            </a:r>
            <a:r>
              <a:rPr lang="en-US" sz="2400" dirty="0" smtClean="0"/>
              <a:t>plants </a:t>
            </a:r>
            <a:r>
              <a:rPr lang="en-US" sz="2400" dirty="0" err="1" smtClean="0"/>
              <a:t>stabilising</a:t>
            </a:r>
            <a:r>
              <a:rPr lang="en-US" sz="2400" dirty="0" smtClean="0"/>
              <a:t> sediments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endParaRPr lang="en-US" smtClean="0"/>
          </a:p>
        </p:txBody>
      </p:sp>
      <p:pic>
        <p:nvPicPr>
          <p:cNvPr id="4099" name="Picture 4"/>
          <p:cNvPicPr>
            <a:picLocks noGrp="1" noChangeAspect="1" noChangeArrowheads="1"/>
          </p:cNvPicPr>
          <p:nvPr>
            <p:ph idx="1"/>
          </p:nvPr>
        </p:nvPicPr>
        <p:blipFill>
          <a:blip r:embed="rId3"/>
          <a:srcRect/>
          <a:stretch>
            <a:fillRect/>
          </a:stretch>
        </p:blipFill>
        <p:spPr>
          <a:xfrm>
            <a:off x="1562100" y="178241"/>
            <a:ext cx="6019800" cy="2776538"/>
          </a:xfrm>
          <a:noFill/>
        </p:spPr>
      </p:pic>
      <p:sp>
        <p:nvSpPr>
          <p:cNvPr id="49159" name="Rectangle 7"/>
          <p:cNvSpPr>
            <a:spLocks noChangeArrowheads="1"/>
          </p:cNvSpPr>
          <p:nvPr/>
        </p:nvSpPr>
        <p:spPr bwMode="auto">
          <a:xfrm>
            <a:off x="646112" y="3063686"/>
            <a:ext cx="7851775" cy="3477875"/>
          </a:xfrm>
          <a:prstGeom prst="rect">
            <a:avLst/>
          </a:prstGeom>
          <a:noFill/>
          <a:ln w="9525">
            <a:noFill/>
            <a:miter lim="800000"/>
            <a:headEnd/>
            <a:tailEnd/>
          </a:ln>
        </p:spPr>
        <p:txBody>
          <a:bodyPr wrap="square" anchor="ctr">
            <a:spAutoFit/>
          </a:bodyPr>
          <a:lstStyle/>
          <a:p>
            <a:pPr algn="ctr"/>
            <a:r>
              <a:rPr lang="en-US" sz="2000" dirty="0" err="1"/>
              <a:t>Longshore</a:t>
            </a:r>
            <a:r>
              <a:rPr lang="en-US" sz="2000" dirty="0"/>
              <a:t> drift is where sediment is carried along the coastline </a:t>
            </a:r>
            <a:endParaRPr lang="en-US" sz="2000" dirty="0" smtClean="0"/>
          </a:p>
          <a:p>
            <a:pPr algn="ctr"/>
            <a:r>
              <a:rPr lang="en-US" sz="2000" dirty="0" smtClean="0"/>
              <a:t>by </a:t>
            </a:r>
            <a:r>
              <a:rPr lang="en-US" sz="2000" dirty="0"/>
              <a:t>the waves </a:t>
            </a:r>
            <a:r>
              <a:rPr lang="en-US" sz="2000" dirty="0" smtClean="0"/>
              <a:t> in </a:t>
            </a:r>
            <a:r>
              <a:rPr lang="en-US" sz="2000" dirty="0"/>
              <a:t>the direction of the prevailing winds.</a:t>
            </a:r>
          </a:p>
          <a:p>
            <a:pPr algn="ctr"/>
            <a:endParaRPr lang="en-US" sz="2000" dirty="0" smtClean="0"/>
          </a:p>
          <a:p>
            <a:pPr algn="ctr"/>
            <a:r>
              <a:rPr lang="en-US" sz="2000" dirty="0" smtClean="0"/>
              <a:t>Generally</a:t>
            </a:r>
            <a:r>
              <a:rPr lang="en-US" sz="2000" dirty="0"/>
              <a:t>, the largest particles of beach sediment are </a:t>
            </a:r>
            <a:endParaRPr lang="en-US" sz="2000" dirty="0" smtClean="0"/>
          </a:p>
          <a:p>
            <a:pPr algn="ctr"/>
            <a:r>
              <a:rPr lang="en-US" sz="2000" dirty="0" smtClean="0"/>
              <a:t>found </a:t>
            </a:r>
            <a:r>
              <a:rPr lang="en-US" sz="2000" b="1" dirty="0" err="1"/>
              <a:t>updrift</a:t>
            </a:r>
            <a:r>
              <a:rPr lang="en-US" sz="2000" dirty="0"/>
              <a:t>, </a:t>
            </a:r>
            <a:r>
              <a:rPr lang="en-US" sz="2000" dirty="0" smtClean="0"/>
              <a:t>closer </a:t>
            </a:r>
            <a:r>
              <a:rPr lang="en-US" sz="2000" dirty="0"/>
              <a:t>to the sediment source. </a:t>
            </a:r>
            <a:endParaRPr lang="en-US" sz="2000" dirty="0" smtClean="0"/>
          </a:p>
          <a:p>
            <a:pPr algn="ctr"/>
            <a:endParaRPr lang="en-US" sz="2000" dirty="0" smtClean="0"/>
          </a:p>
          <a:p>
            <a:pPr algn="ctr"/>
            <a:r>
              <a:rPr lang="en-US" sz="2000" dirty="0" smtClean="0"/>
              <a:t>The </a:t>
            </a:r>
            <a:r>
              <a:rPr lang="en-US" sz="2000" dirty="0"/>
              <a:t>smallest sediment particles are transported further </a:t>
            </a:r>
            <a:endParaRPr lang="en-US" sz="2000" dirty="0" smtClean="0"/>
          </a:p>
          <a:p>
            <a:pPr algn="ctr"/>
            <a:r>
              <a:rPr lang="en-US" sz="2000" b="1" dirty="0" err="1" smtClean="0"/>
              <a:t>downdrift</a:t>
            </a:r>
            <a:r>
              <a:rPr lang="en-US" sz="2000" dirty="0" smtClean="0"/>
              <a:t>  before </a:t>
            </a:r>
            <a:r>
              <a:rPr lang="en-US" sz="2000" dirty="0"/>
              <a:t>being deposited</a:t>
            </a:r>
            <a:r>
              <a:rPr lang="en-US" sz="2000" dirty="0" smtClean="0"/>
              <a:t>.</a:t>
            </a:r>
          </a:p>
          <a:p>
            <a:pPr algn="ctr"/>
            <a:endParaRPr lang="en-US" sz="2000" dirty="0"/>
          </a:p>
          <a:p>
            <a:pPr algn="ctr"/>
            <a:r>
              <a:rPr lang="en-US" sz="2000" dirty="0" smtClean="0"/>
              <a:t>Why</a:t>
            </a:r>
            <a:r>
              <a:rPr lang="en-US" sz="2000" dirty="0" smtClean="0"/>
              <a:t>……..?</a:t>
            </a:r>
            <a:endParaRPr lang="en-US" sz="2000" dirty="0" smtClean="0"/>
          </a:p>
          <a:p>
            <a:pPr algn="ctr"/>
            <a:r>
              <a:rPr lang="en-US" sz="2000" dirty="0" smtClean="0"/>
              <a:t>Wave lose energy so larger materials are deposited first.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9">
                                            <p:txEl>
                                              <p:pRg st="0" end="0"/>
                                            </p:txEl>
                                          </p:spTgt>
                                        </p:tgtEl>
                                        <p:attrNameLst>
                                          <p:attrName>style.visibility</p:attrName>
                                        </p:attrNameLst>
                                      </p:cBhvr>
                                      <p:to>
                                        <p:strVal val="visible"/>
                                      </p:to>
                                    </p:set>
                                    <p:animEffect transition="in" filter="blinds(horizontal)">
                                      <p:cBhvr>
                                        <p:cTn id="7" dur="500"/>
                                        <p:tgtEl>
                                          <p:spTgt spid="491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159">
                                            <p:txEl>
                                              <p:pRg st="1" end="1"/>
                                            </p:txEl>
                                          </p:spTgt>
                                        </p:tgtEl>
                                        <p:attrNameLst>
                                          <p:attrName>style.visibility</p:attrName>
                                        </p:attrNameLst>
                                      </p:cBhvr>
                                      <p:to>
                                        <p:strVal val="visible"/>
                                      </p:to>
                                    </p:set>
                                    <p:animEffect transition="in" filter="blinds(horizontal)">
                                      <p:cBhvr>
                                        <p:cTn id="12" dur="500"/>
                                        <p:tgtEl>
                                          <p:spTgt spid="491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9">
                                            <p:txEl>
                                              <p:pRg st="3" end="3"/>
                                            </p:txEl>
                                          </p:spTgt>
                                        </p:tgtEl>
                                        <p:attrNameLst>
                                          <p:attrName>style.visibility</p:attrName>
                                        </p:attrNameLst>
                                      </p:cBhvr>
                                      <p:to>
                                        <p:strVal val="visible"/>
                                      </p:to>
                                    </p:set>
                                    <p:animEffect transition="in" filter="blinds(horizontal)">
                                      <p:cBhvr>
                                        <p:cTn id="17" dur="500"/>
                                        <p:tgtEl>
                                          <p:spTgt spid="491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159">
                                            <p:txEl>
                                              <p:pRg st="4" end="4"/>
                                            </p:txEl>
                                          </p:spTgt>
                                        </p:tgtEl>
                                        <p:attrNameLst>
                                          <p:attrName>style.visibility</p:attrName>
                                        </p:attrNameLst>
                                      </p:cBhvr>
                                      <p:to>
                                        <p:strVal val="visible"/>
                                      </p:to>
                                    </p:set>
                                    <p:animEffect transition="in" filter="blinds(horizontal)">
                                      <p:cBhvr>
                                        <p:cTn id="22" dur="500"/>
                                        <p:tgtEl>
                                          <p:spTgt spid="49159">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9159">
                                            <p:txEl>
                                              <p:pRg st="6" end="6"/>
                                            </p:txEl>
                                          </p:spTgt>
                                        </p:tgtEl>
                                        <p:attrNameLst>
                                          <p:attrName>style.visibility</p:attrName>
                                        </p:attrNameLst>
                                      </p:cBhvr>
                                      <p:to>
                                        <p:strVal val="visible"/>
                                      </p:to>
                                    </p:set>
                                    <p:animEffect transition="in" filter="blinds(horizontal)">
                                      <p:cBhvr>
                                        <p:cTn id="25" dur="500"/>
                                        <p:tgtEl>
                                          <p:spTgt spid="49159">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9159">
                                            <p:txEl>
                                              <p:pRg st="7" end="7"/>
                                            </p:txEl>
                                          </p:spTgt>
                                        </p:tgtEl>
                                        <p:attrNameLst>
                                          <p:attrName>style.visibility</p:attrName>
                                        </p:attrNameLst>
                                      </p:cBhvr>
                                      <p:to>
                                        <p:strVal val="visible"/>
                                      </p:to>
                                    </p:set>
                                    <p:animEffect transition="in" filter="blinds(horizontal)">
                                      <p:cBhvr>
                                        <p:cTn id="28" dur="500"/>
                                        <p:tgtEl>
                                          <p:spTgt spid="49159">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9159">
                                            <p:txEl>
                                              <p:pRg st="9" end="9"/>
                                            </p:txEl>
                                          </p:spTgt>
                                        </p:tgtEl>
                                        <p:attrNameLst>
                                          <p:attrName>style.visibility</p:attrName>
                                        </p:attrNameLst>
                                      </p:cBhvr>
                                      <p:to>
                                        <p:strVal val="visible"/>
                                      </p:to>
                                    </p:set>
                                    <p:animEffect transition="in" filter="blinds(horizontal)">
                                      <p:cBhvr>
                                        <p:cTn id="31" dur="500"/>
                                        <p:tgtEl>
                                          <p:spTgt spid="49159">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9159">
                                            <p:txEl>
                                              <p:pRg st="10" end="10"/>
                                            </p:txEl>
                                          </p:spTgt>
                                        </p:tgtEl>
                                        <p:attrNameLst>
                                          <p:attrName>style.visibility</p:attrName>
                                        </p:attrNameLst>
                                      </p:cBhvr>
                                      <p:to>
                                        <p:strVal val="visible"/>
                                      </p:to>
                                    </p:set>
                                    <p:animEffect transition="in" filter="blinds(horizontal)">
                                      <p:cBhvr>
                                        <p:cTn id="34" dur="500"/>
                                        <p:tgtEl>
                                          <p:spTgt spid="491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of season</a:t>
            </a:r>
            <a:br>
              <a:rPr lang="en-US" dirty="0" smtClean="0"/>
            </a:br>
            <a:endParaRPr lang="en-US" dirty="0"/>
          </a:p>
        </p:txBody>
      </p:sp>
      <p:sp>
        <p:nvSpPr>
          <p:cNvPr id="3" name="Content Placeholder 2"/>
          <p:cNvSpPr>
            <a:spLocks noGrp="1"/>
          </p:cNvSpPr>
          <p:nvPr>
            <p:ph idx="1"/>
          </p:nvPr>
        </p:nvSpPr>
        <p:spPr/>
        <p:txBody>
          <a:bodyPr/>
          <a:lstStyle/>
          <a:p>
            <a:pPr eaLnBrk="1" hangingPunct="1">
              <a:lnSpc>
                <a:spcPct val="90000"/>
              </a:lnSpc>
              <a:buFontTx/>
              <a:buNone/>
            </a:pPr>
            <a:r>
              <a:rPr lang="en-US" dirty="0" smtClean="0"/>
              <a:t>The lower energy waves deposit sediment on the beach </a:t>
            </a:r>
            <a:r>
              <a:rPr lang="en-US" dirty="0" err="1" smtClean="0"/>
              <a:t>berm</a:t>
            </a:r>
            <a:r>
              <a:rPr lang="en-US" dirty="0" smtClean="0"/>
              <a:t> adding to the beach profile in </a:t>
            </a:r>
            <a:r>
              <a:rPr lang="en-US" b="1" dirty="0" smtClean="0"/>
              <a:t>Summer</a:t>
            </a:r>
            <a:r>
              <a:rPr lang="en-US" dirty="0" smtClean="0"/>
              <a:t>.</a:t>
            </a:r>
          </a:p>
          <a:p>
            <a:pPr eaLnBrk="1" hangingPunct="1">
              <a:lnSpc>
                <a:spcPct val="90000"/>
              </a:lnSpc>
              <a:buFontTx/>
              <a:buNone/>
            </a:pPr>
            <a:endParaRPr lang="en-US" dirty="0" smtClean="0"/>
          </a:p>
          <a:p>
            <a:pPr eaLnBrk="1" hangingPunct="1">
              <a:lnSpc>
                <a:spcPct val="90000"/>
              </a:lnSpc>
              <a:buFontTx/>
              <a:buNone/>
            </a:pPr>
            <a:r>
              <a:rPr lang="en-US" dirty="0" smtClean="0"/>
              <a:t>The beach profile is lower in the </a:t>
            </a:r>
            <a:r>
              <a:rPr lang="en-US" b="1" dirty="0" smtClean="0"/>
              <a:t>Winter</a:t>
            </a:r>
            <a:r>
              <a:rPr lang="en-US" dirty="0" smtClean="0"/>
              <a:t> due to the increased wave energy associated with storms. </a:t>
            </a:r>
            <a:endParaRPr lang="en-US" dirty="0"/>
          </a:p>
        </p:txBody>
      </p:sp>
    </p:spTree>
    <p:extLst>
      <p:ext uri="{BB962C8B-B14F-4D97-AF65-F5344CB8AC3E}">
        <p14:creationId xmlns:p14="http://schemas.microsoft.com/office/powerpoint/2010/main" val="157513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137353"/>
            <a:ext cx="8229600" cy="334962"/>
          </a:xfrm>
        </p:spPr>
        <p:txBody>
          <a:bodyPr/>
          <a:lstStyle/>
          <a:p>
            <a:pPr eaLnBrk="1" hangingPunct="1"/>
            <a:r>
              <a:rPr lang="en-US" sz="4000" dirty="0" smtClean="0"/>
              <a:t>Beach </a:t>
            </a:r>
            <a:r>
              <a:rPr lang="en-US" sz="4000" dirty="0" smtClean="0"/>
              <a:t>profile:</a:t>
            </a:r>
            <a:endParaRPr lang="en-US" sz="4000" dirty="0" smtClean="0"/>
          </a:p>
        </p:txBody>
      </p:sp>
      <p:sp>
        <p:nvSpPr>
          <p:cNvPr id="81923" name="Rectangle 3"/>
          <p:cNvSpPr>
            <a:spLocks noGrp="1" noChangeArrowheads="1"/>
          </p:cNvSpPr>
          <p:nvPr>
            <p:ph type="body" sz="half" idx="1"/>
          </p:nvPr>
        </p:nvSpPr>
        <p:spPr>
          <a:xfrm>
            <a:off x="152400" y="762000"/>
            <a:ext cx="8991600" cy="6096000"/>
          </a:xfrm>
        </p:spPr>
        <p:txBody>
          <a:bodyPr/>
          <a:lstStyle/>
          <a:p>
            <a:pPr eaLnBrk="1" hangingPunct="1">
              <a:lnSpc>
                <a:spcPct val="90000"/>
              </a:lnSpc>
            </a:pPr>
            <a:r>
              <a:rPr lang="en-US" sz="2000" dirty="0" smtClean="0"/>
              <a:t>Particle size</a:t>
            </a:r>
          </a:p>
          <a:p>
            <a:pPr eaLnBrk="1" hangingPunct="1">
              <a:lnSpc>
                <a:spcPct val="90000"/>
              </a:lnSpc>
              <a:buFontTx/>
              <a:buNone/>
            </a:pPr>
            <a:r>
              <a:rPr lang="en-US" sz="2000" dirty="0" smtClean="0"/>
              <a:t>Particles get </a:t>
            </a:r>
            <a:r>
              <a:rPr lang="en-US" sz="2000" b="1" dirty="0" smtClean="0"/>
              <a:t>larger and more angular </a:t>
            </a:r>
            <a:r>
              <a:rPr lang="en-US" sz="2000" dirty="0" smtClean="0"/>
              <a:t>towards the back of the beach.  Due to the ability of bigger storm waves which have more energy to transport greater loads, depositing large material at the back of the beach.</a:t>
            </a:r>
          </a:p>
          <a:p>
            <a:pPr eaLnBrk="1" hangingPunct="1">
              <a:lnSpc>
                <a:spcPct val="90000"/>
              </a:lnSpc>
            </a:pPr>
            <a:endParaRPr lang="en-US" sz="2000" dirty="0" smtClean="0"/>
          </a:p>
          <a:p>
            <a:pPr eaLnBrk="1" hangingPunct="1">
              <a:lnSpc>
                <a:spcPct val="90000"/>
              </a:lnSpc>
            </a:pPr>
            <a:r>
              <a:rPr lang="en-US" sz="2000" dirty="0" smtClean="0"/>
              <a:t>Storm beach</a:t>
            </a:r>
          </a:p>
          <a:p>
            <a:pPr eaLnBrk="1" hangingPunct="1">
              <a:lnSpc>
                <a:spcPct val="90000"/>
              </a:lnSpc>
              <a:buFontTx/>
              <a:buNone/>
            </a:pPr>
            <a:r>
              <a:rPr lang="en-US" sz="2000" dirty="0" smtClean="0"/>
              <a:t>A </a:t>
            </a:r>
            <a:r>
              <a:rPr lang="en-US" sz="2000" dirty="0" smtClean="0"/>
              <a:t>noticeable </a:t>
            </a:r>
            <a:r>
              <a:rPr lang="en-US" sz="2000" dirty="0" smtClean="0"/>
              <a:t>semi permanent ridge found at the level of the highest spring tides</a:t>
            </a:r>
          </a:p>
          <a:p>
            <a:pPr eaLnBrk="1" hangingPunct="1">
              <a:lnSpc>
                <a:spcPct val="90000"/>
              </a:lnSpc>
            </a:pPr>
            <a:endParaRPr lang="en-US" sz="2000" dirty="0" smtClean="0"/>
          </a:p>
          <a:p>
            <a:pPr eaLnBrk="1" hangingPunct="1">
              <a:lnSpc>
                <a:spcPct val="90000"/>
              </a:lnSpc>
            </a:pPr>
            <a:r>
              <a:rPr lang="en-US" sz="2000" dirty="0" err="1" smtClean="0"/>
              <a:t>Berms</a:t>
            </a:r>
            <a:endParaRPr lang="en-US" sz="2000" dirty="0" smtClean="0"/>
          </a:p>
          <a:p>
            <a:pPr eaLnBrk="1" hangingPunct="1">
              <a:lnSpc>
                <a:spcPct val="90000"/>
              </a:lnSpc>
              <a:buFontTx/>
              <a:buNone/>
            </a:pPr>
            <a:r>
              <a:rPr lang="en-US" sz="2000" dirty="0" smtClean="0"/>
              <a:t>Small scale beach ridges built up by successive levels of tides or storms</a:t>
            </a:r>
          </a:p>
          <a:p>
            <a:pPr eaLnBrk="1" hangingPunct="1">
              <a:lnSpc>
                <a:spcPct val="90000"/>
              </a:lnSpc>
            </a:pPr>
            <a:endParaRPr lang="en-US" sz="2000" dirty="0" smtClean="0"/>
          </a:p>
          <a:p>
            <a:pPr eaLnBrk="1" hangingPunct="1">
              <a:lnSpc>
                <a:spcPct val="90000"/>
              </a:lnSpc>
            </a:pPr>
            <a:r>
              <a:rPr lang="en-US" sz="2000" dirty="0" smtClean="0"/>
              <a:t>Cusps</a:t>
            </a:r>
          </a:p>
          <a:p>
            <a:pPr eaLnBrk="1" hangingPunct="1">
              <a:lnSpc>
                <a:spcPct val="90000"/>
              </a:lnSpc>
              <a:buFontTx/>
              <a:buNone/>
            </a:pPr>
            <a:r>
              <a:rPr lang="en-US" sz="2000" dirty="0" smtClean="0"/>
              <a:t>Semi circular </a:t>
            </a:r>
            <a:r>
              <a:rPr lang="en-US" sz="2000" dirty="0" err="1" smtClean="0"/>
              <a:t>embayments</a:t>
            </a:r>
            <a:r>
              <a:rPr lang="en-US" sz="2000" dirty="0" smtClean="0"/>
              <a:t> found in the shingle or sand </a:t>
            </a:r>
            <a:r>
              <a:rPr lang="en-US" sz="2000" dirty="0" err="1" smtClean="0"/>
              <a:t>sand</a:t>
            </a:r>
            <a:r>
              <a:rPr lang="en-US" sz="2000" dirty="0" smtClean="0"/>
              <a:t>-shingle interface.  Larger particles found at ‘horn’ or cusp</a:t>
            </a:r>
          </a:p>
          <a:p>
            <a:pPr eaLnBrk="1" hangingPunct="1">
              <a:lnSpc>
                <a:spcPct val="90000"/>
              </a:lnSpc>
            </a:pPr>
            <a:endParaRPr lang="en-US" sz="2000" dirty="0" smtClean="0"/>
          </a:p>
          <a:p>
            <a:pPr eaLnBrk="1" hangingPunct="1">
              <a:lnSpc>
                <a:spcPct val="90000"/>
              </a:lnSpc>
            </a:pPr>
            <a:r>
              <a:rPr lang="en-US" sz="2000" dirty="0" smtClean="0"/>
              <a:t>Ripples</a:t>
            </a:r>
          </a:p>
          <a:p>
            <a:pPr eaLnBrk="1" hangingPunct="1">
              <a:lnSpc>
                <a:spcPct val="90000"/>
              </a:lnSpc>
              <a:buFontTx/>
              <a:buNone/>
            </a:pPr>
            <a:r>
              <a:rPr lang="en-US" sz="2000" dirty="0" smtClean="0"/>
              <a:t>Formed by wave action or currents</a:t>
            </a:r>
          </a:p>
          <a:p>
            <a:pPr eaLnBrk="1" hangingPunct="1">
              <a:lnSpc>
                <a:spcPct val="90000"/>
              </a:lnSpc>
            </a:pPr>
            <a:endParaRPr lang="en-US" sz="2000" dirty="0" smtClean="0"/>
          </a:p>
          <a:p>
            <a:pPr eaLnBrk="1" hangingPunct="1">
              <a:lnSpc>
                <a:spcPct val="90000"/>
              </a:lnSpc>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blinds(horizontal)">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blinds(horizontal)">
                                      <p:cBhvr>
                                        <p:cTn id="12" dur="500"/>
                                        <p:tgtEl>
                                          <p:spTgt spid="81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1923">
                                            <p:txEl>
                                              <p:pRg st="3" end="3"/>
                                            </p:txEl>
                                          </p:spTgt>
                                        </p:tgtEl>
                                        <p:attrNameLst>
                                          <p:attrName>style.visibility</p:attrName>
                                        </p:attrNameLst>
                                      </p:cBhvr>
                                      <p:to>
                                        <p:strVal val="visible"/>
                                      </p:to>
                                    </p:set>
                                    <p:animEffect transition="in" filter="blinds(horizontal)">
                                      <p:cBhvr>
                                        <p:cTn id="17" dur="500"/>
                                        <p:tgtEl>
                                          <p:spTgt spid="819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1923">
                                            <p:txEl>
                                              <p:pRg st="4" end="4"/>
                                            </p:txEl>
                                          </p:spTgt>
                                        </p:tgtEl>
                                        <p:attrNameLst>
                                          <p:attrName>style.visibility</p:attrName>
                                        </p:attrNameLst>
                                      </p:cBhvr>
                                      <p:to>
                                        <p:strVal val="visible"/>
                                      </p:to>
                                    </p:set>
                                    <p:animEffect transition="in" filter="blinds(horizontal)">
                                      <p:cBhvr>
                                        <p:cTn id="22" dur="500"/>
                                        <p:tgtEl>
                                          <p:spTgt spid="819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1923">
                                            <p:txEl>
                                              <p:pRg st="6" end="6"/>
                                            </p:txEl>
                                          </p:spTgt>
                                        </p:tgtEl>
                                        <p:attrNameLst>
                                          <p:attrName>style.visibility</p:attrName>
                                        </p:attrNameLst>
                                      </p:cBhvr>
                                      <p:to>
                                        <p:strVal val="visible"/>
                                      </p:to>
                                    </p:set>
                                    <p:animEffect transition="in" filter="blinds(horizontal)">
                                      <p:cBhvr>
                                        <p:cTn id="27" dur="500"/>
                                        <p:tgtEl>
                                          <p:spTgt spid="8192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1923">
                                            <p:txEl>
                                              <p:pRg st="7" end="7"/>
                                            </p:txEl>
                                          </p:spTgt>
                                        </p:tgtEl>
                                        <p:attrNameLst>
                                          <p:attrName>style.visibility</p:attrName>
                                        </p:attrNameLst>
                                      </p:cBhvr>
                                      <p:to>
                                        <p:strVal val="visible"/>
                                      </p:to>
                                    </p:set>
                                    <p:animEffect transition="in" filter="blinds(horizontal)">
                                      <p:cBhvr>
                                        <p:cTn id="32" dur="500"/>
                                        <p:tgtEl>
                                          <p:spTgt spid="8192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1923">
                                            <p:txEl>
                                              <p:pRg st="9" end="9"/>
                                            </p:txEl>
                                          </p:spTgt>
                                        </p:tgtEl>
                                        <p:attrNameLst>
                                          <p:attrName>style.visibility</p:attrName>
                                        </p:attrNameLst>
                                      </p:cBhvr>
                                      <p:to>
                                        <p:strVal val="visible"/>
                                      </p:to>
                                    </p:set>
                                    <p:animEffect transition="in" filter="blinds(horizontal)">
                                      <p:cBhvr>
                                        <p:cTn id="37" dur="500"/>
                                        <p:tgtEl>
                                          <p:spTgt spid="8192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81923">
                                            <p:txEl>
                                              <p:pRg st="10" end="10"/>
                                            </p:txEl>
                                          </p:spTgt>
                                        </p:tgtEl>
                                        <p:attrNameLst>
                                          <p:attrName>style.visibility</p:attrName>
                                        </p:attrNameLst>
                                      </p:cBhvr>
                                      <p:to>
                                        <p:strVal val="visible"/>
                                      </p:to>
                                    </p:set>
                                    <p:animEffect transition="in" filter="blinds(horizontal)">
                                      <p:cBhvr>
                                        <p:cTn id="42" dur="500"/>
                                        <p:tgtEl>
                                          <p:spTgt spid="8192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81923">
                                            <p:txEl>
                                              <p:pRg st="12" end="12"/>
                                            </p:txEl>
                                          </p:spTgt>
                                        </p:tgtEl>
                                        <p:attrNameLst>
                                          <p:attrName>style.visibility</p:attrName>
                                        </p:attrNameLst>
                                      </p:cBhvr>
                                      <p:to>
                                        <p:strVal val="visible"/>
                                      </p:to>
                                    </p:set>
                                    <p:animEffect transition="in" filter="blinds(horizontal)">
                                      <p:cBhvr>
                                        <p:cTn id="47" dur="500"/>
                                        <p:tgtEl>
                                          <p:spTgt spid="8192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81923">
                                            <p:txEl>
                                              <p:pRg st="13" end="13"/>
                                            </p:txEl>
                                          </p:spTgt>
                                        </p:tgtEl>
                                        <p:attrNameLst>
                                          <p:attrName>style.visibility</p:attrName>
                                        </p:attrNameLst>
                                      </p:cBhvr>
                                      <p:to>
                                        <p:strVal val="visible"/>
                                      </p:to>
                                    </p:set>
                                    <p:animEffect transition="in" filter="blinds(horizontal)">
                                      <p:cBhvr>
                                        <p:cTn id="52" dur="500"/>
                                        <p:tgtEl>
                                          <p:spTgt spid="8192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361</Words>
  <Application>Microsoft Office PowerPoint</Application>
  <PresentationFormat>On-screen Show (4:3)</PresentationFormat>
  <Paragraphs>48</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Default Design</vt:lpstr>
      <vt:lpstr>A beach is a……</vt:lpstr>
      <vt:lpstr>What conditions are needed for deposition to occur?</vt:lpstr>
      <vt:lpstr>PowerPoint Presentation</vt:lpstr>
      <vt:lpstr>Influence of season </vt:lpstr>
      <vt:lpstr>Beach profile: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Jullie Shepherd</dc:creator>
  <cp:lastModifiedBy>Nicole St.Pierre</cp:lastModifiedBy>
  <cp:revision>34</cp:revision>
  <dcterms:created xsi:type="dcterms:W3CDTF">2006-09-19T01:17:29Z</dcterms:created>
  <dcterms:modified xsi:type="dcterms:W3CDTF">2015-05-10T02:17:05Z</dcterms:modified>
</cp:coreProperties>
</file>