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82" r:id="rId2"/>
    <p:sldId id="309" r:id="rId3"/>
    <p:sldId id="310" r:id="rId4"/>
    <p:sldId id="279" r:id="rId5"/>
    <p:sldId id="280" r:id="rId6"/>
    <p:sldId id="284" r:id="rId7"/>
    <p:sldId id="304" r:id="rId8"/>
    <p:sldId id="305" r:id="rId9"/>
    <p:sldId id="306" r:id="rId10"/>
    <p:sldId id="307" r:id="rId11"/>
    <p:sldId id="308"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E85529D4-FE47-4E34-8A87-EAF538F2F7BB}" type="slidenum">
              <a:rPr lang="en-US"/>
              <a:pPr/>
              <a:t>‹#›</a:t>
            </a:fld>
            <a:endParaRPr lang="en-US"/>
          </a:p>
        </p:txBody>
      </p:sp>
    </p:spTree>
    <p:extLst>
      <p:ext uri="{BB962C8B-B14F-4D97-AF65-F5344CB8AC3E}">
        <p14:creationId xmlns:p14="http://schemas.microsoft.com/office/powerpoint/2010/main" val="25239774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529D4-FE47-4E34-8A87-EAF538F2F7BB}" type="slidenum">
              <a:rPr lang="en-US" smtClean="0"/>
              <a:pPr/>
              <a:t>1</a:t>
            </a:fld>
            <a:endParaRPr lang="en-US"/>
          </a:p>
        </p:txBody>
      </p:sp>
    </p:spTree>
    <p:extLst>
      <p:ext uri="{BB962C8B-B14F-4D97-AF65-F5344CB8AC3E}">
        <p14:creationId xmlns:p14="http://schemas.microsoft.com/office/powerpoint/2010/main" val="373122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529D4-FE47-4E34-8A87-EAF538F2F7BB}" type="slidenum">
              <a:rPr lang="en-US" smtClean="0"/>
              <a:pPr/>
              <a:t>2</a:t>
            </a:fld>
            <a:endParaRPr lang="en-US"/>
          </a:p>
        </p:txBody>
      </p:sp>
    </p:spTree>
    <p:extLst>
      <p:ext uri="{BB962C8B-B14F-4D97-AF65-F5344CB8AC3E}">
        <p14:creationId xmlns:p14="http://schemas.microsoft.com/office/powerpoint/2010/main" val="176671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B896A-B79C-4DBC-BDA1-2232E087D8D5}"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029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5111B-1AEA-4621-8F73-0A83083B0930}"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605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529D4-FE47-4E34-8A87-EAF538F2F7BB}" type="slidenum">
              <a:rPr lang="en-US" smtClean="0"/>
              <a:pPr/>
              <a:t>5</a:t>
            </a:fld>
            <a:endParaRPr lang="en-US"/>
          </a:p>
        </p:txBody>
      </p:sp>
    </p:spTree>
    <p:extLst>
      <p:ext uri="{BB962C8B-B14F-4D97-AF65-F5344CB8AC3E}">
        <p14:creationId xmlns:p14="http://schemas.microsoft.com/office/powerpoint/2010/main" val="32710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529D4-FE47-4E34-8A87-EAF538F2F7BB}" type="slidenum">
              <a:rPr lang="en-US" smtClean="0"/>
              <a:pPr/>
              <a:t>6</a:t>
            </a:fld>
            <a:endParaRPr lang="en-US"/>
          </a:p>
        </p:txBody>
      </p:sp>
    </p:spTree>
    <p:extLst>
      <p:ext uri="{BB962C8B-B14F-4D97-AF65-F5344CB8AC3E}">
        <p14:creationId xmlns:p14="http://schemas.microsoft.com/office/powerpoint/2010/main" val="258943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5144" name="Rectangle 24"/>
          <p:cNvSpPr>
            <a:spLocks noGrp="1" noChangeArrowheads="1"/>
          </p:cNvSpPr>
          <p:nvPr>
            <p:ph type="dt" sz="quarter" idx="2"/>
          </p:nvPr>
        </p:nvSpPr>
        <p:spPr/>
        <p:txBody>
          <a:bodyPr/>
          <a:lstStyle>
            <a:lvl1pPr>
              <a:defRPr/>
            </a:lvl1pPr>
          </a:lstStyle>
          <a:p>
            <a:endParaRPr lang="en-US"/>
          </a:p>
        </p:txBody>
      </p:sp>
      <p:sp>
        <p:nvSpPr>
          <p:cNvPr id="5145" name="Rectangle 25"/>
          <p:cNvSpPr>
            <a:spLocks noGrp="1" noChangeArrowheads="1"/>
          </p:cNvSpPr>
          <p:nvPr>
            <p:ph type="sldNum" sz="quarter" idx="4"/>
          </p:nvPr>
        </p:nvSpPr>
        <p:spPr/>
        <p:txBody>
          <a:bodyPr/>
          <a:lstStyle>
            <a:lvl1pPr>
              <a:defRPr/>
            </a:lvl1pPr>
          </a:lstStyle>
          <a:p>
            <a:fld id="{E5186DF2-990E-496F-90B2-BBC2243C2B29}" type="slidenum">
              <a:rPr lang="en-US"/>
              <a:pPr/>
              <a:t>‹#›</a:t>
            </a:fld>
            <a:endParaRPr lang="en-US"/>
          </a:p>
        </p:txBody>
      </p:sp>
      <p:sp>
        <p:nvSpPr>
          <p:cNvPr id="5146"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42"/>
                                        </p:tgtEl>
                                        <p:attrNameLst>
                                          <p:attrName>style.visibility</p:attrName>
                                        </p:attrNameLst>
                                      </p:cBhvr>
                                      <p:to>
                                        <p:strVal val="visible"/>
                                      </p:to>
                                    </p:set>
                                    <p:animEffect transition="in" filter="fade">
                                      <p:cBhvr>
                                        <p:cTn id="7" dur="2000"/>
                                        <p:tgtEl>
                                          <p:spTgt spid="5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43">
                                            <p:txEl>
                                              <p:pRg st="0" end="0"/>
                                            </p:txEl>
                                          </p:spTgt>
                                        </p:tgtEl>
                                        <p:attrNameLst>
                                          <p:attrName>style.visibility</p:attrName>
                                        </p:attrNameLst>
                                      </p:cBhvr>
                                      <p:to>
                                        <p:strVal val="visible"/>
                                      </p:to>
                                    </p:set>
                                    <p:animEffect transition="in" filter="wipe(left)">
                                      <p:cBhvr>
                                        <p:cTn id="12" dur="500"/>
                                        <p:tgtEl>
                                          <p:spTgt spid="5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 grpId="0"/>
      <p:bldP spid="5143" grpId="0" build="p">
        <p:tmplLst>
          <p:tmpl lvl="1">
            <p:tnLst>
              <p:par>
                <p:cTn presetID="22" presetClass="entr" presetSubtype="8" fill="hold" nodeType="clickEffect">
                  <p:stCondLst>
                    <p:cond delay="0"/>
                  </p:stCondLst>
                  <p:childTnLst>
                    <p:set>
                      <p:cBhvr>
                        <p:cTn dur="1" fill="hold">
                          <p:stCondLst>
                            <p:cond delay="0"/>
                          </p:stCondLst>
                        </p:cTn>
                        <p:tgtEl>
                          <p:spTgt spid="5143"/>
                        </p:tgtEl>
                        <p:attrNameLst>
                          <p:attrName>style.visibility</p:attrName>
                        </p:attrNameLst>
                      </p:cBhvr>
                      <p:to>
                        <p:strVal val="visible"/>
                      </p:to>
                    </p:set>
                    <p:animEffect transition="in" filter="wipe(left)">
                      <p:cBhvr>
                        <p:cTn dur="500"/>
                        <p:tgtEl>
                          <p:spTgt spid="514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E7FB4-3FF8-4BA8-93BF-1D9F9440C6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258F7C-B1D0-476B-9D48-E8907B1765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D82A8D-E5E2-4379-B890-E27A07B128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3EB86D-E7A6-4069-99FB-457B6B799C4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903883-2E03-411C-8D4B-C85A0370E6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78AC47-B017-4098-A82E-0DBA62AF13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B0BD6D-77A9-4241-9681-59451E8BC5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2A939B-4958-45AE-ACA0-F86B5D747A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06B6A4-0A66-4415-8AF5-5208248527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9A338A-C44A-4113-A02C-F6F7F3AFF8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EB2CAFDD-07F9-416A-9FB1-92D98715C65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18"/>
                                        </p:tgtEl>
                                        <p:attrNameLst>
                                          <p:attrName>style.visibility</p:attrName>
                                        </p:attrNameLst>
                                      </p:cBhvr>
                                      <p:to>
                                        <p:strVal val="visible"/>
                                      </p:to>
                                    </p:set>
                                    <p:animEffect transition="in" filter="fade">
                                      <p:cBhvr>
                                        <p:cTn id="7" dur="2000"/>
                                        <p:tgtEl>
                                          <p:spTgt spid="4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19">
                                            <p:txEl>
                                              <p:pRg st="0" end="0"/>
                                            </p:txEl>
                                          </p:spTgt>
                                        </p:tgtEl>
                                        <p:attrNameLst>
                                          <p:attrName>style.visibility</p:attrName>
                                        </p:attrNameLst>
                                      </p:cBhvr>
                                      <p:to>
                                        <p:strVal val="visible"/>
                                      </p:to>
                                    </p:set>
                                    <p:animEffect transition="in" filter="wipe(left)">
                                      <p:cBhvr>
                                        <p:cTn id="12" dur="500"/>
                                        <p:tgtEl>
                                          <p:spTgt spid="41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119">
                                            <p:txEl>
                                              <p:pRg st="1" end="1"/>
                                            </p:txEl>
                                          </p:spTgt>
                                        </p:tgtEl>
                                        <p:attrNameLst>
                                          <p:attrName>style.visibility</p:attrName>
                                        </p:attrNameLst>
                                      </p:cBhvr>
                                      <p:to>
                                        <p:strVal val="visible"/>
                                      </p:to>
                                    </p:set>
                                    <p:animEffect transition="in" filter="wipe(left)">
                                      <p:cBhvr>
                                        <p:cTn id="15" dur="500"/>
                                        <p:tgtEl>
                                          <p:spTgt spid="411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19">
                                            <p:txEl>
                                              <p:pRg st="2" end="2"/>
                                            </p:txEl>
                                          </p:spTgt>
                                        </p:tgtEl>
                                        <p:attrNameLst>
                                          <p:attrName>style.visibility</p:attrName>
                                        </p:attrNameLst>
                                      </p:cBhvr>
                                      <p:to>
                                        <p:strVal val="visible"/>
                                      </p:to>
                                    </p:set>
                                    <p:animEffect transition="in" filter="wipe(left)">
                                      <p:cBhvr>
                                        <p:cTn id="18" dur="500"/>
                                        <p:tgtEl>
                                          <p:spTgt spid="411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19">
                                            <p:txEl>
                                              <p:pRg st="3" end="3"/>
                                            </p:txEl>
                                          </p:spTgt>
                                        </p:tgtEl>
                                        <p:attrNameLst>
                                          <p:attrName>style.visibility</p:attrName>
                                        </p:attrNameLst>
                                      </p:cBhvr>
                                      <p:to>
                                        <p:strVal val="visible"/>
                                      </p:to>
                                    </p:set>
                                    <p:animEffect transition="in" filter="wipe(left)">
                                      <p:cBhvr>
                                        <p:cTn id="21" dur="500"/>
                                        <p:tgtEl>
                                          <p:spTgt spid="4119">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19">
                                            <p:txEl>
                                              <p:pRg st="4" end="4"/>
                                            </p:txEl>
                                          </p:spTgt>
                                        </p:tgtEl>
                                        <p:attrNameLst>
                                          <p:attrName>style.visibility</p:attrName>
                                        </p:attrNameLst>
                                      </p:cBhvr>
                                      <p:to>
                                        <p:strVal val="visible"/>
                                      </p:to>
                                    </p:set>
                                    <p:animEffect transition="in" filter="wipe(left)">
                                      <p:cBhvr>
                                        <p:cTn id="24" dur="500"/>
                                        <p:tgtEl>
                                          <p:spTgt spid="4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P spid="4119" grpId="0" build="p">
        <p:tmplLst>
          <p:tmpl lvl="1">
            <p:tnLst>
              <p:par>
                <p:cTn presetID="22" presetClass="entr" presetSubtype="8" fill="hold" nodeType="clickEffect">
                  <p:stCondLst>
                    <p:cond delay="0"/>
                  </p:stCondLst>
                  <p:childTnLst>
                    <p:set>
                      <p:cBhvr>
                        <p:cTn dur="1" fill="hold">
                          <p:stCondLst>
                            <p:cond delay="0"/>
                          </p:stCondLst>
                        </p:cTn>
                        <p:tgtEl>
                          <p:spTgt spid="4119"/>
                        </p:tgtEl>
                        <p:attrNameLst>
                          <p:attrName>style.visibility</p:attrName>
                        </p:attrNameLst>
                      </p:cBhvr>
                      <p:to>
                        <p:strVal val="visible"/>
                      </p:to>
                    </p:set>
                    <p:animEffect transition="in" filter="wipe(left)">
                      <p:cBhvr>
                        <p:cTn dur="500"/>
                        <p:tgtEl>
                          <p:spTgt spid="4119"/>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119"/>
                        </p:tgtEl>
                        <p:attrNameLst>
                          <p:attrName>style.visibility</p:attrName>
                        </p:attrNameLst>
                      </p:cBhvr>
                      <p:to>
                        <p:strVal val="visible"/>
                      </p:to>
                    </p:set>
                    <p:animEffect transition="in" filter="wipe(left)">
                      <p:cBhvr>
                        <p:cTn dur="500"/>
                        <p:tgtEl>
                          <p:spTgt spid="411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119"/>
                        </p:tgtEl>
                        <p:attrNameLst>
                          <p:attrName>style.visibility</p:attrName>
                        </p:attrNameLst>
                      </p:cBhvr>
                      <p:to>
                        <p:strVal val="visible"/>
                      </p:to>
                    </p:set>
                    <p:animEffect transition="in" filter="wipe(left)">
                      <p:cBhvr>
                        <p:cTn dur="500"/>
                        <p:tgtEl>
                          <p:spTgt spid="411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119"/>
                        </p:tgtEl>
                        <p:attrNameLst>
                          <p:attrName>style.visibility</p:attrName>
                        </p:attrNameLst>
                      </p:cBhvr>
                      <p:to>
                        <p:strVal val="visible"/>
                      </p:to>
                    </p:set>
                    <p:animEffect transition="in" filter="wipe(left)">
                      <p:cBhvr>
                        <p:cTn dur="500"/>
                        <p:tgtEl>
                          <p:spTgt spid="411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119"/>
                        </p:tgtEl>
                        <p:attrNameLst>
                          <p:attrName>style.visibility</p:attrName>
                        </p:attrNameLst>
                      </p:cBhvr>
                      <p:to>
                        <p:strVal val="visible"/>
                      </p:to>
                    </p:set>
                    <p:animEffect transition="in" filter="wipe(left)">
                      <p:cBhvr>
                        <p:cTn dur="500"/>
                        <p:tgtEl>
                          <p:spTgt spid="4119"/>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geog%20discs/clipbank/Landforms%20Coasts%20(GCSE%20Geography).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oton.ac.uk/~imw/jpg/8sto.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1828800"/>
          </a:xfrm>
        </p:spPr>
        <p:txBody>
          <a:bodyPr/>
          <a:lstStyle/>
          <a:p>
            <a:r>
              <a:rPr lang="en-US" sz="4000" dirty="0"/>
              <a:t>Cliff </a:t>
            </a:r>
            <a:r>
              <a:rPr lang="en-US" sz="4000" dirty="0" smtClean="0"/>
              <a:t>foot processes</a:t>
            </a:r>
            <a:br>
              <a:rPr lang="en-US" sz="4000" dirty="0" smtClean="0"/>
            </a:br>
            <a:r>
              <a:rPr lang="en-US" sz="4000" dirty="0" smtClean="0"/>
              <a:t>Define and Diagram: </a:t>
            </a:r>
            <a:br>
              <a:rPr lang="en-US" sz="4000" dirty="0" smtClean="0"/>
            </a:br>
            <a:r>
              <a:rPr lang="en-US" sz="4000" dirty="0" smtClean="0"/>
              <a:t>Use website (9b) and book (155)</a:t>
            </a:r>
            <a:endParaRPr lang="en-US" sz="4000" dirty="0"/>
          </a:p>
        </p:txBody>
      </p:sp>
      <p:sp>
        <p:nvSpPr>
          <p:cNvPr id="62467" name="Rectangle 3"/>
          <p:cNvSpPr>
            <a:spLocks noGrp="1" noChangeArrowheads="1"/>
          </p:cNvSpPr>
          <p:nvPr>
            <p:ph type="body" idx="1"/>
          </p:nvPr>
        </p:nvSpPr>
        <p:spPr>
          <a:xfrm>
            <a:off x="457200" y="2438400"/>
            <a:ext cx="8229600" cy="4038600"/>
          </a:xfrm>
        </p:spPr>
        <p:txBody>
          <a:bodyPr/>
          <a:lstStyle/>
          <a:p>
            <a:r>
              <a:rPr lang="en-US" dirty="0" smtClean="0"/>
              <a:t>Hydraulic Action</a:t>
            </a:r>
          </a:p>
          <a:p>
            <a:r>
              <a:rPr lang="en-US" dirty="0" smtClean="0"/>
              <a:t>Abrasion</a:t>
            </a:r>
          </a:p>
          <a:p>
            <a:r>
              <a:rPr lang="en-US" dirty="0" smtClean="0"/>
              <a:t>Solution </a:t>
            </a:r>
          </a:p>
          <a:p>
            <a:r>
              <a:rPr lang="en-US" dirty="0" smtClean="0"/>
              <a:t>Attrition</a:t>
            </a:r>
          </a:p>
          <a:p>
            <a:endParaRPr lang="en-US" dirty="0"/>
          </a:p>
          <a:p>
            <a:pPr marL="0" indent="0">
              <a:buNone/>
            </a:pPr>
            <a:r>
              <a:rPr lang="en-US" dirty="0" smtClean="0"/>
              <a:t>Use link on website…</a:t>
            </a:r>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Sub-Aerial Process: </a:t>
            </a:r>
            <a:br>
              <a:rPr lang="en-US" dirty="0" smtClean="0"/>
            </a:br>
            <a:r>
              <a:rPr lang="en-US" dirty="0" smtClean="0"/>
              <a:t>Mass Movement</a:t>
            </a:r>
            <a:endParaRPr lang="en-US" dirty="0"/>
          </a:p>
        </p:txBody>
      </p:sp>
      <p:sp>
        <p:nvSpPr>
          <p:cNvPr id="3" name="Content Placeholder 2"/>
          <p:cNvSpPr>
            <a:spLocks noGrp="1"/>
          </p:cNvSpPr>
          <p:nvPr>
            <p:ph idx="1"/>
          </p:nvPr>
        </p:nvSpPr>
        <p:spPr/>
        <p:txBody>
          <a:bodyPr/>
          <a:lstStyle/>
          <a:p>
            <a:r>
              <a:rPr lang="en-US" dirty="0" err="1" smtClean="0"/>
              <a:t>Rockfalls</a:t>
            </a:r>
            <a:r>
              <a:rPr lang="en-US" dirty="0" smtClean="0"/>
              <a:t>, landslides, mudflows, slumping</a:t>
            </a:r>
            <a:endParaRPr lang="en-US" dirty="0"/>
          </a:p>
        </p:txBody>
      </p:sp>
      <p:pic>
        <p:nvPicPr>
          <p:cNvPr id="4" name="Picture 3"/>
          <p:cNvPicPr>
            <a:picLocks noChangeAspect="1"/>
          </p:cNvPicPr>
          <p:nvPr/>
        </p:nvPicPr>
        <p:blipFill>
          <a:blip r:embed="rId2"/>
          <a:stretch>
            <a:fillRect/>
          </a:stretch>
        </p:blipFill>
        <p:spPr>
          <a:xfrm>
            <a:off x="304800" y="2362200"/>
            <a:ext cx="2609850" cy="1752600"/>
          </a:xfrm>
          <a:prstGeom prst="rect">
            <a:avLst/>
          </a:prstGeom>
        </p:spPr>
      </p:pic>
      <p:pic>
        <p:nvPicPr>
          <p:cNvPr id="5" name="Picture 4"/>
          <p:cNvPicPr>
            <a:picLocks noChangeAspect="1"/>
          </p:cNvPicPr>
          <p:nvPr/>
        </p:nvPicPr>
        <p:blipFill>
          <a:blip r:embed="rId3"/>
          <a:stretch>
            <a:fillRect/>
          </a:stretch>
        </p:blipFill>
        <p:spPr>
          <a:xfrm>
            <a:off x="2209800" y="4005261"/>
            <a:ext cx="2628900" cy="1743075"/>
          </a:xfrm>
          <a:prstGeom prst="rect">
            <a:avLst/>
          </a:prstGeom>
        </p:spPr>
      </p:pic>
      <p:pic>
        <p:nvPicPr>
          <p:cNvPr id="6" name="Picture 5"/>
          <p:cNvPicPr>
            <a:picLocks noChangeAspect="1"/>
          </p:cNvPicPr>
          <p:nvPr/>
        </p:nvPicPr>
        <p:blipFill>
          <a:blip r:embed="rId4"/>
          <a:stretch>
            <a:fillRect/>
          </a:stretch>
        </p:blipFill>
        <p:spPr>
          <a:xfrm>
            <a:off x="6240041" y="3952873"/>
            <a:ext cx="2466975" cy="1847850"/>
          </a:xfrm>
          <a:prstGeom prst="rect">
            <a:avLst/>
          </a:prstGeom>
        </p:spPr>
      </p:pic>
      <p:pic>
        <p:nvPicPr>
          <p:cNvPr id="7" name="Picture 6"/>
          <p:cNvPicPr>
            <a:picLocks noChangeAspect="1"/>
          </p:cNvPicPr>
          <p:nvPr/>
        </p:nvPicPr>
        <p:blipFill>
          <a:blip r:embed="rId5"/>
          <a:stretch>
            <a:fillRect/>
          </a:stretch>
        </p:blipFill>
        <p:spPr>
          <a:xfrm>
            <a:off x="4191000" y="2394080"/>
            <a:ext cx="2619375" cy="1743075"/>
          </a:xfrm>
          <a:prstGeom prst="rect">
            <a:avLst/>
          </a:prstGeom>
        </p:spPr>
      </p:pic>
    </p:spTree>
    <p:extLst>
      <p:ext uri="{BB962C8B-B14F-4D97-AF65-F5344CB8AC3E}">
        <p14:creationId xmlns:p14="http://schemas.microsoft.com/office/powerpoint/2010/main" val="118220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lstStyle/>
          <a:p>
            <a:r>
              <a:rPr lang="en-US" dirty="0" smtClean="0"/>
              <a:t>Geological Structure and Lithology also have a large effect</a:t>
            </a:r>
            <a:endParaRPr lang="en-US" dirty="0"/>
          </a:p>
        </p:txBody>
      </p:sp>
      <p:pic>
        <p:nvPicPr>
          <p:cNvPr id="4" name="Content Placeholder 3"/>
          <p:cNvPicPr>
            <a:picLocks noGrp="1" noChangeAspect="1"/>
          </p:cNvPicPr>
          <p:nvPr>
            <p:ph idx="1"/>
          </p:nvPr>
        </p:nvPicPr>
        <p:blipFill>
          <a:blip r:embed="rId2"/>
          <a:stretch>
            <a:fillRect/>
          </a:stretch>
        </p:blipFill>
        <p:spPr>
          <a:xfrm>
            <a:off x="-61783" y="1752600"/>
            <a:ext cx="9267566" cy="4114799"/>
          </a:xfrm>
          <a:prstGeom prst="rect">
            <a:avLst/>
          </a:prstGeom>
        </p:spPr>
      </p:pic>
    </p:spTree>
    <p:extLst>
      <p:ext uri="{BB962C8B-B14F-4D97-AF65-F5344CB8AC3E}">
        <p14:creationId xmlns:p14="http://schemas.microsoft.com/office/powerpoint/2010/main" val="152933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1714500" y="908685"/>
            <a:ext cx="5715000" cy="5092065"/>
          </a:xfrm>
          <a:prstGeom prst="rect">
            <a:avLst/>
          </a:prstGeom>
          <a:noFill/>
          <a:ln w="9525">
            <a:noFill/>
            <a:miter lim="800000"/>
            <a:headEnd/>
            <a:tailEnd/>
          </a:ln>
          <a:effectLst/>
        </p:spPr>
      </p:pic>
      <p:sp>
        <p:nvSpPr>
          <p:cNvPr id="5" name="Flowchart: Decision 4">
            <a:hlinkClick r:id="rId4" action="ppaction://hlinkfile"/>
          </p:cNvPr>
          <p:cNvSpPr/>
          <p:nvPr/>
        </p:nvSpPr>
        <p:spPr bwMode="auto">
          <a:xfrm>
            <a:off x="7143750" y="5257800"/>
            <a:ext cx="857250" cy="742950"/>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1280524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Cliff foot </a:t>
            </a:r>
            <a:r>
              <a:rPr lang="en-US" dirty="0" smtClean="0"/>
              <a:t>erosion: </a:t>
            </a:r>
            <a:br>
              <a:rPr lang="en-US" dirty="0" smtClean="0"/>
            </a:br>
            <a:r>
              <a:rPr lang="en-US" dirty="0" smtClean="0"/>
              <a:t>Wave Cut Platform</a:t>
            </a:r>
            <a:endParaRPr lang="en-US" dirty="0"/>
          </a:p>
        </p:txBody>
      </p:sp>
      <p:pic>
        <p:nvPicPr>
          <p:cNvPr id="5" name="Picture 5" descr="Image: waves attacking the cliff foot, causing a wave-cut notch at the bottom. The top of the cliff, weakened by the weather and the notch beneath it, eventually collapses. The debris is removed by the sea. This process means the cliff face gradually retreats."/>
          <p:cNvPicPr>
            <a:picLocks noChangeAspect="1" noChangeArrowheads="1"/>
          </p:cNvPicPr>
          <p:nvPr/>
        </p:nvPicPr>
        <p:blipFill>
          <a:blip r:embed="rId3"/>
          <a:srcRect/>
          <a:stretch>
            <a:fillRect/>
          </a:stretch>
        </p:blipFill>
        <p:spPr bwMode="auto">
          <a:xfrm>
            <a:off x="405776" y="1828800"/>
            <a:ext cx="8291910" cy="4217437"/>
          </a:xfrm>
          <a:prstGeom prst="rect">
            <a:avLst/>
          </a:prstGeom>
          <a:noFill/>
        </p:spPr>
      </p:pic>
    </p:spTree>
    <p:extLst>
      <p:ext uri="{BB962C8B-B14F-4D97-AF65-F5344CB8AC3E}">
        <p14:creationId xmlns:p14="http://schemas.microsoft.com/office/powerpoint/2010/main" val="25410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762000"/>
            <a:ext cx="8229600" cy="5334000"/>
          </a:xfrm>
        </p:spPr>
        <p:txBody>
          <a:bodyPr/>
          <a:lstStyle/>
          <a:p>
            <a:pPr algn="ctr">
              <a:buFontTx/>
              <a:buNone/>
            </a:pPr>
            <a:r>
              <a:rPr lang="en-US" dirty="0" smtClean="0"/>
              <a:t>#2 – How Do Waves and Sub-aerial Processes (land-based processes) Affect </a:t>
            </a:r>
            <a:r>
              <a:rPr lang="en-US" dirty="0"/>
              <a:t>C</a:t>
            </a:r>
            <a:r>
              <a:rPr lang="en-US" dirty="0" smtClean="0"/>
              <a:t>oastlines?</a:t>
            </a:r>
            <a:endParaRPr lang="en-US" dirty="0"/>
          </a:p>
        </p:txBody>
      </p:sp>
      <p:pic>
        <p:nvPicPr>
          <p:cNvPr id="5" name="Picture 5" descr="Storm wave, Christchurch Bay">
            <a:hlinkClick r:id="rId3"/>
          </p:cNvPr>
          <p:cNvPicPr>
            <a:picLocks noChangeAspect="1" noChangeArrowheads="1"/>
          </p:cNvPicPr>
          <p:nvPr/>
        </p:nvPicPr>
        <p:blipFill rotWithShape="1">
          <a:blip r:embed="rId4"/>
          <a:srcRect l="13793" b="9315"/>
          <a:stretch/>
        </p:blipFill>
        <p:spPr bwMode="auto">
          <a:xfrm>
            <a:off x="1828800" y="2590800"/>
            <a:ext cx="5715000" cy="3276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dirty="0"/>
              <a:t>Coasts are shaped by a combination of:</a:t>
            </a:r>
          </a:p>
        </p:txBody>
      </p:sp>
      <p:sp>
        <p:nvSpPr>
          <p:cNvPr id="60419" name="Rectangle 3"/>
          <p:cNvSpPr>
            <a:spLocks noGrp="1" noChangeArrowheads="1"/>
          </p:cNvSpPr>
          <p:nvPr>
            <p:ph type="body" idx="1"/>
          </p:nvPr>
        </p:nvSpPr>
        <p:spPr/>
        <p:txBody>
          <a:bodyPr/>
          <a:lstStyle/>
          <a:p>
            <a:r>
              <a:rPr lang="en-US" dirty="0" smtClean="0"/>
              <a:t>Cliff </a:t>
            </a:r>
            <a:r>
              <a:rPr lang="en-US" dirty="0">
                <a:solidFill>
                  <a:srgbClr val="FFC000"/>
                </a:solidFill>
              </a:rPr>
              <a:t>foot</a:t>
            </a:r>
            <a:r>
              <a:rPr lang="en-US" dirty="0"/>
              <a:t> </a:t>
            </a:r>
            <a:r>
              <a:rPr lang="en-US" dirty="0" smtClean="0"/>
              <a:t>process – processes that occur at the BASE of the coast (between high and low tide mark)</a:t>
            </a:r>
          </a:p>
          <a:p>
            <a:r>
              <a:rPr lang="en-US" dirty="0"/>
              <a:t>Cliff </a:t>
            </a:r>
            <a:r>
              <a:rPr lang="en-US" dirty="0">
                <a:solidFill>
                  <a:srgbClr val="FFC000"/>
                </a:solidFill>
              </a:rPr>
              <a:t>face</a:t>
            </a:r>
            <a:r>
              <a:rPr lang="en-US" dirty="0"/>
              <a:t> processes – things that occur on land that affect the FACE of the </a:t>
            </a:r>
            <a:r>
              <a:rPr lang="en-US" dirty="0" smtClean="0"/>
              <a:t>coast</a:t>
            </a:r>
            <a:endParaRPr lang="en-US" dirty="0"/>
          </a:p>
          <a:p>
            <a:r>
              <a:rPr lang="en-US" dirty="0" smtClean="0"/>
              <a:t>Human </a:t>
            </a:r>
            <a:r>
              <a:rPr lang="en-US" dirty="0"/>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0" dur="500"/>
                                        <p:tgtEl>
                                          <p:spTgt spid="6041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3"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Human activity</a:t>
            </a:r>
          </a:p>
        </p:txBody>
      </p:sp>
      <p:sp>
        <p:nvSpPr>
          <p:cNvPr id="64515" name="Rectangle 3"/>
          <p:cNvSpPr>
            <a:spLocks noGrp="1" noChangeArrowheads="1"/>
          </p:cNvSpPr>
          <p:nvPr>
            <p:ph type="body" idx="1"/>
          </p:nvPr>
        </p:nvSpPr>
        <p:spPr/>
        <p:txBody>
          <a:bodyPr/>
          <a:lstStyle/>
          <a:p>
            <a:r>
              <a:rPr lang="en-US" dirty="0"/>
              <a:t>Sea </a:t>
            </a:r>
            <a:r>
              <a:rPr lang="en-US" dirty="0" err="1"/>
              <a:t>defences</a:t>
            </a:r>
            <a:endParaRPr lang="en-US" dirty="0"/>
          </a:p>
          <a:p>
            <a:r>
              <a:rPr lang="en-US" dirty="0"/>
              <a:t>Building on cliff top</a:t>
            </a:r>
          </a:p>
          <a:p>
            <a:pPr>
              <a:buFontTx/>
              <a:buNone/>
            </a:pPr>
            <a:endParaRPr lang="en-US" dirty="0"/>
          </a:p>
        </p:txBody>
      </p:sp>
      <p:pic>
        <p:nvPicPr>
          <p:cNvPr id="1026" name="Picture 2" descr="http://assets.knowledge.allianz.com/img/natural_disasters_dangerous_building_eroding_cliffs_landslide_q_49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87" y="1295400"/>
            <a:ext cx="4642674"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urnham-on-sea.com/news/2006/storm11-06-1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92" y="3451937"/>
            <a:ext cx="3829050" cy="2609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5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 calcmode="lin" valueType="num">
                                      <p:cBhvr>
                                        <p:cTn id="14" dur="500" fill="hold"/>
                                        <p:tgtEl>
                                          <p:spTgt spid="645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45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Sub-Aerial Processes</a:t>
            </a:r>
            <a:br>
              <a:rPr lang="en-US" dirty="0" smtClean="0"/>
            </a:br>
            <a:r>
              <a:rPr lang="en-US" dirty="0" smtClean="0"/>
              <a:t>(CLIFF/coast FACE!!)</a:t>
            </a:r>
            <a:endParaRPr lang="en-US" dirty="0"/>
          </a:p>
        </p:txBody>
      </p:sp>
      <p:sp>
        <p:nvSpPr>
          <p:cNvPr id="3" name="Content Placeholder 2"/>
          <p:cNvSpPr>
            <a:spLocks noGrp="1"/>
          </p:cNvSpPr>
          <p:nvPr>
            <p:ph idx="1"/>
          </p:nvPr>
        </p:nvSpPr>
        <p:spPr>
          <a:xfrm>
            <a:off x="228600" y="1600200"/>
            <a:ext cx="8458200" cy="4495800"/>
          </a:xfrm>
        </p:spPr>
        <p:txBody>
          <a:bodyPr/>
          <a:lstStyle/>
          <a:p>
            <a:r>
              <a:rPr lang="en-US" sz="2600" dirty="0" smtClean="0"/>
              <a:t>Land-based processes (</a:t>
            </a:r>
            <a:r>
              <a:rPr lang="en-US" sz="2600" dirty="0" err="1" smtClean="0"/>
              <a:t>ie</a:t>
            </a:r>
            <a:r>
              <a:rPr lang="en-US" sz="2600" dirty="0" smtClean="0"/>
              <a:t>: weather) which ERODE a coastline through the decay and disintegration of rock – these processes affect </a:t>
            </a:r>
            <a:r>
              <a:rPr lang="en-US" sz="2600" dirty="0" smtClean="0">
                <a:solidFill>
                  <a:srgbClr val="FF0000"/>
                </a:solidFill>
              </a:rPr>
              <a:t>the face </a:t>
            </a:r>
            <a:r>
              <a:rPr lang="en-US" sz="2600" dirty="0" smtClean="0"/>
              <a:t>of the rock</a:t>
            </a:r>
          </a:p>
          <a:p>
            <a:endParaRPr lang="en-US" sz="2600" dirty="0" smtClean="0"/>
          </a:p>
          <a:p>
            <a:pPr marL="0" indent="0">
              <a:buNone/>
            </a:pPr>
            <a:r>
              <a:rPr lang="en-US" dirty="0" smtClean="0"/>
              <a:t>1. Biological Weathering </a:t>
            </a:r>
          </a:p>
          <a:p>
            <a:pPr marL="0" indent="0">
              <a:buNone/>
            </a:pPr>
            <a:r>
              <a:rPr lang="en-US" dirty="0" smtClean="0"/>
              <a:t>2. Mechanical Weathering</a:t>
            </a:r>
          </a:p>
          <a:p>
            <a:pPr marL="0" indent="0">
              <a:buNone/>
            </a:pPr>
            <a:r>
              <a:rPr lang="en-US" dirty="0" smtClean="0"/>
              <a:t>3. Mass Movement (due to gravity)</a:t>
            </a:r>
            <a:endParaRPr lang="en-US" dirty="0"/>
          </a:p>
        </p:txBody>
      </p:sp>
    </p:spTree>
    <p:extLst>
      <p:ext uri="{BB962C8B-B14F-4D97-AF65-F5344CB8AC3E}">
        <p14:creationId xmlns:p14="http://schemas.microsoft.com/office/powerpoint/2010/main" val="1544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Weathering</a:t>
            </a:r>
            <a:endParaRPr lang="en-US" dirty="0"/>
          </a:p>
        </p:txBody>
      </p:sp>
      <p:sp>
        <p:nvSpPr>
          <p:cNvPr id="3" name="Content Placeholder 2"/>
          <p:cNvSpPr>
            <a:spLocks noGrp="1"/>
          </p:cNvSpPr>
          <p:nvPr>
            <p:ph idx="1"/>
          </p:nvPr>
        </p:nvSpPr>
        <p:spPr>
          <a:xfrm>
            <a:off x="457200" y="1447800"/>
            <a:ext cx="8229600" cy="4648200"/>
          </a:xfrm>
        </p:spPr>
        <p:txBody>
          <a:bodyPr/>
          <a:lstStyle/>
          <a:p>
            <a:r>
              <a:rPr lang="en-US" sz="2800" dirty="0" smtClean="0"/>
              <a:t>Carried out by </a:t>
            </a:r>
            <a:r>
              <a:rPr lang="en-US" sz="2800" dirty="0" err="1" smtClean="0"/>
              <a:t>molluscs</a:t>
            </a:r>
            <a:r>
              <a:rPr lang="en-US" sz="2800" dirty="0" smtClean="0"/>
              <a:t>, sponges and sea urchins which burrow and browse into rock,</a:t>
            </a:r>
          </a:p>
          <a:p>
            <a:r>
              <a:rPr lang="en-US" sz="2800" dirty="0" smtClean="0"/>
              <a:t>Carried out by plant seeds which are blown into rocks and when grown, fracture coastlines </a:t>
            </a:r>
            <a:endParaRPr lang="en-US" sz="2800" dirty="0"/>
          </a:p>
        </p:txBody>
      </p:sp>
      <p:pic>
        <p:nvPicPr>
          <p:cNvPr id="5" name="Picture 4"/>
          <p:cNvPicPr>
            <a:picLocks noChangeAspect="1"/>
          </p:cNvPicPr>
          <p:nvPr/>
        </p:nvPicPr>
        <p:blipFill>
          <a:blip r:embed="rId2"/>
          <a:stretch>
            <a:fillRect/>
          </a:stretch>
        </p:blipFill>
        <p:spPr>
          <a:xfrm>
            <a:off x="4810846" y="3619500"/>
            <a:ext cx="3048000" cy="2286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838200" y="3619500"/>
            <a:ext cx="3379531" cy="2234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583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Weathering</a:t>
            </a:r>
            <a:endParaRPr lang="en-US" dirty="0"/>
          </a:p>
        </p:txBody>
      </p:sp>
      <p:sp>
        <p:nvSpPr>
          <p:cNvPr id="3" name="Content Placeholder 2"/>
          <p:cNvSpPr>
            <a:spLocks noGrp="1"/>
          </p:cNvSpPr>
          <p:nvPr>
            <p:ph idx="1"/>
          </p:nvPr>
        </p:nvSpPr>
        <p:spPr>
          <a:xfrm>
            <a:off x="457200" y="1371600"/>
            <a:ext cx="8229600" cy="4724400"/>
          </a:xfrm>
        </p:spPr>
        <p:txBody>
          <a:bodyPr/>
          <a:lstStyle/>
          <a:p>
            <a:r>
              <a:rPr lang="en-US" dirty="0" smtClean="0"/>
              <a:t>Fracture/breakdown of rocks </a:t>
            </a:r>
          </a:p>
          <a:p>
            <a:pPr marL="0" indent="0">
              <a:buNone/>
            </a:pPr>
            <a:endParaRPr lang="en-US" dirty="0"/>
          </a:p>
        </p:txBody>
      </p:sp>
      <p:pic>
        <p:nvPicPr>
          <p:cNvPr id="4" name="Picture 3"/>
          <p:cNvPicPr>
            <a:picLocks noChangeAspect="1"/>
          </p:cNvPicPr>
          <p:nvPr/>
        </p:nvPicPr>
        <p:blipFill>
          <a:blip r:embed="rId2"/>
          <a:stretch>
            <a:fillRect/>
          </a:stretch>
        </p:blipFill>
        <p:spPr>
          <a:xfrm>
            <a:off x="400050" y="2254416"/>
            <a:ext cx="3352800" cy="2518325"/>
          </a:xfrm>
          <a:prstGeom prst="rect">
            <a:avLst/>
          </a:prstGeom>
        </p:spPr>
      </p:pic>
      <p:sp>
        <p:nvSpPr>
          <p:cNvPr id="5" name="TextBox 4"/>
          <p:cNvSpPr txBox="1"/>
          <p:nvPr/>
        </p:nvSpPr>
        <p:spPr>
          <a:xfrm>
            <a:off x="666750" y="4772741"/>
            <a:ext cx="2819400" cy="923330"/>
          </a:xfrm>
          <a:prstGeom prst="rect">
            <a:avLst/>
          </a:prstGeom>
          <a:noFill/>
        </p:spPr>
        <p:txBody>
          <a:bodyPr wrap="square" rtlCol="0">
            <a:spAutoFit/>
          </a:bodyPr>
          <a:lstStyle/>
          <a:p>
            <a:pPr algn="ctr"/>
            <a:r>
              <a:rPr lang="en-US" dirty="0" smtClean="0"/>
              <a:t>“FREEZE-THAW”</a:t>
            </a:r>
          </a:p>
          <a:p>
            <a:pPr algn="ctr"/>
            <a:r>
              <a:rPr lang="en-US" dirty="0" smtClean="0"/>
              <a:t>Water freezes, expands and fragments rocks</a:t>
            </a:r>
            <a:endParaRPr lang="en-US" dirty="0"/>
          </a:p>
        </p:txBody>
      </p:sp>
      <p:pic>
        <p:nvPicPr>
          <p:cNvPr id="7" name="Picture 6"/>
          <p:cNvPicPr>
            <a:picLocks noChangeAspect="1"/>
          </p:cNvPicPr>
          <p:nvPr/>
        </p:nvPicPr>
        <p:blipFill>
          <a:blip r:embed="rId3"/>
          <a:stretch>
            <a:fillRect/>
          </a:stretch>
        </p:blipFill>
        <p:spPr>
          <a:xfrm>
            <a:off x="5053012" y="1981200"/>
            <a:ext cx="3228975" cy="2418614"/>
          </a:xfrm>
          <a:prstGeom prst="rect">
            <a:avLst/>
          </a:prstGeom>
        </p:spPr>
      </p:pic>
      <p:sp>
        <p:nvSpPr>
          <p:cNvPr id="8" name="TextBox 7"/>
          <p:cNvSpPr txBox="1"/>
          <p:nvPr/>
        </p:nvSpPr>
        <p:spPr>
          <a:xfrm>
            <a:off x="5105399" y="4460016"/>
            <a:ext cx="3124200" cy="1200329"/>
          </a:xfrm>
          <a:prstGeom prst="rect">
            <a:avLst/>
          </a:prstGeom>
          <a:noFill/>
        </p:spPr>
        <p:txBody>
          <a:bodyPr wrap="square" rtlCol="0">
            <a:spAutoFit/>
          </a:bodyPr>
          <a:lstStyle/>
          <a:p>
            <a:pPr algn="ctr"/>
            <a:r>
              <a:rPr lang="en-US" dirty="0" smtClean="0"/>
              <a:t>“SALT WEATHERING”</a:t>
            </a:r>
            <a:br>
              <a:rPr lang="en-US" dirty="0" smtClean="0"/>
            </a:br>
            <a:r>
              <a:rPr lang="en-US" dirty="0" smtClean="0"/>
              <a:t>sodium/magnesium compounds expand or build up and fragment rocks</a:t>
            </a:r>
            <a:endParaRPr lang="en-US" dirty="0"/>
          </a:p>
        </p:txBody>
      </p:sp>
    </p:spTree>
    <p:extLst>
      <p:ext uri="{BB962C8B-B14F-4D97-AF65-F5344CB8AC3E}">
        <p14:creationId xmlns:p14="http://schemas.microsoft.com/office/powerpoint/2010/main" val="254721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2270</TotalTime>
  <Words>213</Words>
  <Application>Microsoft Office PowerPoint</Application>
  <PresentationFormat>On-screen Show (4:3)</PresentationFormat>
  <Paragraphs>39</Paragraphs>
  <Slides>11</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Mountain Top</vt:lpstr>
      <vt:lpstr>Cliff foot processes Define and Diagram:  Use website (9b) and book (155)</vt:lpstr>
      <vt:lpstr>PowerPoint Presentation</vt:lpstr>
      <vt:lpstr>Cliff foot erosion:  Wave Cut Platform</vt:lpstr>
      <vt:lpstr>PowerPoint Presentation</vt:lpstr>
      <vt:lpstr>Coasts are shaped by a combination of:</vt:lpstr>
      <vt:lpstr>Human activity</vt:lpstr>
      <vt:lpstr>Sub-Aerial Processes (CLIFF/coast FACE!!)</vt:lpstr>
      <vt:lpstr>Biological Weathering</vt:lpstr>
      <vt:lpstr>Mechanical Weathering</vt:lpstr>
      <vt:lpstr>3rd Sub-Aerial Process:  Mass Movement</vt:lpstr>
      <vt:lpstr>Geological Structure and Lithology also have a large effect</vt:lpstr>
    </vt:vector>
  </TitlesOfParts>
  <Company>British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Erosion at Barton on sea</dc:title>
  <dc:creator>British School Houston</dc:creator>
  <cp:lastModifiedBy>Nicole St Pierre</cp:lastModifiedBy>
  <cp:revision>45</cp:revision>
  <dcterms:created xsi:type="dcterms:W3CDTF">2005-09-14T22:14:42Z</dcterms:created>
  <dcterms:modified xsi:type="dcterms:W3CDTF">2015-05-11T14:18:57Z</dcterms:modified>
</cp:coreProperties>
</file>