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74" r:id="rId2"/>
    <p:sldId id="275" r:id="rId3"/>
    <p:sldId id="257" r:id="rId4"/>
    <p:sldId id="263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7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92495-3FBE-49CE-9381-3E0DC734F311}" type="datetimeFigureOut">
              <a:rPr lang="en-CA" smtClean="0"/>
              <a:t>2016-01-06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D36BE-EF49-4B5B-A236-46801FD770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842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5D33-E80F-464D-BD73-75F2D1B73DC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83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50960-1606-4591-B43E-F1D2870BB70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2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0C7C9-1E1A-4D2B-8E55-C955A3EE544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52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5D33-E80F-464D-BD73-75F2D1B73DC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24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107583"/>
            <a:ext cx="7197726" cy="3278148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What has happened to the average line of latitude for urban centres in the past 50 years?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365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omic Sans MS" pitchFamily="66" charset="0"/>
              </a:rPr>
              <a:t>Your task…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229600" cy="110872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dirty="0">
                <a:latin typeface="Comic Sans MS" pitchFamily="66" charset="0"/>
              </a:rPr>
              <a:t>Read through the information on </a:t>
            </a:r>
            <a:r>
              <a:rPr lang="en-GB" dirty="0" smtClean="0">
                <a:latin typeface="Comic Sans MS" pitchFamily="66" charset="0"/>
              </a:rPr>
              <a:t>your card – you have 2 minutes of silent reading to try and learn it...</a:t>
            </a:r>
            <a:endParaRPr lang="en-GB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GB" sz="2800" dirty="0"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b="1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585" y="3284985"/>
            <a:ext cx="7483885" cy="3383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18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8" name="Picture 10" descr="http://t0.gstatic.com/images?q=tbn:ANd9GcT2raOd1yYO2Vtygpzx_7Sq3vYtNVYPcYtEPhjY62M_a_RTpbk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479" y="3820177"/>
            <a:ext cx="2255962" cy="2255962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67608" y="1700809"/>
            <a:ext cx="7772400" cy="1470025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Find someone who…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39845" y="3330180"/>
            <a:ext cx="6400800" cy="17526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Sans MS" pitchFamily="66" charset="0"/>
              </a:rPr>
              <a:t>Using your grid, find someone who can answer one of the questions listed…</a:t>
            </a:r>
          </a:p>
        </p:txBody>
      </p:sp>
      <p:sp>
        <p:nvSpPr>
          <p:cNvPr id="63492" name="AutoShape 4" descr="data:image/jpeg;base64,/9j/4AAQSkZJRgABAQAAAQABAAD/2wCEAAkGBhQRERQUERQUFRQWGBcYGBgYGBgXGRceHRQZFRoZFxgXICYeHxkjGRUYHzIkIyc1LTg4FSAxNTArNyYvLCkBCQoKDgwOGg8PGjUlHCQ1NSkpKTUsLCkqKSwpNS8sKSksKSkpKSo1LCwpKTUpKSkpLCksLCksLCwsLCwsLCwqKf/AABEIAIgAfwMBIgACEQEDEQH/xAAcAAACAwEBAQEAAAAAAAAAAAAABwQFBgEDCAL/xAA/EAACAQMBBQUFBQUHBQAAAAABAgMABBESBQYhMUETIlFhcQcUMoGRI0JScqEzgqKxwUNiY4OSo8IVJTRT8P/EABkBAQADAQEAAAAAAAAAAAAAAAABAwQCBf/EACIRAAMAAgIDAAMBAQAAAAAAAAABAgMRIUEEEjETIkJRBf/aAAwDAQACEQMRAD8AeNFFcJoAzXaxG1faakczJFC8yoSruHRBqBwyoG+LB4ZyBkEZ4VZbP9oNnKCTMImAyVm+zYemrgfkTXPsidM0uaKx+zPaPDNOI+zkRHbTHK2nS56DAOpdXTV4jlmteDU7RGtHaKKKkBRRRQBRRRQBRXM12gCiiigI95fJDG0krKiKMszHAA9aWu8m/wBJcgx2waKI8C/KVwfw/wDrGOp73HpVn7VJzi1i+6zyOw6HQg0/Rnz8qx1vEACzgkYzw4df55rNly+r0i6I3yR0UJ3e6VXhgHgPT0r1W1DZ0HODnvdPQ1GMuSAASzAkKoyefE48PM1Lh2Vct8Nu48yUX+bVm9X9LuOjk1kTGyk88cOqnI08eh658hTZ3S2k1xZwSvxZ411Hllh3WPzIzSo2ns+eKMl5IA6jWsOos8gByRrACg45c+NNfdC3WOyt1Rg6iJMMOAbIzkA8QCTWnBLSeynL0XNFFFaSkKKKKA85pwgLMQFAySTgAeJJ4Ypabz+3G3gLJaJ7ww+/nTED64yw9PrXv7aoJ5YLeGBgBLKQ66tOoBCwLH8C8SfUUsrT2aStgvLGFPVO8fQHgtV3kmPrOplst7b28Xqk647dh4aXXHkCG/nWi2P7fozgXVuydC8bBx66Gw2PmaWm3dzpoJG0I7xZ7rgaunJtPXOemKoWBHAjBHTka6mlS2g5Z9ZbF3igvI+0tpVkXrjgVPgynip9asga+RNnbWltnEkDtG6kHI5ZU5GRyIz0IPOvqbde9eW0gkkzqeNGOSGJyoOSQAMn0ro5KT2j7EaWBJowS1uWYqObIwAfT/eGkMPy460vHm1R8D4cvAjnnw5U8ZFyKQv/AEu4iaSMqGMLmJowBq0jirhs8SVw2MYrNmjfKLsddFruxbl55UVyn2auzAAvoXUCik/CxIyCfE+FX2620+1i/ZGNcnS2tpAwyNQJc6tYJGenHhXjuPBiBn0lWeRzkghiAe7kHjgDgPTzqfbbNhtizgBNZ45bujJzhQeABOPpUy8ax1NL9umKnI7mpf6r6j8bdEn2JjMoVWJcxAFxwGk6fvKCGGOXfzV77P2PurJjAjmmQDooEhIUeQ1EfKqm5vVijeZnLKByGCCeACpp5szEDqeNaPdLZrQWsaSY7Q6pJPJ3YyMB0wC2PlVuO3UqdfDi4U03v6XVFFFdnAUUUUAqfaxpe4AdkURW5dTJllBaVtQCDgzsIQqhuGT6V+tnEmGLKBGMaEqBpAJUE4UcBx44q939tjHLBc/cwYJD0XUwaNj5Bxp/zKqMnPEcPHPHPnXmeW+dGvCuChcrJf8AYqkluXR2SdHP2nZqe+8R7jRkoyjhnhzr8707NiaCUyrnSjMG+8MAkYbnVrFsiNZ2mAPaMCOLEgA8ToB+HPlw4mvDbluZUZFbTqGGPgOunoCeWTyyTVf5E6SR16/RNRxFyFHxMQox4ngMfM19ebPt+zijTnoRV+igf0pM7gbiRSX6SLkx2w1vlhIpkzlE1YHEcWI/ur407lFesntbMbAisB7QLCOa4t4oUX3xiH7XvfZwoe8ZQpGtSTpVT1PTFb5zWD3ZJn7a+bndSN2flDGxjiX54Z/3qkggxzXFvkSW7uD96H7RT0zgd9Tw5EH1NejbTM66BZ3T6uGGTslPq8hXHrVrtDbawzwROMCYSd8nAUoFIXHUtqxWqs7YKo4cccT1qv8AFO9lv5aFzuBdw3c32/2csBbsbXGEXSxQzA/2rggjV93JwOOaZqilvvDu6sV6FJZI7p2kglTg9tdBctoP4ZVGSp4Eqc86vdw97vfI2WV4mnjZlJTI7VVOBMqHiFbB5ZGc8a7SS4RW3vlmtorgNdqSAorma7QHhd2qyIySKGRwVZWGQQeBBHhSXvNtLbswQtLamQxwNqHbuEyJCg/tIUYaQ7EE+dMH2hbXZIlt4n7OS41gyYz2MSKXmmI4fCvAcebCltd7B7HZcEsrEzzyRdjqABigRGKppHBcocsB1cZziqsszUvZdgTrIpXfBOtN5Y5HEUKzvKwJ06GLnHMjoR6GvK8upBOIp45IIVCtcSd15IEdiql1XIj1Eczkgd7HWvbcnYsVzBPqPZ3CTRNHMuA0fdJjKA+DiTIzxB41p9jXK2cq21whm97Y9tcsDpedxgIwIxoZO6uCcYxiqsfjxr2LPIbjJULo2eyNnxQwpHbqqxKBpC8seOeueeeuanVktz3NtNPs9iSsIWW3J59g5ICE/wCG4KemmtaK1GUq957gx2dy6nBWCZgfAiJiP1qLsSyRbO1hUgaYY9I58Aign+L9au5YwwIYAgggg8QQeBBHhSqi2nPa3Lw26rNAlw0UETSGN4zoDEJIQVKglgFccOQNNkpbL3bMH/c7NAc9lDcTH94pCv8AX6VtLWUEDT0wKxOyopTNNdXSiOWcrHHFrDdnGmdKFuRYks5xw+la7Z80fFUdWbgWwc4zy5VJBUe0PZRn2fOEyJI1MsZHNXj74K+ZAI+dZODdRltoHiQXVv2aNHpPZ3EYKAjQQQCQMZKsCeoNM+RAQQeR4Gsdufee6MNmzhlePX7uxU6ZoQdSlWHDUikKw8hXLWyVTRV7N21NkrFfNlecVzErOnkT9nJ8zmp8k14/O8Cj/ChRf1kL1qNp7BguRieJJMciR3h+Vx3l+RrP3O4JX/xrmSMfhkXtl+uVf+I1W5vplk1PaIqNeR96O6Mp/BOiaG8tUSqy+oz6VqNg7XF1CsoUoTqVlOCUZWKOpI4HDAjI51mId17/ADpM1uoP3wJXYeao5C59SRWp2VstLSBY0J0oDktxYkkszMepLEk+tTCpfSL9f5F7vOPetoSxH78ltYjHMRlTeXWPVVjUnw4VSb/7a95vCq/soMwoOmcjtGHzAUfk860e6Wz2u9o3N8mfddTtbOQRrd4Y4mkAYfAqx4B66jS5MDJlHzrRir/mDEN9WyfnVXkNqdLs9j/hYovyfav5WzY+zq2JF2w4fsQCeA1BnfOfJSD8xV1vQzPBGOGXurNYwBjiJwcjPEjGefQZ4VYblbDC7PhIAJlUyODghtfEfw6R8qj7Itfeb6NQv2NgCXPRrl1wVB69mjE+r+VX41qUjzPLy/lzVa7ZZ7cHZ7U2fIP7RbmBvMdmJlHyaM/WtWKyu8fe2hsxBzD3Mh9FtymfrIK1QrozHCKVNrg3CSdDtCYfUzoP1AFNY0po4z7lI6DLRXM0yjxMd27kDzKgj51Xb+FkL6bVbtlJGCAcAMMEk8yFQnGcDr4cqm2rSEgKFiXgW1MHkbxBA4DPiST5CsNd+060XmlwWGCFMekjI1rkuwHwsDnzqi2j7VpGGm3hSM/ikbtCOnwKAPqTWhRVfEZ3kmXpsa28G9EFlF2lw4UHgqji7n8KLzJ/+OKzG4V+20ria+mGnsiYII85CKQruxPWRsqCegGKTktxNcs08pklOVR5SMqhYd1NXIDOe6KdPseg07P1fjmmb1w2gH6JSoSnYVt366NwBXaKKrLAr8sK/VcNAK+23xj2Rey2M+fdAyvC/PsBIC5jYdYwxbB5jz6aKXcSxuZWuWBkE2H4SHsmyoGQFIyCACeNL7212AF6r/itwfmkjLj5hx+lZDZW8d5suRohqTB78EqkryznTzB/vKa4b/07Tc8p6HpvBtSSIw2diiiWVH0MTiOGOPSrPgcWYalCqOvWpe6FmltbrAODx515+N2zkyN1JfOrPHnjNLhDO7RXoYJdfGvAtGqsuOw08+z0kZxxzxr125vXc3EsAETRzAFVg0LPDO5IUMJfuqurJ1gYAyCa5nLNPSIcNcm12a/vO1Z5h+ztYhbKehkdhLLj8oEanzrWiqndjYa2dtHCvHSMs3V3Y6nc+ZYk/QVbVacnDS72AukTJn4Lm5H1mZ/+QpiNS/uk922hMjcEuT2sbHkW0hXT8wK6seD56Gqsq3JbifIsN67LspymOC5jB8lIZP8AZmjH+XU7cjdSO9vBFIXEaxtI2ngWw6KFzzAOo8Rx4Y4Vc737N7W2urkfDFdxAHxCwLbyEHkQHbH7nlUn2LqJLm6kXiEijTPm0jOcfJRW/Hl14+uzz8mHfkqujUe0HY0cOx5o4Y1RIQkiqoAA0SK31wDx51aezu30bMtBjnEH/wBZL/8AKp+9Fj21ncxdXhlUepjOP1xUnY9t2VvDH+CNF+iAf0rKatEyiiihIUUUUArvbFs0yXGzsD9pKYD+88TfyRq2O9O5VvtBNM6d4Z0SLwdPQ+HkeFG9Gyu2lsTjPZXSyHyxFJ/XFX4oBJbubTV092kOJYWaIZ4doEcoCvnheK8+tbTcCxDT3Ux46WWBT4AKJJPmXYA/kpS73xgXt3Av7Q3LaB1y7AqVPjl+lfQmw9kpawRwxgBUUDh1P3mPiScknzrNjxetui6r3OieK7RRWkpCot/suKdNE0aSJz0uoYZ8cHrUqigKbbG70cllLaxoqo8ToqqAqgkHTgDlhsGsN7Cbc9hdMwwTMqHy0RAEf6mNNBqpN19gi095A4CW4lmHo+k4+uaaBeYrtFFAFFFFAFFFFAcxXcUUUAl7nd/td6sEd1dFyfRYhj/cx9Kc4FUdrsPTtGa6I+KCKJfk8jN/NKvaAKKKKAKKKKAKKKKAKKKKAKKKKAKKKKAKKKKAKKKKAKKKKA//2Q=="/>
          <p:cNvSpPr>
            <a:spLocks noChangeAspect="1" noChangeArrowheads="1"/>
          </p:cNvSpPr>
          <p:nvPr/>
        </p:nvSpPr>
        <p:spPr bwMode="auto">
          <a:xfrm>
            <a:off x="1524001" y="-630238"/>
            <a:ext cx="1209675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494" name="AutoShape 6" descr="data:image/jpeg;base64,/9j/4AAQSkZJRgABAQAAAQABAAD/2wCEAAkGBhQRERQUERQUFRQWGBcYGBgYGBgXGRceHRQZFRoZFxgXICYeHxkjGRUYHzIkIyc1LTg4FSAxNTArNyYvLCkBCQoKDgwOGg8PGjUlHCQ1NSkpKTUsLCkqKSwpNS8sKSksKSkpKSo1LCwpKTUpKSkpLCksLCksLCwsLCwsLCwqKf/AABEIAIgAfwMBIgACEQEDEQH/xAAcAAACAwEBAQEAAAAAAAAAAAAABwQFBgEDCAL/xAA/EAACAQMBBQUFBQUHBQAAAAABAgMABBESBQYhMUETIlFhcQcUMoGRI0JScqEzgqKxwUNiY4OSo8IVJTRT8P/EABkBAQADAQEAAAAAAAAAAAAAAAABAwQCBf/EACIRAAMAAgIDAAMBAQAAAAAAAAABAgMRIUEEEjETIkJRBf/aAAwDAQACEQMRAD8AeNFFcJoAzXaxG1faakczJFC8yoSruHRBqBwyoG+LB4ZyBkEZ4VZbP9oNnKCTMImAyVm+zYemrgfkTXPsidM0uaKx+zPaPDNOI+zkRHbTHK2nS56DAOpdXTV4jlmteDU7RGtHaKKKkBRRRQBRRRQBRXM12gCiiigI95fJDG0krKiKMszHAA9aWu8m/wBJcgx2waKI8C/KVwfw/wDrGOp73HpVn7VJzi1i+6zyOw6HQg0/Rnz8qx1vEACzgkYzw4df55rNly+r0i6I3yR0UJ3e6VXhgHgPT0r1W1DZ0HODnvdPQ1GMuSAASzAkKoyefE48PM1Lh2Vct8Nu48yUX+bVm9X9LuOjk1kTGyk88cOqnI08eh658hTZ3S2k1xZwSvxZ411Hllh3WPzIzSo2ns+eKMl5IA6jWsOos8gByRrACg45c+NNfdC3WOyt1Rg6iJMMOAbIzkA8QCTWnBLSeynL0XNFFFaSkKKKKA85pwgLMQFAySTgAeJJ4Ypabz+3G3gLJaJ7ww+/nTED64yw9PrXv7aoJ5YLeGBgBLKQ66tOoBCwLH8C8SfUUsrT2aStgvLGFPVO8fQHgtV3kmPrOplst7b28Xqk647dh4aXXHkCG/nWi2P7fozgXVuydC8bBx66Gw2PmaWm3dzpoJG0I7xZ7rgaunJtPXOemKoWBHAjBHTka6mlS2g5Z9ZbF3igvI+0tpVkXrjgVPgynip9asga+RNnbWltnEkDtG6kHI5ZU5GRyIz0IPOvqbde9eW0gkkzqeNGOSGJyoOSQAMn0ro5KT2j7EaWBJowS1uWYqObIwAfT/eGkMPy460vHm1R8D4cvAjnnw5U8ZFyKQv/AEu4iaSMqGMLmJowBq0jirhs8SVw2MYrNmjfKLsddFruxbl55UVyn2auzAAvoXUCik/CxIyCfE+FX2620+1i/ZGNcnS2tpAwyNQJc6tYJGenHhXjuPBiBn0lWeRzkghiAe7kHjgDgPTzqfbbNhtizgBNZ45bujJzhQeABOPpUy8ax1NL9umKnI7mpf6r6j8bdEn2JjMoVWJcxAFxwGk6fvKCGGOXfzV77P2PurJjAjmmQDooEhIUeQ1EfKqm5vVijeZnLKByGCCeACpp5szEDqeNaPdLZrQWsaSY7Q6pJPJ3YyMB0wC2PlVuO3UqdfDi4U03v6XVFFFdnAUUUUAqfaxpe4AdkURW5dTJllBaVtQCDgzsIQqhuGT6V+tnEmGLKBGMaEqBpAJUE4UcBx44q939tjHLBc/cwYJD0XUwaNj5Bxp/zKqMnPEcPHPHPnXmeW+dGvCuChcrJf8AYqkluXR2SdHP2nZqe+8R7jRkoyjhnhzr8707NiaCUyrnSjMG+8MAkYbnVrFsiNZ2mAPaMCOLEgA8ToB+HPlw4mvDbluZUZFbTqGGPgOunoCeWTyyTVf5E6SR16/RNRxFyFHxMQox4ngMfM19ebPt+zijTnoRV+igf0pM7gbiRSX6SLkx2w1vlhIpkzlE1YHEcWI/ur407lFesntbMbAisB7QLCOa4t4oUX3xiH7XvfZwoe8ZQpGtSTpVT1PTFb5zWD3ZJn7a+bndSN2flDGxjiX54Z/3qkggxzXFvkSW7uD96H7RT0zgd9Tw5EH1NejbTM66BZ3T6uGGTslPq8hXHrVrtDbawzwROMCYSd8nAUoFIXHUtqxWqs7YKo4cccT1qv8AFO9lv5aFzuBdw3c32/2csBbsbXGEXSxQzA/2rggjV93JwOOaZqilvvDu6sV6FJZI7p2kglTg9tdBctoP4ZVGSp4Eqc86vdw97vfI2WV4mnjZlJTI7VVOBMqHiFbB5ZGc8a7SS4RW3vlmtorgNdqSAorma7QHhd2qyIySKGRwVZWGQQeBBHhSXvNtLbswQtLamQxwNqHbuEyJCg/tIUYaQ7EE+dMH2hbXZIlt4n7OS41gyYz2MSKXmmI4fCvAcebCltd7B7HZcEsrEzzyRdjqABigRGKppHBcocsB1cZziqsszUvZdgTrIpXfBOtN5Y5HEUKzvKwJ06GLnHMjoR6GvK8upBOIp45IIVCtcSd15IEdiql1XIj1Eczkgd7HWvbcnYsVzBPqPZ3CTRNHMuA0fdJjKA+DiTIzxB41p9jXK2cq21whm97Y9tcsDpedxgIwIxoZO6uCcYxiqsfjxr2LPIbjJULo2eyNnxQwpHbqqxKBpC8seOeueeeuanVktz3NtNPs9iSsIWW3J59g5ICE/wCG4KemmtaK1GUq957gx2dy6nBWCZgfAiJiP1qLsSyRbO1hUgaYY9I58Aign+L9au5YwwIYAgggg8QQeBBHhSqi2nPa3Lw26rNAlw0UETSGN4zoDEJIQVKglgFccOQNNkpbL3bMH/c7NAc9lDcTH94pCv8AX6VtLWUEDT0wKxOyopTNNdXSiOWcrHHFrDdnGmdKFuRYks5xw+la7Z80fFUdWbgWwc4zy5VJBUe0PZRn2fOEyJI1MsZHNXj74K+ZAI+dZODdRltoHiQXVv2aNHpPZ3EYKAjQQQCQMZKsCeoNM+RAQQeR4Gsdufee6MNmzhlePX7uxU6ZoQdSlWHDUikKw8hXLWyVTRV7N21NkrFfNlecVzErOnkT9nJ8zmp8k14/O8Cj/ChRf1kL1qNp7BguRieJJMciR3h+Vx3l+RrP3O4JX/xrmSMfhkXtl+uVf+I1W5vplk1PaIqNeR96O6Mp/BOiaG8tUSqy+oz6VqNg7XF1CsoUoTqVlOCUZWKOpI4HDAjI51mId17/ADpM1uoP3wJXYeao5C59SRWp2VstLSBY0J0oDktxYkkszMepLEk+tTCpfSL9f5F7vOPetoSxH78ltYjHMRlTeXWPVVjUnw4VSb/7a95vCq/soMwoOmcjtGHzAUfk860e6Wz2u9o3N8mfddTtbOQRrd4Y4mkAYfAqx4B66jS5MDJlHzrRir/mDEN9WyfnVXkNqdLs9j/hYovyfav5WzY+zq2JF2w4fsQCeA1BnfOfJSD8xV1vQzPBGOGXurNYwBjiJwcjPEjGefQZ4VYblbDC7PhIAJlUyODghtfEfw6R8qj7Itfeb6NQv2NgCXPRrl1wVB69mjE+r+VX41qUjzPLy/lzVa7ZZ7cHZ7U2fIP7RbmBvMdmJlHyaM/WtWKyu8fe2hsxBzD3Mh9FtymfrIK1QrozHCKVNrg3CSdDtCYfUzoP1AFNY0po4z7lI6DLRXM0yjxMd27kDzKgj51Xb+FkL6bVbtlJGCAcAMMEk8yFQnGcDr4cqm2rSEgKFiXgW1MHkbxBA4DPiST5CsNd+060XmlwWGCFMekjI1rkuwHwsDnzqi2j7VpGGm3hSM/ikbtCOnwKAPqTWhRVfEZ3kmXpsa28G9EFlF2lw4UHgqji7n8KLzJ/+OKzG4V+20ria+mGnsiYII85CKQruxPWRsqCegGKTktxNcs08pklOVR5SMqhYd1NXIDOe6KdPseg07P1fjmmb1w2gH6JSoSnYVt366NwBXaKKrLAr8sK/VcNAK+23xj2Rey2M+fdAyvC/PsBIC5jYdYwxbB5jz6aKXcSxuZWuWBkE2H4SHsmyoGQFIyCACeNL7212AF6r/itwfmkjLj5hx+lZDZW8d5suRohqTB78EqkryznTzB/vKa4b/07Tc8p6HpvBtSSIw2diiiWVH0MTiOGOPSrPgcWYalCqOvWpe6FmltbrAODx515+N2zkyN1JfOrPHnjNLhDO7RXoYJdfGvAtGqsuOw08+z0kZxxzxr125vXc3EsAETRzAFVg0LPDO5IUMJfuqurJ1gYAyCa5nLNPSIcNcm12a/vO1Z5h+ztYhbKehkdhLLj8oEanzrWiqndjYa2dtHCvHSMs3V3Y6nc+ZYk/QVbVacnDS72AukTJn4Lm5H1mZ/+QpiNS/uk922hMjcEuT2sbHkW0hXT8wK6seD56Gqsq3JbifIsN67LspymOC5jB8lIZP8AZmjH+XU7cjdSO9vBFIXEaxtI2ngWw6KFzzAOo8Rx4Y4Vc737N7W2urkfDFdxAHxCwLbyEHkQHbH7nlUn2LqJLm6kXiEijTPm0jOcfJRW/Hl14+uzz8mHfkqujUe0HY0cOx5o4Y1RIQkiqoAA0SK31wDx51aezu30bMtBjnEH/wBZL/8AKp+9Fj21ncxdXhlUepjOP1xUnY9t2VvDH+CNF+iAf0rKatEyiiihIUUUUArvbFs0yXGzsD9pKYD+88TfyRq2O9O5VvtBNM6d4Z0SLwdPQ+HkeFG9Gyu2lsTjPZXSyHyxFJ/XFX4oBJbubTV092kOJYWaIZ4doEcoCvnheK8+tbTcCxDT3Ux46WWBT4AKJJPmXYA/kpS73xgXt3Av7Q3LaB1y7AqVPjl+lfQmw9kpawRwxgBUUDh1P3mPiScknzrNjxetui6r3OieK7RRWkpCot/suKdNE0aSJz0uoYZ8cHrUqigKbbG70cllLaxoqo8ToqqAqgkHTgDlhsGsN7Cbc9hdMwwTMqHy0RAEf6mNNBqpN19gi095A4CW4lmHo+k4+uaaBeYrtFFAFFFFAFFFFAcxXcUUUAl7nd/td6sEd1dFyfRYhj/cx9Kc4FUdrsPTtGa6I+KCKJfk8jN/NKvaAKKKKAKKKKAKKKKAKKKKAKKKKAKKKKAKKKKAKKKKAKKKKA//2Q=="/>
          <p:cNvSpPr>
            <a:spLocks noChangeAspect="1" noChangeArrowheads="1"/>
          </p:cNvSpPr>
          <p:nvPr/>
        </p:nvSpPr>
        <p:spPr bwMode="auto">
          <a:xfrm>
            <a:off x="1524001" y="-630238"/>
            <a:ext cx="1209675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496" name="AutoShape 8" descr="data:image/jpeg;base64,/9j/4AAQSkZJRgABAQAAAQABAAD/2wCEAAkGBhQRERQUERQUFRQWGBcYGBgYGBgXGRceHRQZFRoZFxgXICYeHxkjGRUYHzIkIyc1LTg4FSAxNTArNyYvLCkBCQoKDgwOGg8PGjUlHCQ1NSkpKTUsLCkqKSwpNS8sKSksKSkpKSo1LCwpKTUpKSkpLCksLCksLCwsLCwsLCwqKf/AABEIAIgAfwMBIgACEQEDEQH/xAAcAAACAwEBAQEAAAAAAAAAAAAABwQFBgEDCAL/xAA/EAACAQMBBQUFBQUHBQAAAAABAgMABBESBQYhMUETIlFhcQcUMoGRI0JScqEzgqKxwUNiY4OSo8IVJTRT8P/EABkBAQADAQEAAAAAAAAAAAAAAAABAwQCBf/EACIRAAMAAgIDAAMBAQAAAAAAAAABAgMRIUEEEjETIkJRBf/aAAwDAQACEQMRAD8AeNFFcJoAzXaxG1faakczJFC8yoSruHRBqBwyoG+LB4ZyBkEZ4VZbP9oNnKCTMImAyVm+zYemrgfkTXPsidM0uaKx+zPaPDNOI+zkRHbTHK2nS56DAOpdXTV4jlmteDU7RGtHaKKKkBRRRQBRRRQBRXM12gCiiigI95fJDG0krKiKMszHAA9aWu8m/wBJcgx2waKI8C/KVwfw/wDrGOp73HpVn7VJzi1i+6zyOw6HQg0/Rnz8qx1vEACzgkYzw4df55rNly+r0i6I3yR0UJ3e6VXhgHgPT0r1W1DZ0HODnvdPQ1GMuSAASzAkKoyefE48PM1Lh2Vct8Nu48yUX+bVm9X9LuOjk1kTGyk88cOqnI08eh658hTZ3S2k1xZwSvxZ411Hllh3WPzIzSo2ns+eKMl5IA6jWsOos8gByRrACg45c+NNfdC3WOyt1Rg6iJMMOAbIzkA8QCTWnBLSeynL0XNFFFaSkKKKKA85pwgLMQFAySTgAeJJ4Ypabz+3G3gLJaJ7ww+/nTED64yw9PrXv7aoJ5YLeGBgBLKQ66tOoBCwLH8C8SfUUsrT2aStgvLGFPVO8fQHgtV3kmPrOplst7b28Xqk647dh4aXXHkCG/nWi2P7fozgXVuydC8bBx66Gw2PmaWm3dzpoJG0I7xZ7rgaunJtPXOemKoWBHAjBHTka6mlS2g5Z9ZbF3igvI+0tpVkXrjgVPgynip9asga+RNnbWltnEkDtG6kHI5ZU5GRyIz0IPOvqbde9eW0gkkzqeNGOSGJyoOSQAMn0ro5KT2j7EaWBJowS1uWYqObIwAfT/eGkMPy460vHm1R8D4cvAjnnw5U8ZFyKQv/AEu4iaSMqGMLmJowBq0jirhs8SVw2MYrNmjfKLsddFruxbl55UVyn2auzAAvoXUCik/CxIyCfE+FX2620+1i/ZGNcnS2tpAwyNQJc6tYJGenHhXjuPBiBn0lWeRzkghiAe7kHjgDgPTzqfbbNhtizgBNZ45bujJzhQeABOPpUy8ax1NL9umKnI7mpf6r6j8bdEn2JjMoVWJcxAFxwGk6fvKCGGOXfzV77P2PurJjAjmmQDooEhIUeQ1EfKqm5vVijeZnLKByGCCeACpp5szEDqeNaPdLZrQWsaSY7Q6pJPJ3YyMB0wC2PlVuO3UqdfDi4U03v6XVFFFdnAUUUUAqfaxpe4AdkURW5dTJllBaVtQCDgzsIQqhuGT6V+tnEmGLKBGMaEqBpAJUE4UcBx44q939tjHLBc/cwYJD0XUwaNj5Bxp/zKqMnPEcPHPHPnXmeW+dGvCuChcrJf8AYqkluXR2SdHP2nZqe+8R7jRkoyjhnhzr8707NiaCUyrnSjMG+8MAkYbnVrFsiNZ2mAPaMCOLEgA8ToB+HPlw4mvDbluZUZFbTqGGPgOunoCeWTyyTVf5E6SR16/RNRxFyFHxMQox4ngMfM19ebPt+zijTnoRV+igf0pM7gbiRSX6SLkx2w1vlhIpkzlE1YHEcWI/ur407lFesntbMbAisB7QLCOa4t4oUX3xiH7XvfZwoe8ZQpGtSTpVT1PTFb5zWD3ZJn7a+bndSN2flDGxjiX54Z/3qkggxzXFvkSW7uD96H7RT0zgd9Tw5EH1NejbTM66BZ3T6uGGTslPq8hXHrVrtDbawzwROMCYSd8nAUoFIXHUtqxWqs7YKo4cccT1qv8AFO9lv5aFzuBdw3c32/2csBbsbXGEXSxQzA/2rggjV93JwOOaZqilvvDu6sV6FJZI7p2kglTg9tdBctoP4ZVGSp4Eqc86vdw97vfI2WV4mnjZlJTI7VVOBMqHiFbB5ZGc8a7SS4RW3vlmtorgNdqSAorma7QHhd2qyIySKGRwVZWGQQeBBHhSXvNtLbswQtLamQxwNqHbuEyJCg/tIUYaQ7EE+dMH2hbXZIlt4n7OS41gyYz2MSKXmmI4fCvAcebCltd7B7HZcEsrEzzyRdjqABigRGKppHBcocsB1cZziqsszUvZdgTrIpXfBOtN5Y5HEUKzvKwJ06GLnHMjoR6GvK8upBOIp45IIVCtcSd15IEdiql1XIj1Eczkgd7HWvbcnYsVzBPqPZ3CTRNHMuA0fdJjKA+DiTIzxB41p9jXK2cq21whm97Y9tcsDpedxgIwIxoZO6uCcYxiqsfjxr2LPIbjJULo2eyNnxQwpHbqqxKBpC8seOeueeeuanVktz3NtNPs9iSsIWW3J59g5ICE/wCG4KemmtaK1GUq957gx2dy6nBWCZgfAiJiP1qLsSyRbO1hUgaYY9I58Aign+L9au5YwwIYAgggg8QQeBBHhSqi2nPa3Lw26rNAlw0UETSGN4zoDEJIQVKglgFccOQNNkpbL3bMH/c7NAc9lDcTH94pCv8AX6VtLWUEDT0wKxOyopTNNdXSiOWcrHHFrDdnGmdKFuRYks5xw+la7Z80fFUdWbgWwc4zy5VJBUe0PZRn2fOEyJI1MsZHNXj74K+ZAI+dZODdRltoHiQXVv2aNHpPZ3EYKAjQQQCQMZKsCeoNM+RAQQeR4Gsdufee6MNmzhlePX7uxU6ZoQdSlWHDUikKw8hXLWyVTRV7N21NkrFfNlecVzErOnkT9nJ8zmp8k14/O8Cj/ChRf1kL1qNp7BguRieJJMciR3h+Vx3l+RrP3O4JX/xrmSMfhkXtl+uVf+I1W5vplk1PaIqNeR96O6Mp/BOiaG8tUSqy+oz6VqNg7XF1CsoUoTqVlOCUZWKOpI4HDAjI51mId17/ADpM1uoP3wJXYeao5C59SRWp2VstLSBY0J0oDktxYkkszMepLEk+tTCpfSL9f5F7vOPetoSxH78ltYjHMRlTeXWPVVjUnw4VSb/7a95vCq/soMwoOmcjtGHzAUfk860e6Wz2u9o3N8mfddTtbOQRrd4Y4mkAYfAqx4B66jS5MDJlHzrRir/mDEN9WyfnVXkNqdLs9j/hYovyfav5WzY+zq2JF2w4fsQCeA1BnfOfJSD8xV1vQzPBGOGXurNYwBjiJwcjPEjGefQZ4VYblbDC7PhIAJlUyODghtfEfw6R8qj7Itfeb6NQv2NgCXPRrl1wVB69mjE+r+VX41qUjzPLy/lzVa7ZZ7cHZ7U2fIP7RbmBvMdmJlHyaM/WtWKyu8fe2hsxBzD3Mh9FtymfrIK1QrozHCKVNrg3CSdDtCYfUzoP1AFNY0po4z7lI6DLRXM0yjxMd27kDzKgj51Xb+FkL6bVbtlJGCAcAMMEk8yFQnGcDr4cqm2rSEgKFiXgW1MHkbxBA4DPiST5CsNd+060XmlwWGCFMekjI1rkuwHwsDnzqi2j7VpGGm3hSM/ikbtCOnwKAPqTWhRVfEZ3kmXpsa28G9EFlF2lw4UHgqji7n8KLzJ/+OKzG4V+20ria+mGnsiYII85CKQruxPWRsqCegGKTktxNcs08pklOVR5SMqhYd1NXIDOe6KdPseg07P1fjmmb1w2gH6JSoSnYVt366NwBXaKKrLAr8sK/VcNAK+23xj2Rey2M+fdAyvC/PsBIC5jYdYwxbB5jz6aKXcSxuZWuWBkE2H4SHsmyoGQFIyCACeNL7212AF6r/itwfmkjLj5hx+lZDZW8d5suRohqTB78EqkryznTzB/vKa4b/07Tc8p6HpvBtSSIw2diiiWVH0MTiOGOPSrPgcWYalCqOvWpe6FmltbrAODx515+N2zkyN1JfOrPHnjNLhDO7RXoYJdfGvAtGqsuOw08+z0kZxxzxr125vXc3EsAETRzAFVg0LPDO5IUMJfuqurJ1gYAyCa5nLNPSIcNcm12a/vO1Z5h+ztYhbKehkdhLLj8oEanzrWiqndjYa2dtHCvHSMs3V3Y6nc+ZYk/QVbVacnDS72AukTJn4Lm5H1mZ/+QpiNS/uk922hMjcEuT2sbHkW0hXT8wK6seD56Gqsq3JbifIsN67LspymOC5jB8lIZP8AZmjH+XU7cjdSO9vBFIXEaxtI2ngWw6KFzzAOo8Rx4Y4Vc737N7W2urkfDFdxAHxCwLbyEHkQHbH7nlUn2LqJLm6kXiEijTPm0jOcfJRW/Hl14+uzz8mHfkqujUe0HY0cOx5o4Y1RIQkiqoAA0SK31wDx51aezu30bMtBjnEH/wBZL/8AKp+9Fj21ncxdXhlUepjOP1xUnY9t2VvDH+CNF+iAf0rKatEyiiihIUUUUArvbFs0yXGzsD9pKYD+88TfyRq2O9O5VvtBNM6d4Z0SLwdPQ+HkeFG9Gyu2lsTjPZXSyHyxFJ/XFX4oBJbubTV092kOJYWaIZ4doEcoCvnheK8+tbTcCxDT3Ux46WWBT4AKJJPmXYA/kpS73xgXt3Av7Q3LaB1y7AqVPjl+lfQmw9kpawRwxgBUUDh1P3mPiScknzrNjxetui6r3OieK7RRWkpCot/suKdNE0aSJz0uoYZ8cHrUqigKbbG70cllLaxoqo8ToqqAqgkHTgDlhsGsN7Cbc9hdMwwTMqHy0RAEf6mNNBqpN19gi095A4CW4lmHo+k4+uaaBeYrtFFAFFFFAFFFFAcxXcUUUAl7nd/td6sEd1dFyfRYhj/cx9Kc4FUdrsPTtGa6I+KCKJfk8jN/NKvaAKKKKAKKKKAKKKKAKKKKAKKKKAKKKKAKKKKAKKKKAKKKKA//2Q=="/>
          <p:cNvSpPr>
            <a:spLocks noChangeAspect="1" noChangeArrowheads="1"/>
          </p:cNvSpPr>
          <p:nvPr/>
        </p:nvSpPr>
        <p:spPr bwMode="auto">
          <a:xfrm>
            <a:off x="1524001" y="-630238"/>
            <a:ext cx="1209675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22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16846" t="26367" r="17236" b="17969"/>
          <a:stretch>
            <a:fillRect/>
          </a:stretch>
        </p:blipFill>
        <p:spPr bwMode="auto">
          <a:xfrm>
            <a:off x="1775520" y="188640"/>
            <a:ext cx="4824536" cy="305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4223792" y="980728"/>
            <a:ext cx="2664296" cy="124039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960096" y="2060849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London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3429000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There are more languages spoken in London than in any other city in the world.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72064" y="188641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London has over 12,000 people living there.</a:t>
            </a:r>
            <a:endParaRPr lang="en-GB" sz="1400" dirty="0">
              <a:latin typeface="Comic Sans MS" pitchFamily="66" charset="0"/>
            </a:endParaRPr>
          </a:p>
        </p:txBody>
      </p:sp>
      <p:pic>
        <p:nvPicPr>
          <p:cNvPr id="1026" name="Picture 2" descr="http://ts3.mm.bing.net/th?id=I.4848408997527610&amp;pid=1.7&amp;w=200&amp;h=140&amp;c=7&amp;rs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7568" y="4365105"/>
            <a:ext cx="1905000" cy="13335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03512" y="5733257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A Roast beef dinner served with </a:t>
            </a:r>
            <a:r>
              <a:rPr lang="en-GB" sz="1400" dirty="0">
                <a:latin typeface="Comic Sans MS" pitchFamily="66" charset="0"/>
              </a:rPr>
              <a:t>Y</a:t>
            </a:r>
            <a:r>
              <a:rPr lang="en-GB" sz="1400" dirty="0">
                <a:latin typeface="Comic Sans MS" pitchFamily="66" charset="0"/>
              </a:rPr>
              <a:t>orkshire puddings is a traditional meal served across London.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44072" y="620688"/>
            <a:ext cx="201622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The name Big Ben is often used to describe the tower, the clock and the bell but the name was first given to the Great Bell.</a:t>
            </a:r>
            <a:endParaRPr lang="en-GB" sz="1400" dirty="0">
              <a:latin typeface="Comic Sans MS" pitchFamily="66" charset="0"/>
            </a:endParaRPr>
          </a:p>
        </p:txBody>
      </p:sp>
      <p:pic>
        <p:nvPicPr>
          <p:cNvPr id="1028" name="Picture 4" descr="http://assets3.parliament.uk/iv/main-large/ImageVault/Images/id_1312/scope_0/ImageVaultHandler.aspx.jpg"/>
          <p:cNvPicPr>
            <a:picLocks noChangeAspect="1" noChangeArrowheads="1"/>
          </p:cNvPicPr>
          <p:nvPr/>
        </p:nvPicPr>
        <p:blipFill>
          <a:blip r:embed="rId4" cstate="print"/>
          <a:srcRect l="65738"/>
          <a:stretch>
            <a:fillRect/>
          </a:stretch>
        </p:blipFill>
        <p:spPr bwMode="auto">
          <a:xfrm>
            <a:off x="8904312" y="620688"/>
            <a:ext cx="1501180" cy="2190750"/>
          </a:xfrm>
          <a:prstGeom prst="rect">
            <a:avLst/>
          </a:prstGeom>
          <a:noFill/>
        </p:spPr>
      </p:pic>
      <p:pic>
        <p:nvPicPr>
          <p:cNvPr id="1030" name="Picture 6" descr="http://t1.gstatic.com/images?q=tbn:ANd9GcTvpqIT8OevHU13oV05ooJUKw8EnKoJwhrYhvKeeXnrFEkwEUVPOxAjC9AE"/>
          <p:cNvPicPr>
            <a:picLocks noChangeAspect="1" noChangeArrowheads="1"/>
          </p:cNvPicPr>
          <p:nvPr/>
        </p:nvPicPr>
        <p:blipFill>
          <a:blip r:embed="rId5" cstate="print"/>
          <a:srcRect t="20762"/>
          <a:stretch>
            <a:fillRect/>
          </a:stretch>
        </p:blipFill>
        <p:spPr bwMode="auto">
          <a:xfrm>
            <a:off x="4655840" y="4725145"/>
            <a:ext cx="1820788" cy="1923663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511824" y="3284985"/>
            <a:ext cx="2160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London has just held the 2012 Olympic games bringing in 100,000 tourists (and their money) from all over the world.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652792" y="2924944"/>
            <a:ext cx="19797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The tallest building in London is the Canary Wharf Tower. </a:t>
            </a:r>
            <a:endParaRPr lang="en-GB" sz="1400" dirty="0">
              <a:latin typeface="Comic Sans MS" pitchFamily="66" charset="0"/>
            </a:endParaRPr>
          </a:p>
        </p:txBody>
      </p:sp>
      <p:pic>
        <p:nvPicPr>
          <p:cNvPr id="1032" name="Picture 8" descr="http://t0.gstatic.com/images?q=tbn:ANd9GcQjgkWKWks6vIYEhxxYUcFso5Vdk3g7iRSa4eGRcKNtvLKwFx0oX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44272" y="5517233"/>
            <a:ext cx="1936254" cy="1126189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6528048" y="5301209"/>
            <a:ext cx="19797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London suffers with massive traffic problems, it is one of the only cities in the country to introduce a congestion charge.</a:t>
            </a:r>
            <a:endParaRPr lang="en-GB" sz="1400" dirty="0">
              <a:latin typeface="Comic Sans MS" pitchFamily="66" charset="0"/>
            </a:endParaRPr>
          </a:p>
        </p:txBody>
      </p:sp>
      <p:pic>
        <p:nvPicPr>
          <p:cNvPr id="1034" name="Picture 10" descr="http://t1.gstatic.com/images?q=tbn:ANd9GcRY3C4bjyMYWesLslkkeweAyByi4cXyIJ92C7HlWsRgzuTKcnj-h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32105" y="2780929"/>
            <a:ext cx="1562117" cy="937271"/>
          </a:xfrm>
          <a:prstGeom prst="rect">
            <a:avLst/>
          </a:prstGeom>
          <a:noFill/>
        </p:spPr>
      </p:pic>
      <p:pic>
        <p:nvPicPr>
          <p:cNvPr id="1038" name="Picture 14" descr="http://t3.gstatic.com/images?q=tbn:ANd9GcSiNF93D_Lu8e08aS4eAOS7IiZviGD4CYl-voWx0nTCNWSf5Q033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88089" y="3789040"/>
            <a:ext cx="837567" cy="135523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7824192" y="3789040"/>
            <a:ext cx="26642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London received </a:t>
            </a:r>
            <a:r>
              <a:rPr lang="en-GB" sz="1400" b="1" dirty="0">
                <a:latin typeface="Comic Sans MS" pitchFamily="66" charset="0"/>
              </a:rPr>
              <a:t>bad press </a:t>
            </a:r>
            <a:r>
              <a:rPr lang="en-GB" sz="1400" dirty="0">
                <a:latin typeface="Comic Sans MS" pitchFamily="66" charset="0"/>
              </a:rPr>
              <a:t>in 2011 when riots struck across the country. However, Boris and his tidy up plan meant that love was shown across the country in the form of tidying up Britain.</a:t>
            </a:r>
            <a:endParaRPr lang="en-GB" sz="1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54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16846" t="26367" r="17236" b="17969"/>
          <a:stretch>
            <a:fillRect/>
          </a:stretch>
        </p:blipFill>
        <p:spPr bwMode="auto">
          <a:xfrm>
            <a:off x="1775520" y="188640"/>
            <a:ext cx="4824536" cy="305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4223792" y="1124744"/>
            <a:ext cx="2592288" cy="129614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811899" y="2318145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Paris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6813" y="152301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Paris is the smallest megacity with just over 10 million people living there.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58769" y="3342400"/>
            <a:ext cx="22727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Paris is the capital city of France and is situated on the River Seine, in northern </a:t>
            </a:r>
            <a:r>
              <a:rPr lang="en-GB" sz="1400" dirty="0">
                <a:latin typeface="Comic Sans MS" pitchFamily="66" charset="0"/>
              </a:rPr>
              <a:t>France.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60269" y="5644424"/>
            <a:ext cx="26264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Paris is one of the most </a:t>
            </a:r>
            <a:r>
              <a:rPr lang="en-GB" sz="1400" dirty="0">
                <a:latin typeface="Comic Sans MS" pitchFamily="66" charset="0"/>
              </a:rPr>
              <a:t>popular tourist destinations in the world, with over 30 million foreign visitors per year</a:t>
            </a:r>
            <a:r>
              <a:rPr lang="en-GB" sz="1400" dirty="0">
                <a:latin typeface="Comic Sans MS" pitchFamily="66" charset="0"/>
              </a:rPr>
              <a:t>. </a:t>
            </a:r>
            <a:endParaRPr lang="en-GB" sz="14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093" y="3719668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350" y="4317295"/>
            <a:ext cx="1249172" cy="231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64424" y="4959177"/>
            <a:ext cx="192346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The Eiffel Tower built in  1889, was named </a:t>
            </a:r>
            <a:r>
              <a:rPr lang="en-GB" sz="1400" dirty="0">
                <a:latin typeface="Comic Sans MS" pitchFamily="66" charset="0"/>
              </a:rPr>
              <a:t>after the engineer </a:t>
            </a:r>
            <a:r>
              <a:rPr lang="en-GB" sz="1400" dirty="0" err="1">
                <a:latin typeface="Comic Sans MS" pitchFamily="66" charset="0"/>
              </a:rPr>
              <a:t>Gustave</a:t>
            </a:r>
            <a:r>
              <a:rPr lang="en-GB" sz="1400" dirty="0">
                <a:latin typeface="Comic Sans MS" pitchFamily="66" charset="0"/>
              </a:rPr>
              <a:t> Eiffel, whose company designed and built the tower.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48262" y="3342400"/>
            <a:ext cx="20448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Paris has the most Michelin starred restaurants in the world. A lot of famous chefs are classically trained in Paris.</a:t>
            </a:r>
            <a:endParaRPr lang="en-GB" sz="1400" dirty="0">
              <a:latin typeface="Comic Sans MS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098" y="3356992"/>
            <a:ext cx="2004887" cy="150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264729" y="4920676"/>
            <a:ext cx="16955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Paris has lots of problems with theft and pickpocketing in the main city centre often targeting tourists.</a:t>
            </a:r>
            <a:endParaRPr lang="en-GB" sz="1400" dirty="0">
              <a:latin typeface="Comic Sans MS" pitchFamily="66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4" t="-1" r="15607" b="1555"/>
          <a:stretch/>
        </p:blipFill>
        <p:spPr bwMode="auto">
          <a:xfrm>
            <a:off x="4949541" y="5139989"/>
            <a:ext cx="1522545" cy="147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040217" y="2420889"/>
            <a:ext cx="250859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Over 75 million people worldwide speak French and it is the second most commonly taught language behind English.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70266" y="699532"/>
            <a:ext cx="213404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Paris is said to be the city of love, it is one of the most romantic places on earth and over 500,000 wedding proposals take place there every year!</a:t>
            </a:r>
            <a:endParaRPr lang="en-GB" sz="1400" dirty="0">
              <a:latin typeface="Comic Sans MS" pitchFamily="66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3" y="620689"/>
            <a:ext cx="153352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75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16846" t="26367" r="17236" b="17969"/>
          <a:stretch>
            <a:fillRect/>
          </a:stretch>
        </p:blipFill>
        <p:spPr bwMode="auto">
          <a:xfrm>
            <a:off x="1775520" y="188640"/>
            <a:ext cx="4824536" cy="305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5862081" y="1105393"/>
            <a:ext cx="864096" cy="44770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753163" y="1553098"/>
            <a:ext cx="2452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Beijing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9866" y="3632384"/>
            <a:ext cx="189446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Beijing in the 2</a:t>
            </a:r>
            <a:r>
              <a:rPr lang="en-GB" sz="1400" baseline="30000" dirty="0">
                <a:latin typeface="Comic Sans MS" pitchFamily="66" charset="0"/>
              </a:rPr>
              <a:t>nd</a:t>
            </a:r>
            <a:r>
              <a:rPr lang="en-GB" sz="1400" dirty="0">
                <a:latin typeface="Comic Sans MS" pitchFamily="66" charset="0"/>
              </a:rPr>
              <a:t> largest city in China. The largest city is Shanghai, in the south</a:t>
            </a:r>
            <a:r>
              <a:rPr lang="en-GB" sz="1400" dirty="0">
                <a:latin typeface="Comic Sans MS" pitchFamily="66" charset="0"/>
              </a:rPr>
              <a:t>. The population is  over 16 million.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05676" y="2199428"/>
            <a:ext cx="178019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Forbidden City Beijing, also called Imperial Palace Museum, is located in the very heart of Beijing. It remained the residence of the emperors for nearly five hundred </a:t>
            </a:r>
            <a:r>
              <a:rPr lang="en-GB" sz="1400" dirty="0">
                <a:latin typeface="Comic Sans MS" pitchFamily="66" charset="0"/>
              </a:rPr>
              <a:t>years. It has  over 9,000 rooms.</a:t>
            </a:r>
            <a:endParaRPr lang="en-GB" sz="1400" dirty="0"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72" y="3339314"/>
            <a:ext cx="211223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8760178" y="114449"/>
            <a:ext cx="17626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Beijing is known for its poor air quality and tourists are recommended to keep their mouths and noses covered to avoid inhaling the air. 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07666" y="5069947"/>
            <a:ext cx="171514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The transport network in Beijing is one of the best in the world with regular underground high speed trams.</a:t>
            </a:r>
            <a:endParaRPr lang="en-GB" sz="1400" dirty="0">
              <a:latin typeface="Comic Sans MS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76" y="5092529"/>
            <a:ext cx="1947497" cy="145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497967" y="5302400"/>
            <a:ext cx="13584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Street food in Beijing includes a lot of roasted insects and bugs,</a:t>
            </a:r>
            <a:endParaRPr lang="en-GB" sz="1400" dirty="0">
              <a:latin typeface="Comic Sans MS" pitchFamily="66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086" y="5302400"/>
            <a:ext cx="1803626" cy="135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629866" y="3324608"/>
            <a:ext cx="4970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There are over 5 million cars registered in Beijing.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77951" y="2330296"/>
            <a:ext cx="21122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Beijing airport is the second busiest in the world.</a:t>
            </a:r>
            <a:endParaRPr lang="en-GB" sz="1400" dirty="0">
              <a:latin typeface="Comic Sans MS" pitchFamily="66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149" y="180639"/>
            <a:ext cx="1774707" cy="126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3" y="3806175"/>
            <a:ext cx="3096344" cy="125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4874321" y="5285391"/>
            <a:ext cx="18313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Beijing hosted the 2008 Olympics and prior to London 2012 they were deemed the best Olympics ever.</a:t>
            </a:r>
            <a:endParaRPr lang="en-GB" sz="1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7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 l="16846" t="26367" r="17236" b="17969"/>
          <a:stretch>
            <a:fillRect/>
          </a:stretch>
        </p:blipFill>
        <p:spPr bwMode="auto">
          <a:xfrm>
            <a:off x="1775520" y="188640"/>
            <a:ext cx="4824536" cy="305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5222814" y="1556792"/>
            <a:ext cx="1593266" cy="32316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753163" y="1604749"/>
            <a:ext cx="2452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Mumbai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4378" y="4437113"/>
            <a:ext cx="12241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Mumbai is the second biggest city in India. The population here is just over 20 million people.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18570" y="2060848"/>
            <a:ext cx="30197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Mumbai is also known as Bombay. The national language is Marathi.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31504" y="5302950"/>
            <a:ext cx="24122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During traditional Indian festivals people living in Mumbai build human pyramids – sometimes consisting of over 9 layers of people.</a:t>
            </a:r>
            <a:endParaRPr lang="en-GB" sz="1400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32"/>
          <a:stretch/>
        </p:blipFill>
        <p:spPr bwMode="auto">
          <a:xfrm>
            <a:off x="4223792" y="4922584"/>
            <a:ext cx="1865674" cy="1674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134412" y="188641"/>
            <a:ext cx="15335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One of the countries greenest national park is in the middle of Mumbai. Where wild animals provide tourists something to see.</a:t>
            </a:r>
            <a:endParaRPr lang="en-GB" sz="1400" dirty="0">
              <a:latin typeface="Comic Sans MS" pitchFamily="66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162" y="145664"/>
            <a:ext cx="23812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364320" y="2621230"/>
            <a:ext cx="23401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Mumbai’s trains carry almost seven million passengers a day. </a:t>
            </a:r>
            <a:r>
              <a:rPr lang="en-GB" sz="1400" dirty="0">
                <a:latin typeface="Comic Sans MS" pitchFamily="66" charset="0"/>
              </a:rPr>
              <a:t> They are high speed and very dangerous so much so that around </a:t>
            </a:r>
            <a:r>
              <a:rPr lang="en-GB" sz="1400" dirty="0">
                <a:latin typeface="Comic Sans MS" pitchFamily="66" charset="0"/>
              </a:rPr>
              <a:t>3,000 people die in train related accidents each </a:t>
            </a:r>
            <a:r>
              <a:rPr lang="en-GB" sz="1400" dirty="0">
                <a:latin typeface="Comic Sans MS" pitchFamily="66" charset="0"/>
              </a:rPr>
              <a:t>year.</a:t>
            </a:r>
            <a:endParaRPr lang="en-GB" sz="1400" dirty="0">
              <a:latin typeface="Comic Sans MS" pitchFamily="66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6"/>
          <a:stretch/>
        </p:blipFill>
        <p:spPr bwMode="auto">
          <a:xfrm>
            <a:off x="6697693" y="2784140"/>
            <a:ext cx="1659028" cy="150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5" y="4437112"/>
            <a:ext cx="1682327" cy="223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468515" y="4495021"/>
            <a:ext cx="12828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Mumbai suffers with serious floods very often, The worst in 2005 when Mumbai was cut off for weeks.</a:t>
            </a:r>
            <a:endParaRPr lang="en-GB" sz="1400" dirty="0">
              <a:latin typeface="Comic Sans MS" pitchFamily="66" charset="0"/>
            </a:endParaRPr>
          </a:p>
        </p:txBody>
      </p:sp>
      <p:pic>
        <p:nvPicPr>
          <p:cNvPr id="3080" name="Picture 8" descr="Mumbai Landmarks and Monuments: Further picture of the Haji Ali Dargah (Haji Ali Mosque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992" y="3497759"/>
            <a:ext cx="21431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043773" y="3356182"/>
            <a:ext cx="23402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Mumbai is home to a Mosque (</a:t>
            </a:r>
            <a:r>
              <a:rPr lang="en-GB" sz="1400" b="1" dirty="0"/>
              <a:t>Haji Ali </a:t>
            </a:r>
            <a:r>
              <a:rPr lang="en-GB" sz="1400" b="1" dirty="0" err="1"/>
              <a:t>Dargah</a:t>
            </a:r>
            <a:r>
              <a:rPr lang="en-GB" sz="1400" b="1" dirty="0"/>
              <a:t>) </a:t>
            </a:r>
            <a:r>
              <a:rPr lang="en-GB" sz="1400" dirty="0">
                <a:latin typeface="Comic Sans MS" pitchFamily="66" charset="0"/>
              </a:rPr>
              <a:t>which was once originally built in the ocean and then joined to land by a thin narrow pathway.</a:t>
            </a:r>
            <a:endParaRPr lang="en-GB" sz="1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45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16846" t="26367" r="17236" b="17969"/>
          <a:stretch>
            <a:fillRect/>
          </a:stretch>
        </p:blipFill>
        <p:spPr bwMode="auto">
          <a:xfrm>
            <a:off x="1775520" y="188640"/>
            <a:ext cx="4824536" cy="305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2639616" y="1196753"/>
            <a:ext cx="4464496" cy="60016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384032" y="1556793"/>
            <a:ext cx="2295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itchFamily="66" charset="0"/>
              </a:rPr>
              <a:t>Los 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Angeles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16851" y="4112441"/>
            <a:ext cx="10295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Los Angeles is located in the West of the USA. The population is over 17 million.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32219" y="4846752"/>
            <a:ext cx="18147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Los Angeles has serious problems with homeless people, they have thousands of people looking for life or work in the film industry,</a:t>
            </a:r>
            <a:endParaRPr lang="en-GB" sz="1400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3313228"/>
            <a:ext cx="153352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8484996" y="150696"/>
            <a:ext cx="21570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Twenty-four million people come to Los Angeles every year for </a:t>
            </a:r>
            <a:r>
              <a:rPr lang="en-GB" sz="1400" dirty="0">
                <a:latin typeface="Comic Sans MS" pitchFamily="66" charset="0"/>
              </a:rPr>
              <a:t>their holiday. One of the main sights is the Hollywood sign with attracts almost 90% of visitors.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0" name="AutoShape 4" descr="data:image/jpeg;base64,/9j/4AAQSkZJRgABAQAAAQABAAD/2wCEAAkGBhQSERUUExQWFRUUGBgaGBgXGRcYGBoXGBcYFxgYGBgYHCYfGhsjHBQXHy8gIycpLCwsFx8xNTAqNSYrLCkBCQoKDgwOGg8PGi8kHyQsLCwsLCwsKSwsLCwsKSwsLCwsLCwsLCwsLCwsLCwsLCwsLCwpLCwsKSwsLCksLCwsLP/AABEIAMIBAwMBIgACEQEDEQH/xAAcAAABBQEBAQAAAAAAAAAAAAAFAAIDBAYBBwj/xABEEAABAgQEAwYDBgQDBgcAAAABAhEAAwQhBRIxQSJRYQYHE3GBkTKhwRRCsdHh8CNSYnIVgvEzQ1NjkrMWFyQlNaLT/8QAGQEAAwEBAQAAAAAAAAAAAAAAAAECAwQF/8QALhEAAgIBBAECBAQHAAAAAAAAAAECESEDEjFBE1FhBCIycRRC8PFSYoGRobHR/9oADAMBAAIRAxEAPwA3hGCypSAggLIJLkXN3EH1VgSLgfKMCrtanW4MVpHaUrmPMVw7c/WNtrMbZ6NK7RSwWsFN7wC7U4pJXJdbJmB8thmB5xRnyipIWgpLaObf6Rj8bxUzluQHFrGzQ1EVtlSskAXCgXvyYxTaJJk0nWGPGhaORyOwmgGcEJo7BDDcHVPCspYp2I1gAHgR1ou1uFLlNna+wIJ9oqEQCs40daFCgA6IUIR0QCOGOQ4w0wAJIvygxgS0eKhPgpmF7ZruerlmgM0GsMoJiFpUcqCTYK1PS1xaBks9ZwaoIGVaUAbBIYAcoxHeRMlGahKU5QkE8IAcqIfbpGmoAsZAFpuOI3LDmPyi9R9jadShMnPOVmJ4icvkEuwEZcMFk8ywTssZ0xJXwSjcnMHbUDo43h/ajBqannDwl502dGYk9eIDQ+8e7nDZSpeQy0ZGbLlDNyZo8I7cYXLkVK0S0lKXsHcNYWe+r+8OMrY2qA2KVMtagZUvwwwcOTfncxSh6Bf840lHhAWnxDKzW0SSAov90RoF0ZgphNF6oWkKLIyt91Tlor1FQVlyz6WDaQDTIWjsOyxxoBnCITQ5ovYTgU2pXklJKjq+gA5kmAQNAjsHV9lJoJFixIsFNb0hQWLcAAqHxblYRMP3dn8gOf5RyVRKOiVK8gYVjGSlk2UtQHqfk8QLEGVYNMUABJKSNVE/i9oH1VLkLHUQWNFSFDymONDGchNHWjrQANaL2E13hLCtRyP4xXkSwVAHeJJkgBRAdtHhCZsFYTIrElQmlKrbOBALG+zngDMlYWnezEfSK1DWKlKAzHLYkB/9YbiGKKmHUt5wiaaB5hNHSI5FFHU2vCEdaJ6aiXMLISpR5JBP4QCIGjhTGs/8t6sJClJSl21VcPzYbRrMG7ESZEoqW0yYUsXAZ/6QdB+UTuQjzrCZstAUpYdQbKLRrcG7ImYPHmTkoWbpQE5gAb8WgB0sInqqKWFWlJSGbQft+sXKaoyjVoTZF5JcIwlSFkmYVv0YelzaNXQU6h5QAlVQQMyiwgiivSoDLMOxZJF+j8ohlKg7UYkEAIupSrAC/qeQjA4/3dTSmbNEwrUpzla53YExr/t41I05ax3/ABcKF3EJYK5PMsA7BicnMsTUtYghnO5BbSKlchdKsy5OfOH1FwNdGYx7DLxJIG0ZLtTiiJgyBJKyq3C9xe+7RSk2yWjyarmLUoqW+bezXiu0ekJwaWEFU5JDtYDU9ecYvGZKEzSEJITyNj840sEyhIWAbu3QsYY0TUlGqYoJQHJfcDS9yYNUuCiWAVsVbp2A5dTADdAjD5OaYka3Fjod2j1zBJCiELWyEp0CSAG5ZeUYKUtCCSEIBVu1x5fy+kSVePgyii55XIaE1ZNnpk7trQyyUO+WzpS49DvCjxM1cKI2Gm5m1yJJyJfOLEEkD53gxheFKTukeX6wIrMQzrcD1/WCVHiBMDshUG5eHKINx6xj+1HZWetaWSkg6kbe92g/V4yuVLK3AA5wPpu26ZvxW87NCVlYMfV9lVSwSpWgfT5awCUljG07Qdo0qGVIJGjgi7jexjGkRoio32MaOgQ7JElLMyqB5c4YwrgGGrzCZl4Rueezb+0GquhEwDMUgi9ucH+zMpMyWkpAY+Rit2p7PZlAp4CN+b8gImzJ23ZgsWQUzDxA9R/rFFos1VIUlQJ0LbvEcimUsskFR5AEn5RRqQtE1NSlZYEepAHzjU4R3czp0sTFKTKB0CgoqPoNIvjuzUguZiVNdmYHpCtCZZ7K9kKdBEyb/GIfhLZH5tu3WNIrGJMrhRLSm72AF/SM3T1C6cZGbp+UQz6py6mETVsz3GkrO0qpltAIdRT89idYycmuBLbwfoaZQZRA9TA1QkybFcDUpYPiZQGdgCfnaM52gp0ycqxMUpKlEXA+7yIHONRPUpRAUWbYfUxn8bw3OQkqJTqwsHP4wJgwLKrzUZ0uUot5+jxsMCnIQkJCQB5QIpsCQhJLZfLn1eIaivElYSghbjYix5Q3kXBvEz0biOliXBaMAvF5ii4LAbPYxKjtLMCmNwPeJ2srcegSQgA5tIjppsoOwAcv15RmKTHwfiNuUSTsWlguk/5YmitxpqoyFDjSlXmH/wBIzuKSqZKCESpebYlIPu+sB52MZidukU50ibOBTK15uB8zFJEuVlGacp4WHkw+QivPmk7wpUspcKU5BNzz3+cQT+HeNCCCcSYrKlx2dMvEXiwFD/s0KGeNCgDIdkYgFAcztFuXi6EG5uNt4z1FKIUG30JSQDyYn8I0VUmWZX8YMohgUg/jCClYIxjHl1AYslCTZO99zz0irT0QJBUcqTvY/KKK4tSah2T9L+hgNDYYZgstUgodKtCCzHncxepuwclYD2O7H9YDYTOygDSNjh1WCmxiXaITyCqvsNMAIkzQB/KRaMjV9n5kmY0yUcoOoByn1EeqIq9vnCqloIKSAQdolSL4M32JklN2CQ9mOo8o2VVQiaAdxpAKSUpPCGgzS4kmE3kS9zzvGOyihPVnzEO41NtuI2gvgyBKDIlgFmJA4jvcxs5pCxc2inTyUpUWDw9wUwerG1JspKh6NENR2gJGjE/CAb+vKDdcuWqyr/KK3gSnDJTbkILQmmZ6ZRIAzmRnUdyslb+ZgXiOALmJ2Rf4Sc34fnGurqXMRlISBFBSggs+Yw0xUVMG7PSkAEoBUPvHWJ62tT4gALBNyXZzsB0grSrGVm1jOdqcUCCAQDfcAjrAssGFqak8Qgpu++rvFuqwzw05il/K8ZnDO0k1KhkkkJDO9rHlGonY6synUGYeZgaaBUZlWSddc1RGY8LMnyMXpOCyUgEpSVavlEAq/ESofwUFd9kk33eKUvtFOSyVpZyzqcG3SKokOYlRykpOa1trfhGbpFJMw5QShPIu59YJSKhS38RnfTQfrF4zkBLBIB9NIfAgNXUqlkZF5U/ynX5QTNOlCQ+rC7wHra7KGGsDZuKqMAchtdahO0dl4yADeM2qqe8M+0QBQf8AtwKnIBHlHZ3hqDhgTttGe8Yw9NSecAqL1TQb7RXFMkfrHDVq5xGVqVtDDJY8MdI7EQkqhQgG/wDiCblCc1h0iRfaKYUlKgkg6gjblFLwkFNicz6EbecQmWYZvSOkh4s0xCS7/KKjQ5JaAYck1w5xfp8VI0VGZRN9YI09ItQzMw5aH2hEOJp5WPq5xOjGn1MY9SlgveHS67reFROTWrxS+sdlYwRGVTUvvDxVNBtFbNvT47BGTjYNnjAIrxzi9R1TnWJcRqRtgtJuS8M8dtIHSJdviMOVKJs/tElBSXOBF4EV6pedgXU+0WZ1LlF1+0C5cjI516w0JmgXIEqWVAuWcDq1oC0+HUs1eaYDmd1OWBJ6QyprsybqNtBAadNILvDSE2bUUMgHhYAaXeHz51P8JDje9jGFViKhvFebiKh/rBtYt6PU6eslkMkJSkBgAAwEVsRopS30Jbp+Mec0+NqG5i/IxBatzC2tFb0yzWdmlvZmPIiIk4OpIudIsoxFQGsV6jFFG20O2S0gHilK5Je8D5OFknWLtTVpUpj+h8obKSQbRZF0Kf2d4XSXitJ7PzCdIP088JHEWi3T43mUUJQWGqiHf0hWyzOzOz5AJNgNeQigpEpO7xr61UwiyVEbhIYMd7xnK6nQpeWXK4jrdQY9doaEUhVIf4fcxJUVQbhT5q1EWpXZddypmDfCXgymSkS0pIGUWYtt9YLAx6pq+ZhRtzMpxZ//AKiFBYzz1MPERgxKmeQCHsf39Io2Fl6xNT0yllue50hlOroD5xdkrOzeUITdBWjw+UjVOYt976CLs1SMrszQFTPVvFuTMJFwWhGTb7OKmvoHgdNkOYOJnOCBbXb8oFTkNfSASdHJFMncnpZ44uI5tSE6keTh4FzMeS9kqbz1hOSXZSTYckpBiSZisqSFElyn7oId+XnGcn4rMJCZaSCzmzt9AIp/4aVE51AG5N3PMm2/rGM9aKLjoyfJq6DvESrMPDUkAW4gffRvnCHeOA/CQwd3Guwb8njP02HS2tnUN2YMdWLAl2a0WpNHTOAoEKVsXbX3+UckviToWgP/APHs4rKn4W+EjU9CImld4U3KykJJOhBYDlmEOq8LloDokoUo6A5i46dTCk0ElSSrwgjYpUnQ+1xEL4vFlvRQAxPtHUKOYzCkpVw5Cw6239YfS9s5qUZZic5GinYtyNr+caFdBJZsqb6sE6l9NxtAHE+zqUEKCywN31/CL0/irZEtFUSyO2yfvIUPIhXyLRo8NUiqRmlTHbVJDEdCIzsrESpuFOXQkosSzO+xPOLlLll8aeMAEfCCoE2DEX9Okav4lrlGf4ddGh/wghjBGRLYaF4wcmonAlYVNSrZDWO27xYm15HEDMBWW4lqUAWsR7w38SvQS0Gjfy56RqHPKJkYnTqstUpO2oH7MeVpmS1DMpasx3S4dmuOZ1ilVVOYANcWdtfPrtB5rdJFLR9Weq4pIpUgfxZYbYlO8D01MoMc6G/uF/KPMXvy9YenX62i/KxeFHrdXj9OAATLADG5TDpHaySdFpcjnsI8lVI3JAB0I5+sMSGNjGb1W+ClonrMztWjNwq29PWKEytz8YDx57Ip1q3Ybku34wXGNqly0pQQcg2Krk6k+r7xnLV1Py0Hij2a5VYsEA6b6v0YQNrBNXZII1uQQn3+sDqRdROllSSAVOxc7bjrtFGfT1aWdzlDa28ze94xWvqW05ovwx9CwcDWq4nqY/0wooJoqwi0pbddfxEKH5Jfx/6H4v5Trw4RCJoiMVyXA0fnHrb4+pz0wlTryl3vBchJS4uYz0qcFBxeLVPNIIA3tDJcbNrM7AVKZJnLMsICc7Zi7EA6NreLWAdj11JOVaRkAPF15APy3j0PtLSTFUK5cpBUspQkJDAlil9baAwI7u8Cn0/j+OkpzlGVyk2AU7ZT13jmeoV48mYX2dmqr/saCh0SxMmTLhISotZIupWlrRrV9i8OkgeMlBP801ZBJJ1ZwNekLBglWL1ygXKJchB6OM2vpGb7fTSaxacxuiUkBgQHcn3zRzauq1G/c3jpxsk7d91dKZKqiSPBMtJUUp+BQA+R+RjL92GFoVWITMlJL5yy0ggslWxe0eo94By4ZUMQngCXOgdSU/WPOe6ilQK9LTDMUmXMP9IFg494maqaRceGGu9/CZMuRJEuXKlFUwuUpQgkBB4bM9yPaPOkYZTyhxhSiNQVOfZLW6x6Z3xzyDSJSQFFUw/d0AQDc6a7Xjy/GZgKXYKI0sVNrrpljLVb37VwaQXy2e6dmMEkCgkHwJQPgpUXQglyly5a5vHhc/H5kioSciSlCkqbK4UkEEji9RHv2Hnw8Nl/0UqflJH5R4VWVi0JBSkEhswIdg3SK1qUo4FC2meydrMElTaCZMkSpYmCX4ktSUJCmDLazG4DM+8B+6vBRMp11E5KV+KpkZ0gslNnDvqpx/lEHe73FDUUKc2qCpB6pB4T/wBJHtFjtBXS8PoFFPCJaAiWP6jwp8zd/Qxtti/nroyt/SeT9oZ8mtxpMkHwpaVpkpMsJD3ZRZmJKzryEHO1fdymlkIVLmzZpVNly2UEf7w5QbJ1cgRk6fEkiahQZakTEqAFmKVi9/e0fQFXRiYAFfdWlQ80KCh8xGUEtRO1k0k3GvQ8f7cdgRTeAmUpaxOUUcQR8dsosne/tE3avu6lUMhM1E+aZmYJSDkA0JL5Ugmwj1LFcHRUeFn/AN1NRNT/AHIdvxjAd7tc65Up7JSVltio5QT0ASfeHqQUIt/2FGbbQM7MdgZlWlMyYfDl8yAVKDaoBGj76ecGZ3cnIWAFVE4s7DLKZ+ZATeNfhS/Dw+WoH4adJfylu8efd3eMTptcjNOC0KQskeIokkB/hJux8mgUYwpVyDblbM32g7GzMLIKlJMtRASQHc79U2208472U7CrrypaUZJCneYtmKgWaWNVNfpG575ZYVIkgluJZc7MkfnBnuup8mGSQ73mF/OYqBacXNoHJ7UzPjuLpdTNmH0Q0Yjtx3ZTaJ5qf4kndaQBkcsApOw0uHF4Jrx+oOLhP2iYxq8oSFrbJ4mTLl+FmszR6F3qH/2qob/l/wDdRFqmrQraaTAnc9QSptEtS5UtRE0pDpSpmQiwJFg5J9Y087tFRypxkEBK0kA/wmTxaMWY67QC7lUEYcp/+MvT+1AjHdtqgjFJmYC06UEkqPJJLB+fSFKWyK2jS3Sdm/7d9kaadTTZhlstCSp0D4m2KRr+MeRYZgcpSi6MoBZtyx/dxHunbFTUNSf+Urny6Xj5mnY2sLITwhyGSfz1jPV03KTUMYCD+W2b2ZXIQMpOUAAacrZWG7RBKxKUoHjQni3N/Mg79Ixsuat2Gu9nB6cucSpmZgwSzA63c7s/4Ry/hkuzXcHammUpRPjpS+2Z2G28KBUqgDDMq7X4xr6IP4woKSxf+AyBPtqSlQcurch9NhEcqWgDM7qGxfWIxTbniD3Is3lzNosy0JQCASSzglm+X71jveODnomROJOYpSlrBIAYnfQu8Hez80zamTLKAkmagHLyK0hlP5xmZckahWRja+tv2x84JYB2mTSzETMgUUTErL6qyqfaE88FKJ9Jdq+0P2KR4oR4hKwkJdtXOrHlDOyfaJVZKXMVL8PKspAzZnAAL6BtdI8u7y+8uVVyJMulXuVrdKgQQGSOIDmS41hnYTvUlUlFMRMzLnCYVAZTlKVAD4huG0LRVvd7E0q9z0LsfNC67E1WtOlo/wClBEBu1PYWrqsQ8VJliRmlHMVF2RlzApFyeG2148vkdsJ4rV1comSFLWogfez5iAp/iDkWNrRqz3z1ilgJRJSl/wCRRLdSVM8TujVMvY7tGx76MSTLwuYkqAVNVLSlJN1NMSpTDUsExgO4RP8A66ctRYJkK1t8UxH0SYB9pZ82sUZq1iavR30D8tBqzCACKGeF2BchttDY8xAtZSyHjrB7z3nd307E1SPCnS5YlBb5goklRTpl/tjDVvczVU8mZOmVctaZUtSill3CUkteAdN2sxGS6EVE0JJb4kqZrcJU4Ho0EZvbnEFyly587MlSSCkhAJGhBKQDeFLVi0Ci0e5TaMrpTKSQCqVkBOgJRlBMeX4l3MVUwgpqZSW/pX9PWBOE9tK4glU9aL2zEEN0BBh6+8yruhFQSrZkIV7HLeM3qwlK2ngFuWEbPu3wWdR1NZTzZiZgAkrBTmZ1+IWZWjACBHfxVkIpZbpyqWtSgolnASkWGvxq94CUPbyrpZkyZNOZc3KFZ5YDhIZKmS2gJ/KBParH5+IKlrXMR/D+FKZYAuoEkkqNyE2aK8sa2g4u7BFTjMm6MxBBIdj8T6joDH0lh9YFU8uYSGVLSt9mKQXj5dX2dzEqKi6lKPJg/XXX5R6XjHeCRhv2SXLWJhkiUJgUgWACSQmxBKX5awacoQdJhK5JHqWA40mrkJnI0UVBuTEi/wAj6x4T3sdpCqsnJGiVFAIIZpaUpUC1/iKveDfYft59glzpa0LnJWvPLyEMk5QFJc/2g2HOPN8UV4hClqdRVMKn1dayq8W5xnRKi0z6Xp0KOFpCQSs0oAA1KjJsB1ePLu6HBKlOIZ5kqclCJSwStBQkKJAAvvrYcoudg+9CYiSmXPHipSCEmyVhKcoSCfhUNdb2g/iHe4EoUZVJMWoaOuWA/W7t5CH5YN5Y9kq4KHfrNaVTcIUAqYSDyAQPrGq7spgOF0xFgUqLecxceE9qcZq8RnqVPWyZb5U6ISLOEpGu1y5sL2jVdie8OZh8rwZv8aRLYJAAC0AqvlP3hd2PvDU4qV+oNPbRLTYVMVi6WlzXFVmX/DUAEhebMonQEXeN/wB7C2wud5y/+4mA6+/eiH+6qT/kR/8ApHnXeB3kz68JlpHhyFALEsaniLFat/hdgwgUFFbb5C7dnqXcz/8AGvzmzPoPpFfFu7KZUVkyoVNQlK5iVBk5lBKQLXDOW5x5l2N7w6ulleBLMsISJq/gBU+UquSWAccoto71sWWArxEISTY+Eg/QwpOLw+hpSu0evd42JolYdUZlhKpktSEB7qWoMEgbx87U9Blcq136RoMWq59RM8SbNE1bOSrhSAd0pFhqzcgIGmQv+ZAc2+8fR4xlq7uC4xUVQ6mqhnHEmwa4IcPzAi3WSQtZyJSbEP1flZ7Q+Q6QMzKNyLAP9IjMpTKdQZWgF2vp1jmbzaL+4OzJFuEtuAfyhRa/wuXuAT5t8oUa7kBlJLg3cA/WHhBAPX6Q3IQLg2A29omkSVLIukN/MQI7H6mXQyXM1zuQAWb5xAKYks8WPsZKiElw7D84JUmChN5iVkvYJKdm16QnNRISbK9dT6EIIewHQAB9enTlCocO4nJCATbNcjzjQFSCcuR1M3Fdtel9ohSlIsogKGjB9OptHOtR1RrtVkE3Cyg5it+gf/VomlixDMFaulQYcwTvCl1xQUvfc6KLfgP3eHzO0gITlCteI7HYX+kQ976stUiGdWIlEXz8xy6tvFNSVqGZlqtZkqvfmzamCE3GpgI4UG1h73uXJ94picsTPEWs5n1ax5PdvSHG0iaVklHRnKtS8wAHwm2mrfnElbWgXu/CDYkC0ECHurXYi4PQB/e8Vc5QU5i73ABfRzq9tOsRGdu2glFmbnYtMcpSVZYv4dSnKlYUCsqPCAEkMNTz/SDsquBYBN30YON/1inilYQoMli1job/AL0jR6rlhRoUNP3AlVPmFbni5FzvYi/5RcrFrkpDqJ0NvhYjUH736RSqZ5dteZisrisSR89Li31jZK6sJR2rDL9Nji3Jci1jsDzAhJxmYzZs27kPeIV4QQgL8QHNoGIeKaQ++mwh7IPgybYXmY7MGhAJ6X99oHIrHIe/5xElAJYv+ESCSHDDTcRShFCts0VJVoRLBzByXZOvLi5wQlVWZgCbXAIOn9ROp8m1jO4ZTlLzApjdksXPkCz6wckTMiCtWYFQc5nAHTLy1vHFqRSeDoTwPq5rvZy4LG237MQ1lGQk8VlMyXAu766RxSQXY5gQDwKu55HYO+oiWpmZZYzZiz2NwLalxtblErFUVVgGow0uHVtFiVhZm5PDKQEpAUSWys5c9Lw9OIpLgCzAFRLHVyRsImmTpahkJKEcxxO3w5rXHQRu5TIpIjUhMshI8NTAjOCQ+YEF/QkRyRPCLZQbWSSWHUfrCXNdTgJCSLAN5EkfzHlFla0MpyMrcKQx167G3KJ+4ypNqkqJUpJV0Ba3RhFlU5JljIkWF3G55mK9HSJWCWV0Y2fzhgpZiWyix0a7+bW5iG1Hj0Fki+0TUElNm2D684s03aUsErAuzku/mYcJEws6coN3JAB8xrFCslqDEJAN+JP0JvFVGWGhPBo5lQ5PEkeh/OFAFOMT2tN+SYUZeGX6/Ye5FGZUOjKHCH1LX5W+kKnwxeXMoFKGsTZ97dIu4cEzFhkhJBcHUMNmI9YK1VMZqr2DanQDUt9BGz1NronbeTlGjgGRLWGaYdR0BP7tEFLll5iFkAjXc9GMWDXDJkS5SkOygLkcgLAekNnTUl1ZUBFmsMxUA++t4zV9jwjtLiYUyQhzq4ASSNyxLRdXMlSVAELSTqVJSWvfQ/hA1OJ5ykJysGzAJBJ3Ko5iVVNUCpBSUPbLq3X8usS4ZrgrdjBclLlTs4RMfcukB9gA4vFWbKKUKSnK5PxPuPS5+UD5GJLSQnKLhvhJ18rna0NmVAzkrRlI8wTs4GnpF7Gn7EXgRqcqOJSSX5FTudToYZNqUpIILg/yki/9qhEEwyy6ePU3LEnmOkUlhJP3vIxuoJkNhc4ms/EoMNCA/pYMIIeKMoKkov8AynXqYziJiNAGNrkuPleCUmnQoAZso3OoJ5bE+sZzgl7GsZWT0tUkqKVJ8ikl+loixSpbhAym9tSLXc84tqrEyhlTdQbiyouOsBq6tzE9dD5QoR3Suh71EpzKgvFvDwhtbhugA39eogc8S0h4g6svWOtxwc+5theVLzq04RoNB1BI184eaRIIYAXe7qtHadUoOfECiA9xe+zDX8IkosUlZmNnFlKbhPXmHjme7pGmOxs6UhV2UOfXyDRLh2VJYPnJ+FbNrtZwfURIE5wQglRHyHMctdzEclSZWd+MWLEBwdyxGzaxDdqg7LM/CJpOYKSLuB+Le+nnCQJksoCiSg6uQQH/AM1hpHRXKCAfFssWOU5gxIuwf2ikgzipGeaooUsBSgSCkbm7aNEpSazQ7NN4uU5WS+7Nmtybbd4pVczMRxqSl77v5n2F4qTpwlsULKwl+JRc3Zy+m2nWKsrEE3BDpO2tuQud4zjp9ltp8ktdISlQ4m3bUDzYfKF9kzuWUW3ALeQszwz7OZvwWI1CnI9Imw+iWCTMKknbXITryaNG6XORdjPsC1KdSSUgfd1HSLMuglBrnMX4SeW3SJfEMx0rLk7gtfcBuTQHrJC5dku25+kTFuWLoeOS2Z0uXa5INhsB5j9YsUVSZhAzsEl2AL+QF4zStecPpKtUt8iiH5bxu9G1h5I3hmtB4g2Z+ZI06e4ilUSmSGSQS7ubavb335QxFeF/7RmHoflveEKlBdJKgl+Hdue8JRccDtMYaY/8NXobfKFBdFFLUAQQl9iRHInzINqA9BmQSq6QSNuL0faCSKxOYkk5hdyH2DDpAgzlEquXFlbuHsPl8ojqFK1IYHmG/YjdwTeTC2Ga6ejKCFutVyOXQ3+UCamrNum0Pw7+IsICQVKLDn1+UEK2ikSyMwX1csPRxCVRdDbbAaVKV8LjmdA0EQHSHHmyjfZ/KOjIuycyJY5OxPO+sSVM1NtLcOUBnA5fnA3fQ+CGViS0rS7sH1uB668ogn1rrexvu7ekMn1QCvrzgxQSZXhmZMIdWgIdtnbc26QpVHNDTsDVVRyCR/aGfqYZKlB3MX8RTJUpwSlStQlso00Sw26trpFOXOSMwBLHQG7ci4jRPGBd2FKDD5akKKhozF23IPXkfTrFygrfCSWUUJAF0pHErMN2J0fU8oC4dXJSeNOYbXsDzI3g3JqGBIJKVHhDfCPM202jm1E03Zqs8FaslmfM8SZmSlv5QkBhYMNddW3gFX0xQpiQq33S7B9Daxg1OqCFqIUlj938jp6WgRMClKzMB5GzvraNdFtfYzmrI00ysmfJw6Zri50iHwjygvV4gtSUh2F3SAybGxHPXlA+RMZTk3vfV+kbRk+WQ0iOVKVoAb7Mb8oKU+GFBHiJJJI4bAN1J0gjImlYTMSArT0Prp5REua9lJVc3uA6b76at7Ri9VywXsSI6rFDLcIysvVtjpqC584opxF1AqYkeY92iAyuJybPo3rpFgzJTpYORb4QB5ncxW1Lom2WKpYmKzPZrJY2blyHrFijk+IkJQn4fiUSRcnci/l0iKhIWUpOXICeQLcvK2kE5dcJaihWVKSHHEGL3vz9GjGTaVI1il2MrJIMsIStJUnkW9GFhppA2hkgrZROUasd+X0J6xap1odym4+EFgknXz94nqa6SLKAWos+X4TcvpcsYI2sITdkdNX5SUgBIy2JY7784v0lQSkpcqABLWCm8nf/AFgHMUhCnSlhdrn5iLMnGFgG50sRZujjX9YmcLykEZVyW59LMy5kApTsC2mu2sDlU6yniBIbn5xdX2hUsMbc2Op2f9IHGqcfhfToIqEZLlA2iLLl0AL6fleGlNrAv+9o6Fh3PCTaFNJzHZteXpG5nZFLpibjfVxp5vpDTJI6/SJZcw/ezD0t6xbXTAnhJ+TeXSx3gbrkYN8U7lvaFFz7P/b8/wA4ULci9rJVUuUcQzBzsQpxofKHyVKL8JJT8AOh9T7wJm1hUBZhfct6cou4aqZnHEAGudQ3l6RLi0rZN9InTiCkLvLMtndrFjr6xRE8FRU/lmuC3MARNOsu/EkiwJPkH0u2sV6k3JCBfkToL2vbaKikLPLJ52IqUCkkEewb5RUTIzquCkc7xwShmAsBzu2j6avtD5k8gkFgTsPw+UUlXAm75IVJAJGvnDPEJsPaJ5Ksqgo5VNsbiIJygSWDRaExqEl3G0ETQI8PPmvezG+mnTqYjTwoa9/S/X5RekJzg+IoMks73tsAPu9IicuyoxsHy5T6D3icFVhn5C3y9HiWeG0AUz8QfTT2HKKyCBcFvf5biJuzSqG1MohTZiW1t7/hEEqygOcXvElqBzOC+x/F9tOcDZpZThx6/WLi7wZywGlYfm4QQAlJJJve502NmbrAUJPKJftRLgFswYvf5w7xLC7nSzwRTQuS1Q1hlhg3Mu3sLw1dapTuX6m2m2rGI1U7p1/P2jkqmIN+X7sYmo8jtkJUSQ2sWPsf9Xq0PFPlIbe9/wAxHJ8y19IblfAUSSJQ0HF0LRJ4SviWlh6D25xTl1DOR7xPJqwospN+Zt6xDTHaJVSc17jkN+sV581j8Nun7uY6Zovcvs1xFdFT/MMw57/rFRTJZcmC1w391obKmg20J9njqpjgXJS2nTo8dE0JIYe7a+cIr7nBQ9U+b/SFLonN9fYQ1a9yN4RdgTZj7+fKHn1HgeqcltA/OGiYw39GMcM12BDi2jacoSpYVwi1n13HlBgnkdMnAi4KTy6dHhkuflBPpe/y9ommT0hIBu1r6iKwmJJvf5X6Q1noLLUutDfp+kKKOXnbo0KDYgsakaRbRt/ljsKCQEcwfF/d+cNnnT98oUKF2V0doUDxUBg2cfjEM4fxVf3K/GFCilz/AEIfIqofSGyfhjkKH0P8wXpQ6Q9+JWvlEss/ANvDdtnbWFCjlfJqvpKs48Xp9RFTKMmm5/COwo1jwLtleT8J/e8RTFOYUKNlyZS4OLsbconA4BChQ2SXaZALOH01h2LWUW/doUKMV9RQMUotryiUKOWFCjViOSvqPrEL3EKFDXYmWlan97w+k+E+cKFEP6SkdUfxhyBc+RhQoXQyWllgylkgPmF99IqrNj6QoUEeWJ8Eq/8AZp8vrHUWNrX/ADhQoH/0pEdSb+sNlpDabwoUPoXY1cwubn3jsKFGqJP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2" name="Picture 6" descr="http://www.cityyear.org/uploadedImages/CityYear/Local/Los_Angeles/Our_Work/2006.03.05.hollywood.sign.sized%5b1%5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118" y="150697"/>
            <a:ext cx="1904154" cy="142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794952" y="2906845"/>
            <a:ext cx="19824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The Port of Los Angeles is the busiest in the U.S. and one of the busiest in the world. 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747" y="2156957"/>
            <a:ext cx="1850730" cy="1231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238651" y="5344580"/>
            <a:ext cx="18430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Despite </a:t>
            </a:r>
            <a:r>
              <a:rPr lang="en-GB" sz="1400" dirty="0">
                <a:latin typeface="Comic Sans MS" pitchFamily="66" charset="0"/>
              </a:rPr>
              <a:t>the fact that pictures of LA are always shown with palm trees there is more desert found there.</a:t>
            </a:r>
            <a:endParaRPr lang="en-GB" sz="1400" dirty="0">
              <a:latin typeface="Comic Sans MS" pitchFamily="66" charset="0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14" y="5408411"/>
            <a:ext cx="1612883" cy="12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383682" y="3384171"/>
            <a:ext cx="20642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LA is famous for making dreams come true and showing people what can happen on the stage. The stars on Hollywood boulevard are a famous landmark.</a:t>
            </a:r>
            <a:endParaRPr lang="en-GB" sz="1400" dirty="0">
              <a:latin typeface="Comic Sans MS" pitchFamily="66" charset="0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145" y="3554272"/>
            <a:ext cx="1403720" cy="105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3" y="5264405"/>
            <a:ext cx="2354129" cy="147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8468859" y="3879410"/>
            <a:ext cx="22030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Los Angeles is one of the most unhealthiest nations in the world with 80% of their restaurants being fast food.</a:t>
            </a:r>
            <a:endParaRPr lang="en-GB" sz="1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66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16846" t="26367" r="17236" b="17969"/>
          <a:stretch>
            <a:fillRect/>
          </a:stretch>
        </p:blipFill>
        <p:spPr bwMode="auto">
          <a:xfrm>
            <a:off x="1775520" y="188640"/>
            <a:ext cx="4824536" cy="305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4871864" y="836713"/>
            <a:ext cx="2232248" cy="96020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775131" y="1719570"/>
            <a:ext cx="2295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itchFamily="66" charset="0"/>
              </a:rPr>
              <a:t>Moscow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01316" y="5960782"/>
            <a:ext cx="25591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Moscow is the capital city of Russia. There roughly 16 million people living there.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32304" y="278605"/>
            <a:ext cx="187220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The </a:t>
            </a:r>
            <a:r>
              <a:rPr lang="en-GB" sz="1400" dirty="0">
                <a:latin typeface="Comic Sans MS" pitchFamily="66" charset="0"/>
              </a:rPr>
              <a:t>city is named after the </a:t>
            </a:r>
            <a:r>
              <a:rPr lang="en-GB" sz="1400" dirty="0">
                <a:latin typeface="Comic Sans MS" pitchFamily="66" charset="0"/>
              </a:rPr>
              <a:t>river that runs through it and has lots of magnificent buildings covered in gold.</a:t>
            </a:r>
            <a:endParaRPr lang="en-GB" sz="1400" dirty="0">
              <a:latin typeface="Comic Sans MS" pitchFamily="66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430" y="278606"/>
            <a:ext cx="2122875" cy="120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56273" y="3244292"/>
            <a:ext cx="19033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Russian food is typically very salty and often dough based, they eat lots of breads oats, chicken is seen a meat for special occasions.</a:t>
            </a:r>
            <a:endParaRPr lang="en-GB" sz="1400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3244292"/>
            <a:ext cx="1619120" cy="161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61043" y="5107762"/>
            <a:ext cx="234692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Moscow is well-known for its unique architecture which consists of many different historic buildings such as Saint Basil's Cathedral with its brightly </a:t>
            </a:r>
            <a:r>
              <a:rPr lang="en-GB" sz="1400" dirty="0">
                <a:latin typeface="Comic Sans MS" pitchFamily="66" charset="0"/>
              </a:rPr>
              <a:t>coloured </a:t>
            </a:r>
            <a:r>
              <a:rPr lang="en-GB" sz="1400" dirty="0">
                <a:latin typeface="Comic Sans MS" pitchFamily="66" charset="0"/>
              </a:rPr>
              <a:t>domes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8"/>
          <a:stretch/>
        </p:blipFill>
        <p:spPr bwMode="auto">
          <a:xfrm>
            <a:off x="1775520" y="5107762"/>
            <a:ext cx="15240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709430" y="2365900"/>
            <a:ext cx="38510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The language spoken here is Russian and it is said to be one of the hardest languages to learn.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31904" y="3197294"/>
            <a:ext cx="17188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Moscow as a city lacks a lot of green space and people living there have to travel miles to get to parks and open areas. </a:t>
            </a:r>
            <a:endParaRPr lang="en-GB" sz="1400" dirty="0">
              <a:latin typeface="Comic Sans MS" pitchFamily="66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997" y="5107762"/>
            <a:ext cx="2167265" cy="150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8841894" y="3262974"/>
            <a:ext cx="172049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Moscow is a highly religious city and the churches are some of the most important buildings in the city,</a:t>
            </a:r>
            <a:endParaRPr lang="en-GB" sz="1400" dirty="0">
              <a:latin typeface="Comic Sans MS" pitchFamily="66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234" y="3197295"/>
            <a:ext cx="1804054" cy="16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7931216" y="4953875"/>
            <a:ext cx="26485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Moscow is one of the only cities in the world where people are not encouraged to speak English.</a:t>
            </a:r>
            <a:endParaRPr lang="en-GB" sz="1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8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836712"/>
            <a:ext cx="344805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79576" y="980728"/>
            <a:ext cx="34563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Choose one mega city to write about in on the sheet and glue into your book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490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25003"/>
            <a:ext cx="8229600" cy="6432997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Read pg145-6</a:t>
            </a:r>
          </a:p>
          <a:p>
            <a:endParaRPr lang="en-US" sz="2600" dirty="0"/>
          </a:p>
          <a:p>
            <a:pPr marL="514350" indent="-514350">
              <a:buAutoNum type="arabicPeriod"/>
            </a:pPr>
            <a:r>
              <a:rPr lang="en-US" sz="2600" dirty="0" smtClean="0"/>
              <a:t>How do urban areas differ from rural ones?</a:t>
            </a:r>
          </a:p>
          <a:p>
            <a:pPr marL="514350" indent="-514350">
              <a:buAutoNum type="arabicPeriod"/>
            </a:pPr>
            <a:endParaRPr lang="en-US" sz="2600" dirty="0" smtClean="0"/>
          </a:p>
          <a:p>
            <a:pPr marL="514350" indent="-514350">
              <a:buAutoNum type="arabicPeriod"/>
            </a:pPr>
            <a:r>
              <a:rPr lang="en-US" sz="2600" dirty="0" smtClean="0"/>
              <a:t>Figure 6.2: Where in the world are there the highest concentrations of people living in cities? Describe using </a:t>
            </a:r>
            <a:r>
              <a:rPr lang="en-US" sz="2600" i="1" dirty="0" smtClean="0"/>
              <a:t>countries </a:t>
            </a:r>
            <a:r>
              <a:rPr lang="en-US" sz="2600" dirty="0" smtClean="0"/>
              <a:t>and </a:t>
            </a:r>
            <a:r>
              <a:rPr lang="en-US" sz="2600" i="1" dirty="0" smtClean="0"/>
              <a:t>regions…</a:t>
            </a:r>
          </a:p>
          <a:p>
            <a:pPr marL="514350" indent="-514350">
              <a:buAutoNum type="arabicPeriod"/>
            </a:pPr>
            <a:endParaRPr lang="en-US" sz="2600" i="1" dirty="0" smtClean="0"/>
          </a:p>
          <a:p>
            <a:pPr marL="514350" indent="-514350">
              <a:buAutoNum type="arabicPeriod"/>
            </a:pPr>
            <a:r>
              <a:rPr lang="en-US" sz="2600" dirty="0" smtClean="0"/>
              <a:t>How do you think this pattern has changed in the last 10 years since the map? Which </a:t>
            </a:r>
            <a:r>
              <a:rPr lang="en-US" sz="2600" i="1" dirty="0" smtClean="0"/>
              <a:t>countries </a:t>
            </a:r>
            <a:r>
              <a:rPr lang="en-US" sz="2600" dirty="0" smtClean="0"/>
              <a:t>or </a:t>
            </a:r>
            <a:r>
              <a:rPr lang="en-US" sz="2600" i="1" dirty="0" smtClean="0"/>
              <a:t>regions</a:t>
            </a:r>
            <a:r>
              <a:rPr lang="en-US" sz="2600" dirty="0" smtClean="0"/>
              <a:t> have become more urbanized?</a:t>
            </a:r>
          </a:p>
          <a:p>
            <a:pPr marL="514350" indent="-514350">
              <a:buAutoNum type="arabicPeriod"/>
            </a:pPr>
            <a:endParaRPr lang="en-US" sz="2600" dirty="0" smtClean="0"/>
          </a:p>
          <a:p>
            <a:pPr marL="514350" indent="-514350">
              <a:buAutoNum type="arabicPeriod"/>
            </a:pPr>
            <a:r>
              <a:rPr lang="en-US" sz="2600" dirty="0" smtClean="0"/>
              <a:t>List 4 reasons why high rates of urbanization are occurring in LIC cities…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67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3521" y="0"/>
            <a:ext cx="838200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/>
              <a:t>The latitude of the largest cities (mega cities) has moved south.</a:t>
            </a:r>
          </a:p>
          <a:p>
            <a:pPr>
              <a:buNone/>
            </a:pPr>
            <a:r>
              <a:rPr lang="en-US" sz="2400" dirty="0"/>
              <a:t>The </a:t>
            </a:r>
            <a:r>
              <a:rPr lang="en-US" sz="2400" b="1" dirty="0">
                <a:solidFill>
                  <a:srgbClr val="FF0000"/>
                </a:solidFill>
              </a:rPr>
              <a:t>most rapidly growing cities are now in developing countries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800" dirty="0"/>
              <a:t>This is because:</a:t>
            </a:r>
          </a:p>
          <a:p>
            <a:pPr>
              <a:buNone/>
            </a:pPr>
            <a:r>
              <a:rPr lang="en-US" sz="2800" b="1" dirty="0"/>
              <a:t>Rural to urban migration</a:t>
            </a:r>
          </a:p>
          <a:p>
            <a:pPr>
              <a:buNone/>
            </a:pPr>
            <a:r>
              <a:rPr lang="en-US" sz="2800" dirty="0"/>
              <a:t>People think there are better opportunities in the city for health, jobs and </a:t>
            </a:r>
            <a:r>
              <a:rPr lang="en-US" sz="2800" dirty="0" smtClean="0"/>
              <a:t>education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b="1" dirty="0"/>
              <a:t>Increase in birth rate</a:t>
            </a:r>
          </a:p>
          <a:p>
            <a:pPr>
              <a:buNone/>
            </a:pPr>
            <a:r>
              <a:rPr lang="en-US" sz="2800" dirty="0"/>
              <a:t>People see children as a financial asset, to help with work and look after parents in old </a:t>
            </a:r>
            <a:r>
              <a:rPr lang="en-US" sz="2800" dirty="0" smtClean="0"/>
              <a:t>age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b="1" dirty="0"/>
              <a:t>Decrease in death rate</a:t>
            </a:r>
          </a:p>
          <a:p>
            <a:pPr>
              <a:buNone/>
            </a:pPr>
            <a:r>
              <a:rPr lang="en-US" sz="2800" dirty="0"/>
              <a:t>Better medical care, improved sanitation and water means people live longer</a:t>
            </a:r>
          </a:p>
          <a:p>
            <a:pPr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Birth rate minus the death rate=natural increase</a:t>
            </a:r>
          </a:p>
          <a:p>
            <a:pPr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7832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7568" y="62068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1811524" y="404664"/>
            <a:ext cx="3960440" cy="6048672"/>
            <a:chOff x="287524" y="404664"/>
            <a:chExt cx="3960440" cy="6048672"/>
          </a:xfrm>
        </p:grpSpPr>
        <p:sp>
          <p:nvSpPr>
            <p:cNvPr id="15" name="TextBox 14"/>
            <p:cNvSpPr txBox="1"/>
            <p:nvPr/>
          </p:nvSpPr>
          <p:spPr>
            <a:xfrm>
              <a:off x="395536" y="2852936"/>
              <a:ext cx="3672408" cy="3508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1400" dirty="0">
                  <a:latin typeface="Comic Sans MS" pitchFamily="66" charset="0"/>
                </a:rPr>
                <a:t>In which country?_________________</a:t>
              </a:r>
            </a:p>
            <a:p>
              <a:pPr>
                <a:lnSpc>
                  <a:spcPct val="150000"/>
                </a:lnSpc>
              </a:pPr>
              <a:r>
                <a:rPr lang="en-GB" sz="1400" dirty="0">
                  <a:latin typeface="Comic Sans MS" pitchFamily="66" charset="0"/>
                </a:rPr>
                <a:t>How many people live there? _________</a:t>
              </a:r>
            </a:p>
            <a:p>
              <a:pPr>
                <a:lnSpc>
                  <a:spcPct val="150000"/>
                </a:lnSpc>
              </a:pPr>
              <a:r>
                <a:rPr lang="en-GB" sz="1400" dirty="0">
                  <a:latin typeface="Comic Sans MS" pitchFamily="66" charset="0"/>
                </a:rPr>
                <a:t>An interesting fact:________________</a:t>
              </a:r>
            </a:p>
            <a:p>
              <a:pPr>
                <a:lnSpc>
                  <a:spcPct val="150000"/>
                </a:lnSpc>
              </a:pPr>
              <a:r>
                <a:rPr lang="en-GB" sz="1400" dirty="0">
                  <a:latin typeface="Comic Sans MS" pitchFamily="66" charset="0"/>
                </a:rPr>
                <a:t>_______________________________</a:t>
              </a:r>
            </a:p>
            <a:p>
              <a:pPr>
                <a:lnSpc>
                  <a:spcPct val="150000"/>
                </a:lnSpc>
              </a:pPr>
              <a:r>
                <a:rPr lang="en-GB" sz="1400" dirty="0">
                  <a:latin typeface="Comic Sans MS" pitchFamily="66" charset="0"/>
                </a:rPr>
                <a:t>Can you name an landmark?___________</a:t>
              </a:r>
            </a:p>
            <a:p>
              <a:pPr>
                <a:lnSpc>
                  <a:spcPct val="150000"/>
                </a:lnSpc>
              </a:pPr>
              <a:r>
                <a:rPr lang="en-GB" sz="1400" dirty="0">
                  <a:latin typeface="Comic Sans MS" pitchFamily="66" charset="0"/>
                </a:rPr>
                <a:t>A good thing:_____________________ _______________________________</a:t>
              </a:r>
            </a:p>
            <a:p>
              <a:pPr>
                <a:lnSpc>
                  <a:spcPct val="150000"/>
                </a:lnSpc>
              </a:pPr>
              <a:r>
                <a:rPr lang="en-GB" sz="1400" dirty="0">
                  <a:latin typeface="Comic Sans MS" pitchFamily="66" charset="0"/>
                </a:rPr>
                <a:t>A bad thing:______________________</a:t>
              </a:r>
            </a:p>
            <a:p>
              <a:pPr>
                <a:lnSpc>
                  <a:spcPct val="150000"/>
                </a:lnSpc>
              </a:pPr>
              <a:r>
                <a:rPr lang="en-GB" sz="1400" dirty="0">
                  <a:latin typeface="Comic Sans MS" pitchFamily="66" charset="0"/>
                </a:rPr>
                <a:t>_______________________________</a:t>
              </a:r>
            </a:p>
            <a:p>
              <a:pPr algn="ctr">
                <a:lnSpc>
                  <a:spcPct val="150000"/>
                </a:lnSpc>
              </a:pPr>
              <a:endParaRPr lang="en-GB" sz="800" b="1" dirty="0">
                <a:latin typeface="Comic Sans MS" pitchFamily="66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GB" sz="1400" b="1" dirty="0">
                  <a:latin typeface="Comic Sans MS" pitchFamily="66" charset="0"/>
                </a:rPr>
                <a:t>Remember to locate it on the map.</a:t>
              </a:r>
              <a:endParaRPr lang="en-GB" sz="1400" b="1" dirty="0">
                <a:latin typeface="Comic Sans MS" pitchFamily="66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87524" y="404664"/>
              <a:ext cx="3960440" cy="6048672"/>
              <a:chOff x="395536" y="404664"/>
              <a:chExt cx="3960440" cy="6048672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395536" y="404664"/>
                <a:ext cx="3960440" cy="604867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8" name="Picture 1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6846" t="26367" r="17236" b="17969"/>
              <a:stretch>
                <a:fillRect/>
              </a:stretch>
            </p:blipFill>
            <p:spPr bwMode="auto">
              <a:xfrm>
                <a:off x="611560" y="692696"/>
                <a:ext cx="3410779" cy="2160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0" name="Group 19"/>
          <p:cNvGrpSpPr/>
          <p:nvPr/>
        </p:nvGrpSpPr>
        <p:grpSpPr>
          <a:xfrm>
            <a:off x="6409649" y="404664"/>
            <a:ext cx="3960440" cy="6048672"/>
            <a:chOff x="287524" y="404664"/>
            <a:chExt cx="3960440" cy="6048672"/>
          </a:xfrm>
        </p:grpSpPr>
        <p:sp>
          <p:nvSpPr>
            <p:cNvPr id="21" name="TextBox 20"/>
            <p:cNvSpPr txBox="1"/>
            <p:nvPr/>
          </p:nvSpPr>
          <p:spPr>
            <a:xfrm>
              <a:off x="395536" y="2852936"/>
              <a:ext cx="3672408" cy="3508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1400" dirty="0">
                  <a:latin typeface="Comic Sans MS" pitchFamily="66" charset="0"/>
                </a:rPr>
                <a:t>In which country?_________________</a:t>
              </a:r>
            </a:p>
            <a:p>
              <a:pPr>
                <a:lnSpc>
                  <a:spcPct val="150000"/>
                </a:lnSpc>
              </a:pPr>
              <a:r>
                <a:rPr lang="en-GB" sz="1400" dirty="0">
                  <a:latin typeface="Comic Sans MS" pitchFamily="66" charset="0"/>
                </a:rPr>
                <a:t>How many people live there? _________</a:t>
              </a:r>
            </a:p>
            <a:p>
              <a:pPr>
                <a:lnSpc>
                  <a:spcPct val="150000"/>
                </a:lnSpc>
              </a:pPr>
              <a:r>
                <a:rPr lang="en-GB" sz="1400" dirty="0">
                  <a:latin typeface="Comic Sans MS" pitchFamily="66" charset="0"/>
                </a:rPr>
                <a:t>An interesting fact:________________</a:t>
              </a:r>
            </a:p>
            <a:p>
              <a:pPr>
                <a:lnSpc>
                  <a:spcPct val="150000"/>
                </a:lnSpc>
              </a:pPr>
              <a:r>
                <a:rPr lang="en-GB" sz="1400" dirty="0">
                  <a:latin typeface="Comic Sans MS" pitchFamily="66" charset="0"/>
                </a:rPr>
                <a:t>_______________________________</a:t>
              </a:r>
            </a:p>
            <a:p>
              <a:pPr>
                <a:lnSpc>
                  <a:spcPct val="150000"/>
                </a:lnSpc>
              </a:pPr>
              <a:r>
                <a:rPr lang="en-GB" sz="1400" dirty="0">
                  <a:latin typeface="Comic Sans MS" pitchFamily="66" charset="0"/>
                </a:rPr>
                <a:t>Can you name an landmark?___________</a:t>
              </a:r>
            </a:p>
            <a:p>
              <a:pPr>
                <a:lnSpc>
                  <a:spcPct val="150000"/>
                </a:lnSpc>
              </a:pPr>
              <a:r>
                <a:rPr lang="en-GB" sz="1400" dirty="0">
                  <a:latin typeface="Comic Sans MS" pitchFamily="66" charset="0"/>
                </a:rPr>
                <a:t>A good thing:_____________________ _______________________________</a:t>
              </a:r>
            </a:p>
            <a:p>
              <a:pPr>
                <a:lnSpc>
                  <a:spcPct val="150000"/>
                </a:lnSpc>
              </a:pPr>
              <a:r>
                <a:rPr lang="en-GB" sz="1400" dirty="0">
                  <a:latin typeface="Comic Sans MS" pitchFamily="66" charset="0"/>
                </a:rPr>
                <a:t>A bad thing:______________________</a:t>
              </a:r>
            </a:p>
            <a:p>
              <a:pPr>
                <a:lnSpc>
                  <a:spcPct val="150000"/>
                </a:lnSpc>
              </a:pPr>
              <a:r>
                <a:rPr lang="en-GB" sz="1400" dirty="0">
                  <a:latin typeface="Comic Sans MS" pitchFamily="66" charset="0"/>
                </a:rPr>
                <a:t>_______________________________</a:t>
              </a:r>
            </a:p>
            <a:p>
              <a:pPr algn="ctr">
                <a:lnSpc>
                  <a:spcPct val="150000"/>
                </a:lnSpc>
              </a:pPr>
              <a:endParaRPr lang="en-GB" sz="800" b="1" dirty="0">
                <a:latin typeface="Comic Sans MS" pitchFamily="66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GB" sz="1400" b="1" dirty="0">
                  <a:latin typeface="Comic Sans MS" pitchFamily="66" charset="0"/>
                </a:rPr>
                <a:t>Remember to locate it on the map.</a:t>
              </a:r>
              <a:endParaRPr lang="en-GB" sz="1400" b="1" dirty="0">
                <a:latin typeface="Comic Sans MS" pitchFamily="66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87524" y="404664"/>
              <a:ext cx="3960440" cy="6048672"/>
              <a:chOff x="395536" y="404664"/>
              <a:chExt cx="3960440" cy="6048672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395536" y="404664"/>
                <a:ext cx="3960440" cy="604867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4" name="Picture 2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6846" t="26367" r="17236" b="17969"/>
              <a:stretch>
                <a:fillRect/>
              </a:stretch>
            </p:blipFill>
            <p:spPr bwMode="auto">
              <a:xfrm>
                <a:off x="611560" y="692696"/>
                <a:ext cx="3410779" cy="2160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413695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5360" y="359078"/>
            <a:ext cx="8389440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omic Sans MS" pitchFamily="66" charset="0"/>
              </a:rPr>
              <a:t>Aim:  To define a megacity</a:t>
            </a:r>
          </a:p>
        </p:txBody>
      </p:sp>
      <p:pic>
        <p:nvPicPr>
          <p:cNvPr id="74754" name="Picture 2" descr="http://4.bp.blogspot.com/_evsx5sAIVrc/TU31niXvGoI/AAAAAAAAApM/G-BtM58rJcI/s1600/sao+paulo-skyscraper+c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1268761"/>
            <a:ext cx="7629604" cy="510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48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/>
              <a:t>A mega city has a population of more than 10 million people.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37385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88088" y="5445224"/>
            <a:ext cx="216024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New York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6562" name="Picture 2" descr="http://www.theworkingworld.org/images/NYSky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1556792"/>
            <a:ext cx="4692910" cy="351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51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 descr="http://wikitravel.org/upload/shared/thumb/c/c4/2566714935_4018446800.jpg/350px-2566714935_4018446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1412776"/>
            <a:ext cx="640513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88088" y="5445224"/>
            <a:ext cx="216024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Shanghai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27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464152" y="5737611"/>
            <a:ext cx="216024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London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5538" name="Picture 2" descr="http://cdni.wired.co.uk/620x413/k_n/London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486228"/>
            <a:ext cx="590550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24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88088" y="5445224"/>
            <a:ext cx="216024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Mumbai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8610" name="Picture 2" descr="http://i.telegraph.co.uk/multimedia/archive/01243/mumbai_1243818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1485900"/>
            <a:ext cx="5905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45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62161"/>
            <a:ext cx="10131425" cy="1456267"/>
          </a:xfrm>
        </p:spPr>
        <p:txBody>
          <a:bodyPr/>
          <a:lstStyle/>
          <a:p>
            <a:r>
              <a:rPr lang="en-US" dirty="0" smtClean="0"/>
              <a:t>Where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761622" y="5730064"/>
            <a:ext cx="135871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</a:t>
            </a:r>
            <a:r>
              <a:rPr lang="en-US" sz="3200" dirty="0">
                <a:solidFill>
                  <a:srgbClr val="FF0000"/>
                </a:solidFill>
              </a:rPr>
              <a:t>okyo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7586" name="Picture 2" descr="http://vacationadvice101.com/wp-content/uploads/2013/04/1-tokyo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1412777"/>
            <a:ext cx="5586001" cy="418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52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4</TotalTime>
  <Words>1366</Words>
  <Application>Microsoft Office PowerPoint</Application>
  <PresentationFormat>Widescreen</PresentationFormat>
  <Paragraphs>118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Celestial</vt:lpstr>
      <vt:lpstr>What has happened to the average line of latitude for urban centres in the past 50 years?</vt:lpstr>
      <vt:lpstr>PowerPoint Presentation</vt:lpstr>
      <vt:lpstr>PowerPoint Presentation</vt:lpstr>
      <vt:lpstr>PowerPoint Presentation</vt:lpstr>
      <vt:lpstr>Where am I?</vt:lpstr>
      <vt:lpstr>Where am I?</vt:lpstr>
      <vt:lpstr>Where am I?</vt:lpstr>
      <vt:lpstr>Where am I?</vt:lpstr>
      <vt:lpstr>Where am I?</vt:lpstr>
      <vt:lpstr>Your task…</vt:lpstr>
      <vt:lpstr>Find someone who…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St.Pierre</dc:creator>
  <cp:lastModifiedBy>Nicole St.Pierre</cp:lastModifiedBy>
  <cp:revision>3</cp:revision>
  <dcterms:created xsi:type="dcterms:W3CDTF">2016-01-07T01:24:46Z</dcterms:created>
  <dcterms:modified xsi:type="dcterms:W3CDTF">2016-01-07T01:29:43Z</dcterms:modified>
</cp:coreProperties>
</file>