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7" r:id="rId3"/>
    <p:sldId id="268" r:id="rId4"/>
    <p:sldId id="270" r:id="rId5"/>
    <p:sldId id="258" r:id="rId6"/>
    <p:sldId id="260" r:id="rId7"/>
    <p:sldId id="257" r:id="rId8"/>
    <p:sldId id="261" r:id="rId9"/>
    <p:sldId id="262" r:id="rId10"/>
    <p:sldId id="2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E1D01F-2EE0-4687-AC0A-04CAF440DB10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565942-DBB0-4ACC-A1A1-96401781F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36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760EEF-5B47-49DB-99EC-7996A80C6D16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F95D33-E80F-464D-BD73-75F2D1B73D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7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5D33-E80F-464D-BD73-75F2D1B73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40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5D33-E80F-464D-BD73-75F2D1B73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08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5D33-E80F-464D-BD73-75F2D1B73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13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5D33-E80F-464D-BD73-75F2D1B73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3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5D33-E80F-464D-BD73-75F2D1B73D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7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F95D33-E80F-464D-BD73-75F2D1B73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3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46F56-12C0-4EAF-B659-CB2BC255E987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24B44-693E-4D36-B8AA-4560A003B8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orldatlas.com/webimage/countrys/asia/ph.htm" TargetMode="External"/><Relationship Id="rId3" Type="http://schemas.openxmlformats.org/officeDocument/2006/relationships/hyperlink" Target="http://www.worldatlas.com/webimage/countrys/asia/jp.htm" TargetMode="External"/><Relationship Id="rId7" Type="http://schemas.openxmlformats.org/officeDocument/2006/relationships/hyperlink" Target="http://www.worldatlas.com/webimage/countrys/asia/cn.htm" TargetMode="External"/><Relationship Id="rId12" Type="http://schemas.openxmlformats.org/officeDocument/2006/relationships/hyperlink" Target="http://www.worldatlas.com/webimage/countrys/namerica/mx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atlas.com/webimage/countrys/asia/in.htm" TargetMode="External"/><Relationship Id="rId11" Type="http://schemas.openxmlformats.org/officeDocument/2006/relationships/hyperlink" Target="http://www.worldatlas.com/webimage/countrys/samerica/br.htm" TargetMode="External"/><Relationship Id="rId5" Type="http://schemas.openxmlformats.org/officeDocument/2006/relationships/hyperlink" Target="http://www.worldatlas.com/webimage/countrys/asia/kr.htm" TargetMode="External"/><Relationship Id="rId10" Type="http://schemas.openxmlformats.org/officeDocument/2006/relationships/hyperlink" Target="http://www.worldatlas.com/webimage/countrys/namerica/us.htm" TargetMode="External"/><Relationship Id="rId4" Type="http://schemas.openxmlformats.org/officeDocument/2006/relationships/hyperlink" Target="http://www.worldatlas.com/webimage/countrys/asia/id.htm" TargetMode="External"/><Relationship Id="rId9" Type="http://schemas.openxmlformats.org/officeDocument/2006/relationships/hyperlink" Target="http://www.worldatlas.com/webimage/countrys/asia/pk.htm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000" i="1" dirty="0" smtClean="0"/>
              <a:t>How has urbanization changed?</a:t>
            </a:r>
            <a:endParaRPr lang="en-US" sz="3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12837"/>
            <a:ext cx="6400800" cy="1752600"/>
          </a:xfrm>
        </p:spPr>
        <p:txBody>
          <a:bodyPr/>
          <a:lstStyle/>
          <a:p>
            <a:r>
              <a:rPr lang="en-US" dirty="0" smtClean="0"/>
              <a:t>INTRODUCTION TO URBANIZATION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672233" y="1614832"/>
            <a:ext cx="6600135" cy="388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937868" y="1576733"/>
            <a:ext cx="660013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369659" y="796208"/>
            <a:ext cx="8613608" cy="1105642"/>
          </a:xfrm>
        </p:spPr>
        <p:txBody>
          <a:bodyPr/>
          <a:lstStyle/>
          <a:p>
            <a:r>
              <a:rPr lang="en-US" dirty="0" smtClean="0"/>
              <a:t>What is an urban area? </a:t>
            </a: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369658" y="2011343"/>
            <a:ext cx="8589766" cy="7594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28570" bIns="0"/>
          <a:lstStyle/>
          <a:p>
            <a:pPr marL="27902">
              <a:defRPr/>
            </a:pP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Urban Area</a:t>
            </a:r>
            <a:endParaRPr lang="en-US" sz="3100" dirty="0">
              <a:solidFill>
                <a:srgbClr val="0070C0"/>
              </a:solidFill>
              <a:latin typeface="+mj-lt"/>
            </a:endParaRPr>
          </a:p>
          <a:p>
            <a:pPr marL="27902">
              <a:defRPr/>
            </a:pPr>
            <a:endParaRPr lang="en-US" sz="3100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9458" name="Picture 2" descr="https://encrypted-tbn0.gstatic.com/images?q=tbn:ANd9GcT-9CMFhMUq11oDCOipnnyDdfGRMNMHeF-f2ZyN-fv8L5RLTuhC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19" y="3327739"/>
            <a:ext cx="3729260" cy="2480901"/>
          </a:xfrm>
          <a:prstGeom prst="rect">
            <a:avLst/>
          </a:prstGeom>
          <a:noFill/>
        </p:spPr>
      </p:pic>
      <p:pic>
        <p:nvPicPr>
          <p:cNvPr id="19460" name="Picture 4" descr="https://encrypted-tbn3.gstatic.com/images?q=tbn:ANd9GcTNYhkyCvDPg-sreZmgEcaZegusPQcGFFgghIyHIfa_SzaM8fos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22630" y="3327739"/>
            <a:ext cx="3746667" cy="2492480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369658" y="2011343"/>
            <a:ext cx="8589766" cy="7594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28570" bIns="0"/>
          <a:lstStyle/>
          <a:p>
            <a:pPr marL="27902">
              <a:defRPr/>
            </a:pP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Urban Area</a:t>
            </a:r>
            <a:r>
              <a:rPr lang="en-US" sz="3100" dirty="0">
                <a:solidFill>
                  <a:srgbClr val="0070C0"/>
                </a:solidFill>
                <a:latin typeface="+mj-lt"/>
              </a:rPr>
              <a:t> = </a:t>
            </a:r>
            <a:r>
              <a:rPr lang="en-GB" sz="3100" dirty="0">
                <a:solidFill>
                  <a:srgbClr val="0070C0"/>
                </a:solidFill>
                <a:latin typeface="+mj-lt"/>
              </a:rPr>
              <a:t>Is a built-up area such as a town or city. </a:t>
            </a:r>
            <a:endParaRPr lang="en-US" sz="3100" dirty="0">
              <a:solidFill>
                <a:srgbClr val="0070C0"/>
              </a:solidFill>
              <a:latin typeface="+mj-lt"/>
            </a:endParaRPr>
          </a:p>
          <a:p>
            <a:pPr marL="27902">
              <a:defRPr/>
            </a:pPr>
            <a:endParaRPr lang="en-US" sz="31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7076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369659" y="796208"/>
            <a:ext cx="8613608" cy="1105642"/>
          </a:xfrm>
        </p:spPr>
        <p:txBody>
          <a:bodyPr/>
          <a:lstStyle/>
          <a:p>
            <a:r>
              <a:rPr lang="en-US" dirty="0" smtClean="0"/>
              <a:t>What is Urbanisation? </a:t>
            </a:r>
          </a:p>
        </p:txBody>
      </p:sp>
      <p:sp>
        <p:nvSpPr>
          <p:cNvPr id="18435" name="Rectangle 2"/>
          <p:cNvSpPr>
            <a:spLocks/>
          </p:cNvSpPr>
          <p:nvPr/>
        </p:nvSpPr>
        <p:spPr bwMode="auto">
          <a:xfrm>
            <a:off x="369658" y="2061973"/>
            <a:ext cx="8589766" cy="15809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28570" bIns="0"/>
          <a:lstStyle/>
          <a:p>
            <a:pPr marL="27902">
              <a:defRPr/>
            </a:pP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Urbanisation</a:t>
            </a:r>
            <a:r>
              <a:rPr lang="en-US" sz="3100" dirty="0">
                <a:solidFill>
                  <a:srgbClr val="0070C0"/>
                </a:solidFill>
                <a:latin typeface="+mj-lt"/>
              </a:rPr>
              <a:t> = </a:t>
            </a:r>
          </a:p>
        </p:txBody>
      </p:sp>
      <p:pic>
        <p:nvPicPr>
          <p:cNvPr id="4" name="Picture 7" descr="mumbai_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46" y="3668773"/>
            <a:ext cx="4069232" cy="30519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DharaviSlum_by_lecerc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631522"/>
            <a:ext cx="4252973" cy="31058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Rectangle 2"/>
          <p:cNvSpPr>
            <a:spLocks/>
          </p:cNvSpPr>
          <p:nvPr/>
        </p:nvSpPr>
        <p:spPr bwMode="auto">
          <a:xfrm>
            <a:off x="369658" y="2061973"/>
            <a:ext cx="8589766" cy="15809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28570" bIns="0"/>
          <a:lstStyle/>
          <a:p>
            <a:pPr marL="27902">
              <a:defRPr/>
            </a:pPr>
            <a:r>
              <a:rPr lang="en-US" sz="3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Urbanisation</a:t>
            </a:r>
            <a:r>
              <a:rPr lang="en-US" sz="3100" dirty="0">
                <a:solidFill>
                  <a:srgbClr val="0070C0"/>
                </a:solidFill>
                <a:latin typeface="+mj-lt"/>
              </a:rPr>
              <a:t> = a process where an increasing proportion of the population lives in towns and cities (and there is a reduction living in rural areas).</a:t>
            </a:r>
          </a:p>
          <a:p>
            <a:pPr marL="27902">
              <a:defRPr/>
            </a:pPr>
            <a:endParaRPr lang="en-US" sz="31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2625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one out…..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Skyscraper     large garden     apartment   crowded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Big car    metro system    traffic jams      no parking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Slums         hospitals           </a:t>
            </a:r>
            <a:r>
              <a:rPr lang="en-US" dirty="0" smtClean="0"/>
              <a:t>crime        </a:t>
            </a:r>
            <a:r>
              <a:rPr lang="en-US" smtClean="0"/>
              <a:t>air pollution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worlds population is increasing but not evenly all over the world…..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Predict – </a:t>
            </a:r>
          </a:p>
          <a:p>
            <a:pPr>
              <a:buNone/>
            </a:pPr>
            <a:r>
              <a:rPr lang="en-US" dirty="0" smtClean="0"/>
              <a:t>Write down what you think will be the top 5 most populated cities in the world……….</a:t>
            </a:r>
            <a:endParaRPr lang="en-US" dirty="0"/>
          </a:p>
        </p:txBody>
      </p:sp>
      <p:pic>
        <p:nvPicPr>
          <p:cNvPr id="1026" name="Picture 2" descr="C:\Users\julies\AppData\Local\Microsoft\Windows\Temporary Internet Files\Content.IE5\V6TDU0V1\MCj0441902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810000"/>
            <a:ext cx="2209800" cy="261116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3626346"/>
            <a:ext cx="4343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Investigation</a:t>
            </a:r>
          </a:p>
          <a:p>
            <a:endParaRPr lang="en-US" sz="2800" dirty="0" smtClean="0"/>
          </a:p>
          <a:p>
            <a:r>
              <a:rPr lang="en-US" sz="2800" dirty="0" smtClean="0"/>
              <a:t>How has the average line of latitude for the worlds largest cities changed since 1950?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1950 Cites with biggest population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Rank                                                    (</a:t>
            </a:r>
            <a:r>
              <a:rPr lang="en-US" b="1" dirty="0"/>
              <a:t>millions) </a:t>
            </a:r>
            <a:endParaRPr lang="en-US" dirty="0"/>
          </a:p>
          <a:p>
            <a:r>
              <a:rPr lang="en-US" sz="4100" b="1" dirty="0"/>
              <a:t>1 </a:t>
            </a:r>
            <a:r>
              <a:rPr lang="en-US" sz="4100" dirty="0"/>
              <a:t>New York, USA </a:t>
            </a:r>
            <a:r>
              <a:rPr lang="en-US" sz="4100" dirty="0" smtClean="0"/>
              <a:t>                  </a:t>
            </a:r>
            <a:r>
              <a:rPr lang="en-US" sz="4100" b="1" dirty="0" smtClean="0"/>
              <a:t>12.3 </a:t>
            </a:r>
            <a:endParaRPr lang="en-US" sz="4100" dirty="0"/>
          </a:p>
          <a:p>
            <a:r>
              <a:rPr lang="en-US" sz="4100" b="1" dirty="0"/>
              <a:t>2 </a:t>
            </a:r>
            <a:r>
              <a:rPr lang="en-US" sz="4100" dirty="0"/>
              <a:t>London, </a:t>
            </a:r>
            <a:r>
              <a:rPr lang="en-US" sz="4100" dirty="0" smtClean="0"/>
              <a:t>UK                          </a:t>
            </a:r>
            <a:r>
              <a:rPr lang="en-US" sz="4100" b="1" dirty="0"/>
              <a:t>8.7 </a:t>
            </a:r>
            <a:endParaRPr lang="en-US" sz="4100" dirty="0"/>
          </a:p>
          <a:p>
            <a:r>
              <a:rPr lang="en-US" sz="4100" b="1" dirty="0"/>
              <a:t>3 </a:t>
            </a:r>
            <a:r>
              <a:rPr lang="en-US" sz="4100" dirty="0"/>
              <a:t>Tokyo, Japan </a:t>
            </a:r>
            <a:r>
              <a:rPr lang="en-US" sz="4100" dirty="0" smtClean="0"/>
              <a:t>                      </a:t>
            </a:r>
            <a:r>
              <a:rPr lang="en-US" sz="4100" b="1" dirty="0" smtClean="0"/>
              <a:t>6.9 </a:t>
            </a:r>
            <a:endParaRPr lang="en-US" sz="4100" dirty="0"/>
          </a:p>
          <a:p>
            <a:r>
              <a:rPr lang="en-US" sz="4100" b="1" dirty="0"/>
              <a:t>4 </a:t>
            </a:r>
            <a:r>
              <a:rPr lang="en-US" sz="4100" dirty="0"/>
              <a:t>Paris, France </a:t>
            </a:r>
            <a:r>
              <a:rPr lang="en-US" sz="4100" dirty="0" smtClean="0"/>
              <a:t>                      </a:t>
            </a:r>
            <a:r>
              <a:rPr lang="en-US" sz="4100" b="1" dirty="0" smtClean="0"/>
              <a:t>5.4 </a:t>
            </a:r>
            <a:endParaRPr lang="en-US" sz="4100" dirty="0"/>
          </a:p>
          <a:p>
            <a:r>
              <a:rPr lang="en-US" sz="4100" b="1" dirty="0"/>
              <a:t>5 </a:t>
            </a:r>
            <a:r>
              <a:rPr lang="en-US" sz="4100" dirty="0"/>
              <a:t>Moscow, Russia </a:t>
            </a:r>
            <a:r>
              <a:rPr lang="en-US" sz="4100" dirty="0" smtClean="0"/>
              <a:t>                  </a:t>
            </a:r>
            <a:r>
              <a:rPr lang="en-US" sz="4100" b="1" dirty="0" smtClean="0"/>
              <a:t>5.4 </a:t>
            </a:r>
            <a:endParaRPr lang="en-US" sz="4100" dirty="0"/>
          </a:p>
          <a:p>
            <a:r>
              <a:rPr lang="en-US" sz="4100" b="1" dirty="0"/>
              <a:t>6 </a:t>
            </a:r>
            <a:r>
              <a:rPr lang="en-US" sz="4100" dirty="0"/>
              <a:t>Shanghai, </a:t>
            </a:r>
            <a:r>
              <a:rPr lang="en-US" sz="4100" dirty="0" smtClean="0"/>
              <a:t>China                     </a:t>
            </a:r>
            <a:r>
              <a:rPr lang="en-US" sz="4100" b="1" dirty="0"/>
              <a:t>5.3 </a:t>
            </a:r>
            <a:endParaRPr lang="en-US" sz="4100" dirty="0"/>
          </a:p>
          <a:p>
            <a:r>
              <a:rPr lang="en-US" sz="4100" b="1" dirty="0"/>
              <a:t>7 </a:t>
            </a:r>
            <a:r>
              <a:rPr lang="en-US" sz="4100" dirty="0"/>
              <a:t>Essen, </a:t>
            </a:r>
            <a:r>
              <a:rPr lang="en-US" sz="4100" dirty="0" smtClean="0"/>
              <a:t>Germany                   </a:t>
            </a:r>
            <a:r>
              <a:rPr lang="en-US" sz="4100" b="1" dirty="0"/>
              <a:t>5.3 </a:t>
            </a:r>
            <a:endParaRPr lang="en-US" sz="4100" dirty="0"/>
          </a:p>
          <a:p>
            <a:r>
              <a:rPr lang="en-US" sz="4100" b="1" dirty="0"/>
              <a:t>8 </a:t>
            </a:r>
            <a:r>
              <a:rPr lang="en-US" sz="4100" dirty="0"/>
              <a:t>Buenos Aires, Argentina </a:t>
            </a:r>
            <a:r>
              <a:rPr lang="en-US" sz="4100" dirty="0" smtClean="0"/>
              <a:t>    </a:t>
            </a:r>
            <a:r>
              <a:rPr lang="en-US" sz="4100" b="1" dirty="0" smtClean="0"/>
              <a:t>5.0 </a:t>
            </a:r>
            <a:endParaRPr lang="en-US" sz="4100" dirty="0"/>
          </a:p>
          <a:p>
            <a:r>
              <a:rPr lang="en-US" sz="4100" b="1" dirty="0"/>
              <a:t>9 </a:t>
            </a:r>
            <a:r>
              <a:rPr lang="en-US" sz="4100" dirty="0"/>
              <a:t>Chicago, USA </a:t>
            </a:r>
            <a:r>
              <a:rPr lang="en-US" sz="4100" dirty="0" smtClean="0"/>
              <a:t>                        </a:t>
            </a:r>
            <a:r>
              <a:rPr lang="en-US" sz="4100" b="1" dirty="0" smtClean="0"/>
              <a:t>4.9 </a:t>
            </a:r>
            <a:endParaRPr lang="en-US" sz="4100" dirty="0"/>
          </a:p>
          <a:p>
            <a:r>
              <a:rPr lang="en-US" sz="4100" b="1" dirty="0"/>
              <a:t>10 </a:t>
            </a:r>
            <a:r>
              <a:rPr lang="en-US" sz="4100" dirty="0"/>
              <a:t>Calcutta, India </a:t>
            </a:r>
            <a:r>
              <a:rPr lang="en-US" sz="4100" dirty="0" smtClean="0"/>
              <a:t>                  </a:t>
            </a:r>
            <a:r>
              <a:rPr lang="en-US" sz="4100" b="1" dirty="0" smtClean="0"/>
              <a:t>4.4 </a:t>
            </a:r>
            <a:endParaRPr lang="en-US" sz="41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2590800"/>
            <a:ext cx="23622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Draw on the </a:t>
            </a:r>
            <a:r>
              <a:rPr lang="en-US" sz="2300" b="1" dirty="0" smtClean="0"/>
              <a:t>average line of latitude </a:t>
            </a:r>
            <a:r>
              <a:rPr lang="en-US" sz="2300" dirty="0" smtClean="0"/>
              <a:t>for </a:t>
            </a:r>
            <a:r>
              <a:rPr lang="en-US" sz="2300" dirty="0" smtClean="0"/>
              <a:t>1950</a:t>
            </a:r>
            <a:endParaRPr lang="en-US" sz="23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10400" y="990600"/>
            <a:ext cx="12954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Label on a world map in 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Cities with biggest populations </a:t>
            </a:r>
            <a:r>
              <a:rPr lang="en-GB" dirty="0" smtClean="0"/>
              <a:t>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 </a:t>
            </a:r>
            <a:endParaRPr lang="en-US" dirty="0"/>
          </a:p>
          <a:p>
            <a:pPr fontAlgn="base"/>
            <a:r>
              <a:rPr lang="en-CA" dirty="0"/>
              <a:t>1</a:t>
            </a:r>
            <a:r>
              <a:rPr lang="en-CA" dirty="0" smtClean="0"/>
              <a:t>. </a:t>
            </a:r>
            <a:r>
              <a:rPr lang="en-CA" dirty="0" smtClean="0">
                <a:hlinkClick r:id="rId3"/>
              </a:rPr>
              <a:t>Tokyo</a:t>
            </a:r>
            <a:r>
              <a:rPr lang="en-CA" dirty="0">
                <a:hlinkClick r:id="rId3"/>
              </a:rPr>
              <a:t>, Japan</a:t>
            </a:r>
            <a:r>
              <a:rPr lang="en-CA" dirty="0"/>
              <a:t> (37,126,000) </a:t>
            </a:r>
            <a:br>
              <a:rPr lang="en-CA" dirty="0"/>
            </a:br>
            <a:r>
              <a:rPr lang="en-CA" dirty="0"/>
              <a:t>2</a:t>
            </a:r>
            <a:r>
              <a:rPr lang="en-CA" dirty="0" smtClean="0"/>
              <a:t>. </a:t>
            </a:r>
            <a:r>
              <a:rPr lang="en-CA" dirty="0" smtClean="0">
                <a:hlinkClick r:id="rId4"/>
              </a:rPr>
              <a:t>Jakarta</a:t>
            </a:r>
            <a:r>
              <a:rPr lang="en-CA" dirty="0">
                <a:hlinkClick r:id="rId4"/>
              </a:rPr>
              <a:t>, Indonesia</a:t>
            </a:r>
            <a:r>
              <a:rPr lang="en-CA" dirty="0"/>
              <a:t> (26,063,000) </a:t>
            </a:r>
            <a:br>
              <a:rPr lang="en-CA" dirty="0"/>
            </a:br>
            <a:r>
              <a:rPr lang="en-CA" dirty="0"/>
              <a:t>3</a:t>
            </a:r>
            <a:r>
              <a:rPr lang="en-CA" dirty="0" smtClean="0"/>
              <a:t>. </a:t>
            </a:r>
            <a:r>
              <a:rPr lang="en-CA" dirty="0" smtClean="0">
                <a:hlinkClick r:id="rId5"/>
              </a:rPr>
              <a:t>Seoul</a:t>
            </a:r>
            <a:r>
              <a:rPr lang="en-CA" dirty="0">
                <a:hlinkClick r:id="rId5"/>
              </a:rPr>
              <a:t>, South Korea</a:t>
            </a:r>
            <a:r>
              <a:rPr lang="en-CA" dirty="0"/>
              <a:t> (22,547,000) </a:t>
            </a:r>
            <a:br>
              <a:rPr lang="en-CA" dirty="0"/>
            </a:br>
            <a:r>
              <a:rPr lang="en-CA" dirty="0"/>
              <a:t>4</a:t>
            </a:r>
            <a:r>
              <a:rPr lang="en-CA" dirty="0" smtClean="0"/>
              <a:t>. </a:t>
            </a:r>
            <a:r>
              <a:rPr lang="en-CA" dirty="0" smtClean="0">
                <a:hlinkClick r:id="rId6"/>
              </a:rPr>
              <a:t>Delhi</a:t>
            </a:r>
            <a:r>
              <a:rPr lang="en-CA" dirty="0">
                <a:hlinkClick r:id="rId6"/>
              </a:rPr>
              <a:t>, India</a:t>
            </a:r>
            <a:r>
              <a:rPr lang="en-CA" dirty="0"/>
              <a:t> (22,242,000) </a:t>
            </a:r>
            <a:br>
              <a:rPr lang="en-CA" dirty="0"/>
            </a:br>
            <a:r>
              <a:rPr lang="en-CA" dirty="0"/>
              <a:t>5</a:t>
            </a:r>
            <a:r>
              <a:rPr lang="en-CA" dirty="0" smtClean="0"/>
              <a:t>. </a:t>
            </a:r>
            <a:r>
              <a:rPr lang="en-CA" dirty="0" smtClean="0">
                <a:hlinkClick r:id="rId7"/>
              </a:rPr>
              <a:t>Shanghai</a:t>
            </a:r>
            <a:r>
              <a:rPr lang="en-CA" dirty="0">
                <a:hlinkClick r:id="rId7"/>
              </a:rPr>
              <a:t>, China</a:t>
            </a:r>
            <a:r>
              <a:rPr lang="en-CA" dirty="0"/>
              <a:t> (20,860,000) </a:t>
            </a:r>
            <a:br>
              <a:rPr lang="en-CA" dirty="0"/>
            </a:br>
            <a:r>
              <a:rPr lang="en-CA" dirty="0"/>
              <a:t>6</a:t>
            </a:r>
            <a:r>
              <a:rPr lang="en-CA" dirty="0" smtClean="0"/>
              <a:t>. </a:t>
            </a:r>
            <a:r>
              <a:rPr lang="en-CA" dirty="0" smtClean="0">
                <a:hlinkClick r:id="rId8"/>
              </a:rPr>
              <a:t>Manila</a:t>
            </a:r>
            <a:r>
              <a:rPr lang="en-CA" dirty="0">
                <a:hlinkClick r:id="rId8"/>
              </a:rPr>
              <a:t>, Philippines</a:t>
            </a:r>
            <a:r>
              <a:rPr lang="en-CA" dirty="0"/>
              <a:t> (20,767,000) </a:t>
            </a:r>
            <a:br>
              <a:rPr lang="en-CA" dirty="0"/>
            </a:br>
            <a:r>
              <a:rPr lang="en-CA" dirty="0"/>
              <a:t>7</a:t>
            </a:r>
            <a:r>
              <a:rPr lang="en-CA" dirty="0" smtClean="0"/>
              <a:t>. </a:t>
            </a:r>
            <a:r>
              <a:rPr lang="en-CA" dirty="0" smtClean="0">
                <a:hlinkClick r:id="rId9"/>
              </a:rPr>
              <a:t>Karachi</a:t>
            </a:r>
            <a:r>
              <a:rPr lang="en-CA" dirty="0">
                <a:hlinkClick r:id="rId9"/>
              </a:rPr>
              <a:t>, Pakistan </a:t>
            </a:r>
            <a:r>
              <a:rPr lang="en-CA" dirty="0"/>
              <a:t>(20,711,000) </a:t>
            </a:r>
            <a:br>
              <a:rPr lang="en-CA" dirty="0"/>
            </a:br>
            <a:r>
              <a:rPr lang="en-CA" dirty="0"/>
              <a:t>8</a:t>
            </a:r>
            <a:r>
              <a:rPr lang="en-CA" dirty="0" smtClean="0"/>
              <a:t>. </a:t>
            </a:r>
            <a:r>
              <a:rPr lang="en-CA" dirty="0" smtClean="0">
                <a:hlinkClick r:id="rId10"/>
              </a:rPr>
              <a:t>New </a:t>
            </a:r>
            <a:r>
              <a:rPr lang="en-CA" dirty="0">
                <a:hlinkClick r:id="rId10"/>
              </a:rPr>
              <a:t>York, USA </a:t>
            </a:r>
            <a:r>
              <a:rPr lang="en-CA" dirty="0"/>
              <a:t>(20,464,000) </a:t>
            </a:r>
            <a:br>
              <a:rPr lang="en-CA" dirty="0"/>
            </a:br>
            <a:r>
              <a:rPr lang="en-CA" dirty="0"/>
              <a:t>9</a:t>
            </a:r>
            <a:r>
              <a:rPr lang="en-CA" dirty="0" smtClean="0"/>
              <a:t>. </a:t>
            </a:r>
            <a:r>
              <a:rPr lang="en-CA" dirty="0" smtClean="0">
                <a:hlinkClick r:id="rId11"/>
              </a:rPr>
              <a:t>Sao </a:t>
            </a:r>
            <a:r>
              <a:rPr lang="en-CA" dirty="0">
                <a:hlinkClick r:id="rId11"/>
              </a:rPr>
              <a:t>Paulo, Brazil </a:t>
            </a:r>
            <a:r>
              <a:rPr lang="en-CA" dirty="0"/>
              <a:t>(20,186,000) </a:t>
            </a:r>
            <a:br>
              <a:rPr lang="en-CA" dirty="0"/>
            </a:br>
            <a:r>
              <a:rPr lang="en-CA" dirty="0"/>
              <a:t>10</a:t>
            </a:r>
            <a:r>
              <a:rPr lang="en-CA" dirty="0" smtClean="0"/>
              <a:t>. </a:t>
            </a:r>
            <a:r>
              <a:rPr lang="en-CA" dirty="0" smtClean="0">
                <a:hlinkClick r:id="rId12"/>
              </a:rPr>
              <a:t>Mexico </a:t>
            </a:r>
            <a:r>
              <a:rPr lang="en-CA" dirty="0">
                <a:hlinkClick r:id="rId12"/>
              </a:rPr>
              <a:t>City, Mexico</a:t>
            </a:r>
            <a:r>
              <a:rPr lang="en-CA" dirty="0"/>
              <a:t> (19,463,000) 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85800"/>
            <a:ext cx="3048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Label on a world map in blue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1800" y="1477962"/>
            <a:ext cx="23622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Draw on the </a:t>
            </a:r>
            <a:r>
              <a:rPr lang="en-US" sz="2300" b="1" dirty="0" smtClean="0"/>
              <a:t>average line of latitude </a:t>
            </a:r>
            <a:r>
              <a:rPr lang="en-US" sz="2300" dirty="0" smtClean="0"/>
              <a:t>for </a:t>
            </a:r>
            <a:r>
              <a:rPr lang="en-US" sz="2300" dirty="0" smtClean="0"/>
              <a:t>2015</a:t>
            </a:r>
          </a:p>
          <a:p>
            <a:endParaRPr lang="en-US" sz="2300" dirty="0"/>
          </a:p>
          <a:p>
            <a:r>
              <a:rPr lang="en-US" sz="2300" dirty="0" smtClean="0"/>
              <a:t>Describe what has happened to the line of latitude?</a:t>
            </a:r>
          </a:p>
          <a:p>
            <a:endParaRPr lang="en-US" sz="2300" dirty="0"/>
          </a:p>
          <a:p>
            <a:r>
              <a:rPr lang="en-US" sz="2300" dirty="0" smtClean="0"/>
              <a:t>Any estimate on the reason for this change?</a:t>
            </a:r>
            <a:endParaRPr lang="en-US" sz="23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28599"/>
            <a:ext cx="838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The latitude of the largest cities (mega cities) has moved south.</a:t>
            </a:r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most rapidly growing cities are now in developing countries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This is because:</a:t>
            </a:r>
          </a:p>
          <a:p>
            <a:pPr>
              <a:buNone/>
            </a:pPr>
            <a:r>
              <a:rPr lang="en-US" sz="2800" b="1" dirty="0" smtClean="0"/>
              <a:t>Rural to urban migration</a:t>
            </a:r>
          </a:p>
          <a:p>
            <a:pPr>
              <a:buNone/>
            </a:pPr>
            <a:r>
              <a:rPr lang="en-US" sz="2800" dirty="0" smtClean="0"/>
              <a:t>People think there are better opportunities in the city for health, jobs and education</a:t>
            </a:r>
          </a:p>
          <a:p>
            <a:pPr>
              <a:buNone/>
            </a:pPr>
            <a:r>
              <a:rPr lang="en-US" sz="2800" b="1" dirty="0" smtClean="0"/>
              <a:t>Increase in birth rate</a:t>
            </a:r>
          </a:p>
          <a:p>
            <a:pPr>
              <a:buNone/>
            </a:pPr>
            <a:r>
              <a:rPr lang="en-US" sz="2800" dirty="0" smtClean="0"/>
              <a:t>People see children as a financial asset, to help with work and look after parents in old age</a:t>
            </a:r>
          </a:p>
          <a:p>
            <a:pPr>
              <a:buNone/>
            </a:pPr>
            <a:r>
              <a:rPr lang="en-US" sz="2800" b="1" dirty="0" smtClean="0"/>
              <a:t>Decrease in death rate</a:t>
            </a:r>
          </a:p>
          <a:p>
            <a:pPr>
              <a:buNone/>
            </a:pPr>
            <a:r>
              <a:rPr lang="en-US" sz="2800" dirty="0" smtClean="0"/>
              <a:t>Better medical care, improved sanitation and water means people live longer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Birth rate minus the death rate=natural increase</a:t>
            </a: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Read p</a:t>
            </a:r>
            <a:r>
              <a:rPr lang="en-US" dirty="0" smtClean="0"/>
              <a:t>g145-6</a:t>
            </a:r>
          </a:p>
          <a:p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How do urban areas differ from rural ones?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Figure 6.2: </a:t>
            </a:r>
            <a:r>
              <a:rPr lang="en-US" dirty="0" smtClean="0"/>
              <a:t>Where in the world are there the highest concentrations of people living in cities? Describe using </a:t>
            </a:r>
            <a:r>
              <a:rPr lang="en-US" i="1" dirty="0" smtClean="0"/>
              <a:t>countries </a:t>
            </a:r>
            <a:r>
              <a:rPr lang="en-US" dirty="0" smtClean="0"/>
              <a:t>and </a:t>
            </a:r>
            <a:r>
              <a:rPr lang="en-US" i="1" dirty="0" smtClean="0"/>
              <a:t>regions…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How do you think this pattern has changed in the last 10 years since the map? Which </a:t>
            </a:r>
            <a:r>
              <a:rPr lang="en-US" i="1" dirty="0" smtClean="0"/>
              <a:t>countries </a:t>
            </a:r>
            <a:r>
              <a:rPr lang="en-US" dirty="0" smtClean="0"/>
              <a:t>or </a:t>
            </a:r>
            <a:r>
              <a:rPr lang="en-US" i="1" dirty="0" smtClean="0"/>
              <a:t>regions</a:t>
            </a:r>
            <a:r>
              <a:rPr lang="en-US" dirty="0" smtClean="0"/>
              <a:t> have become more urbanized?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List 4 reasons why high rates of urbanization are occurring in LIC cities…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426</Words>
  <Application>Microsoft Office PowerPoint</Application>
  <PresentationFormat>On-screen Show (4:3)</PresentationFormat>
  <Paragraphs>71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How has urbanization changed?</vt:lpstr>
      <vt:lpstr>What is an urban area? </vt:lpstr>
      <vt:lpstr>What is Urbanisation? </vt:lpstr>
      <vt:lpstr>Odd one out…..</vt:lpstr>
      <vt:lpstr>The worlds population is increasing but not evenly all over the world….. </vt:lpstr>
      <vt:lpstr>1950 Cites with biggest population  </vt:lpstr>
      <vt:lpstr>Cities with biggest populations 2015 </vt:lpstr>
      <vt:lpstr>PowerPoint Presentation</vt:lpstr>
      <vt:lpstr>task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know problems of a rapidly growing population</dc:title>
  <dc:creator>julies</dc:creator>
  <cp:lastModifiedBy>Nicole St.Pierre</cp:lastModifiedBy>
  <cp:revision>90</cp:revision>
  <cp:lastPrinted>2013-08-23T13:59:23Z</cp:lastPrinted>
  <dcterms:created xsi:type="dcterms:W3CDTF">2010-01-21T17:22:46Z</dcterms:created>
  <dcterms:modified xsi:type="dcterms:W3CDTF">2016-01-04T23:20:23Z</dcterms:modified>
</cp:coreProperties>
</file>