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70A6-23A1-4FFE-A4E7-9AA88347A91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C6A6-4791-4C96-9861-9BD0AA2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1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70A6-23A1-4FFE-A4E7-9AA88347A91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C6A6-4791-4C96-9861-9BD0AA2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6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70A6-23A1-4FFE-A4E7-9AA88347A91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C6A6-4791-4C96-9861-9BD0AA2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5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70A6-23A1-4FFE-A4E7-9AA88347A91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C6A6-4791-4C96-9861-9BD0AA2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8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70A6-23A1-4FFE-A4E7-9AA88347A91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C6A6-4791-4C96-9861-9BD0AA2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9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70A6-23A1-4FFE-A4E7-9AA88347A91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C6A6-4791-4C96-9861-9BD0AA2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9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70A6-23A1-4FFE-A4E7-9AA88347A91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C6A6-4791-4C96-9861-9BD0AA2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8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70A6-23A1-4FFE-A4E7-9AA88347A91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C6A6-4791-4C96-9861-9BD0AA2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70A6-23A1-4FFE-A4E7-9AA88347A91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C6A6-4791-4C96-9861-9BD0AA2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8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70A6-23A1-4FFE-A4E7-9AA88347A91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C6A6-4791-4C96-9861-9BD0AA2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0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70A6-23A1-4FFE-A4E7-9AA88347A91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C6A6-4791-4C96-9861-9BD0AA2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6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370A6-23A1-4FFE-A4E7-9AA88347A913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C6A6-4791-4C96-9861-9BD0AA2DD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9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90" y="116983"/>
            <a:ext cx="11887200" cy="6583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>
                <a:solidFill>
                  <a:srgbClr val="7030A0"/>
                </a:solidFill>
              </a:rPr>
              <a:t>Malnutrition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7030A0"/>
                </a:solidFill>
              </a:rPr>
              <a:t> </a:t>
            </a:r>
            <a:r>
              <a:rPr lang="en-US" sz="2300" dirty="0" smtClean="0">
                <a:solidFill>
                  <a:srgbClr val="7030A0"/>
                </a:solidFill>
              </a:rPr>
              <a:t>A </a:t>
            </a:r>
            <a:r>
              <a:rPr lang="en-US" sz="2300" dirty="0">
                <a:solidFill>
                  <a:srgbClr val="7030A0"/>
                </a:solidFill>
              </a:rPr>
              <a:t>state of poor nutrition. This usually results from a deficiency of proteins, energy or minerals. May lead to one of a range of diseases depending on the particular nature of the malnutrition</a:t>
            </a:r>
            <a:r>
              <a:rPr lang="en-US" sz="2300" dirty="0" smtClean="0">
                <a:solidFill>
                  <a:srgbClr val="7030A0"/>
                </a:solidFill>
              </a:rPr>
              <a:t>.  </a:t>
            </a:r>
            <a:r>
              <a:rPr lang="en-US" sz="2300" dirty="0" err="1" smtClean="0">
                <a:solidFill>
                  <a:srgbClr val="7030A0"/>
                </a:solidFill>
              </a:rPr>
              <a:t>Eg</a:t>
            </a:r>
            <a:r>
              <a:rPr lang="en-US" sz="2300" dirty="0" smtClean="0">
                <a:solidFill>
                  <a:srgbClr val="7030A0"/>
                </a:solidFill>
              </a:rPr>
              <a:t>. Scurvy lack of </a:t>
            </a:r>
            <a:r>
              <a:rPr lang="en-US" sz="2300" dirty="0" smtClean="0">
                <a:solidFill>
                  <a:srgbClr val="7030A0"/>
                </a:solidFill>
              </a:rPr>
              <a:t>Vitamin </a:t>
            </a:r>
            <a:r>
              <a:rPr lang="en-US" sz="2300" dirty="0" smtClean="0">
                <a:solidFill>
                  <a:srgbClr val="7030A0"/>
                </a:solidFill>
              </a:rPr>
              <a:t>C</a:t>
            </a:r>
            <a:endParaRPr lang="en-US" sz="23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300" dirty="0"/>
              <a:t> 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00B050"/>
                </a:solidFill>
              </a:rPr>
              <a:t>Temporary </a:t>
            </a:r>
            <a:r>
              <a:rPr lang="en-US" sz="2300" dirty="0">
                <a:solidFill>
                  <a:srgbClr val="00B050"/>
                </a:solidFill>
              </a:rPr>
              <a:t>hunger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00B050"/>
                </a:solidFill>
              </a:rPr>
              <a:t>This </a:t>
            </a:r>
            <a:r>
              <a:rPr lang="en-US" sz="2300" dirty="0">
                <a:solidFill>
                  <a:srgbClr val="00B050"/>
                </a:solidFill>
              </a:rPr>
              <a:t>is a short term need for food, triggered by physiological responses caused by food </a:t>
            </a:r>
            <a:r>
              <a:rPr lang="en-US" sz="2300" dirty="0" smtClean="0">
                <a:solidFill>
                  <a:srgbClr val="00B050"/>
                </a:solidFill>
              </a:rPr>
              <a:t>deprivation.</a:t>
            </a:r>
            <a:endParaRPr lang="en-US" sz="23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300" dirty="0"/>
              <a:t> 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accent5"/>
                </a:solidFill>
              </a:rPr>
              <a:t>Chronic hunger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chemeClr val="accent5"/>
                </a:solidFill>
              </a:rPr>
              <a:t>A </a:t>
            </a:r>
            <a:r>
              <a:rPr lang="en-US" sz="2300" dirty="0">
                <a:solidFill>
                  <a:schemeClr val="accent5"/>
                </a:solidFill>
              </a:rPr>
              <a:t>state where the desire for food becomes extreme, due to prolonged food deprivation, to the point where normal bodily functions begin to be affected.</a:t>
            </a:r>
          </a:p>
          <a:p>
            <a:pPr marL="0" indent="0">
              <a:buNone/>
            </a:pPr>
            <a:r>
              <a:rPr lang="en-US" sz="2300" dirty="0"/>
              <a:t> 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FF0000"/>
                </a:solidFill>
              </a:rPr>
              <a:t>Famine</a:t>
            </a:r>
          </a:p>
          <a:p>
            <a:pPr marL="0" indent="0">
              <a:buNone/>
            </a:pPr>
            <a:r>
              <a:rPr lang="en-US" sz="2300" dirty="0" smtClean="0">
                <a:solidFill>
                  <a:srgbClr val="FF0000"/>
                </a:solidFill>
              </a:rPr>
              <a:t>An extreme shortage of food resulting in mortality.  Can occur where there is food but people lack resources to buy it.  </a:t>
            </a:r>
            <a:r>
              <a:rPr lang="en-US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en-US" sz="2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</a:t>
            </a:r>
            <a:r>
              <a:rPr lang="en-US" sz="2300" dirty="0">
                <a:solidFill>
                  <a:srgbClr val="FF0000"/>
                </a:solidFill>
              </a:rPr>
              <a:t>- Famine is defined technically as: “a situation where acute malnutrition rates among children exceed 30%, more than 2 people per </a:t>
            </a:r>
            <a:r>
              <a:rPr lang="en-US" sz="2300" dirty="0" smtClean="0">
                <a:solidFill>
                  <a:srgbClr val="FF0000"/>
                </a:solidFill>
              </a:rPr>
              <a:t>10</a:t>
            </a:r>
            <a:r>
              <a:rPr lang="en-US" sz="2300" dirty="0" smtClean="0">
                <a:solidFill>
                  <a:srgbClr val="FF0000"/>
                </a:solidFill>
              </a:rPr>
              <a:t>, 000 </a:t>
            </a:r>
            <a:r>
              <a:rPr lang="en-US" sz="2300" dirty="0">
                <a:solidFill>
                  <a:srgbClr val="FF0000"/>
                </a:solidFill>
              </a:rPr>
              <a:t>die per </a:t>
            </a:r>
            <a:r>
              <a:rPr lang="en-US" sz="2300" dirty="0" smtClean="0">
                <a:solidFill>
                  <a:srgbClr val="FF0000"/>
                </a:solidFill>
              </a:rPr>
              <a:t>day.</a:t>
            </a:r>
            <a:endParaRPr lang="en-US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6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St Pierre</dc:creator>
  <cp:lastModifiedBy>Nicole St Pierre</cp:lastModifiedBy>
  <cp:revision>1</cp:revision>
  <dcterms:created xsi:type="dcterms:W3CDTF">2015-11-11T16:16:19Z</dcterms:created>
  <dcterms:modified xsi:type="dcterms:W3CDTF">2015-11-11T16:16:41Z</dcterms:modified>
</cp:coreProperties>
</file>