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67" r:id="rId6"/>
    <p:sldId id="259" r:id="rId7"/>
    <p:sldId id="268" r:id="rId8"/>
    <p:sldId id="263" r:id="rId9"/>
    <p:sldId id="260" r:id="rId10"/>
    <p:sldId id="261" r:id="rId11"/>
    <p:sldId id="264" r:id="rId12"/>
    <p:sldId id="26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894E-8337-42D3-A682-D27BCC50C2C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1AB3-DB58-4AD5-BF74-9FF5A6B6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britishgeographer.weebly.com/uploads/1/1/8/1/11812015/haiti.pdf" TargetMode="External"/><Relationship Id="rId2" Type="http://schemas.openxmlformats.org/officeDocument/2006/relationships/hyperlink" Target="http://www.arcrelief.org/site/PageServer?pagename=haiti_chole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442" y="36020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To discuss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geographic factors</a:t>
            </a:r>
            <a:r>
              <a:rPr lang="en-US" dirty="0"/>
              <a:t> that determine the relative emphasis placed by </a:t>
            </a:r>
            <a:r>
              <a:rPr lang="en-US" dirty="0">
                <a:solidFill>
                  <a:srgbClr val="FF0000"/>
                </a:solidFill>
              </a:rPr>
              <a:t>policy-makers</a:t>
            </a:r>
            <a:r>
              <a:rPr lang="en-US" dirty="0"/>
              <a:t>, in </a:t>
            </a:r>
            <a:r>
              <a:rPr lang="en-US" b="1" dirty="0"/>
              <a:t>one</a:t>
            </a:r>
            <a:r>
              <a:rPr lang="en-US" dirty="0"/>
              <a:t> country or region,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prevention as opposed to treatment of disease.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188" y="1825625"/>
            <a:ext cx="2137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know we are dealing with a HIC?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5" y="622551"/>
            <a:ext cx="8285523" cy="55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102" y="5759492"/>
            <a:ext cx="4936958" cy="8349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Classify worksheet statements</a:t>
            </a:r>
            <a:endParaRPr lang="en-US" dirty="0"/>
          </a:p>
        </p:txBody>
      </p:sp>
      <p:pic>
        <p:nvPicPr>
          <p:cNvPr id="4100" name="Picture 4" descr="http://scarletwords.com/wp/images/2009/11/SlipSlopSlapSeekSlide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" y="365125"/>
            <a:ext cx="6738741" cy="49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usinnovation.org/typo3temp/pics/1c6f6871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72" y="371392"/>
            <a:ext cx="3286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2GUGWnfQYa8/UUtVnTBf7TI/AAAAAAAAYKg/Lcjn58bs554/s640/bondi-beach-austra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12" y="2836027"/>
            <a:ext cx="4484478" cy="33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– Cholera in Haiti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http://www.arcrelief.org/site/PageServer?pagename=haiti_cholera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http://thebritishgeographer.weebly.com/uploads/1/1/8/1/11812015/haiti.pdf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Referring to </a:t>
            </a:r>
            <a:r>
              <a:rPr lang="en-US" b="1" i="1" dirty="0" smtClean="0"/>
              <a:t>one or more </a:t>
            </a:r>
            <a:r>
              <a:rPr lang="en-US" b="1" dirty="0" smtClean="0"/>
              <a:t>diseases, discuss the factors that determine the</a:t>
            </a:r>
            <a:br>
              <a:rPr lang="en-US" b="1" dirty="0" smtClean="0"/>
            </a:br>
            <a:r>
              <a:rPr lang="en-US" b="1" dirty="0" smtClean="0"/>
              <a:t>relative importance of policies of disease prevention as opposed to policies</a:t>
            </a:r>
            <a:br>
              <a:rPr lang="en-US" b="1" dirty="0" smtClean="0"/>
            </a:br>
            <a:r>
              <a:rPr lang="en-US" b="1" dirty="0" smtClean="0"/>
              <a:t>of treatment. </a:t>
            </a:r>
            <a:r>
              <a:rPr lang="en-US" b="1" i="1" dirty="0" smtClean="0"/>
              <a:t>[10 marks]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361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Numerous </a:t>
            </a:r>
            <a:r>
              <a:rPr lang="en-US" dirty="0"/>
              <a:t>factors are relevant to this response, depending on the particular</a:t>
            </a:r>
          </a:p>
          <a:p>
            <a:pPr marL="0" indent="0">
              <a:buNone/>
            </a:pPr>
            <a:r>
              <a:rPr lang="en-US" dirty="0"/>
              <a:t>disease or diseases chosen. They include: relative costs per patient of treatment</a:t>
            </a:r>
          </a:p>
          <a:p>
            <a:pPr marL="0" indent="0">
              <a:buNone/>
            </a:pPr>
            <a:r>
              <a:rPr lang="en-US" dirty="0"/>
              <a:t>compared with prevention; cost, effectiveness and availability of disease-specific</a:t>
            </a:r>
          </a:p>
          <a:p>
            <a:pPr marL="0" indent="0">
              <a:buNone/>
            </a:pPr>
            <a:r>
              <a:rPr lang="en-US" dirty="0"/>
              <a:t>preventative measures such as vaccinations; whether or not the disease in question</a:t>
            </a:r>
          </a:p>
          <a:p>
            <a:pPr marL="0" indent="0">
              <a:buNone/>
            </a:pPr>
            <a:r>
              <a:rPr lang="en-US" dirty="0"/>
              <a:t>spreads by diffusion, and if so by which type of diffusion; potential long-term</a:t>
            </a:r>
          </a:p>
          <a:p>
            <a:pPr marL="0" indent="0">
              <a:buNone/>
            </a:pPr>
            <a:r>
              <a:rPr lang="en-US" dirty="0"/>
              <a:t>health or economic impacts of an outbreak of the disease in question; pressure</a:t>
            </a:r>
          </a:p>
          <a:p>
            <a:pPr marL="0" indent="0">
              <a:buNone/>
            </a:pPr>
            <a:r>
              <a:rPr lang="en-US" dirty="0"/>
              <a:t>from disease-specific non-governmental organizations.</a:t>
            </a:r>
          </a:p>
          <a:p>
            <a:pPr marL="0" indent="0">
              <a:buNone/>
            </a:pPr>
            <a:r>
              <a:rPr lang="en-US" dirty="0"/>
              <a:t>Responses which show a good knowledge of one or more diseases and which</a:t>
            </a:r>
          </a:p>
          <a:p>
            <a:pPr marL="0" indent="0">
              <a:buNone/>
            </a:pPr>
            <a:r>
              <a:rPr lang="en-US" dirty="0"/>
              <a:t>discuss both prevention and treatment policies are likely to be credited at band D</a:t>
            </a:r>
          </a:p>
          <a:p>
            <a:pPr marL="0" indent="0">
              <a:buNone/>
            </a:pPr>
            <a:r>
              <a:rPr lang="en-US" dirty="0"/>
              <a:t>or above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some diseases </a:t>
            </a:r>
            <a:r>
              <a:rPr lang="en-US" dirty="0" smtClean="0">
                <a:solidFill>
                  <a:srgbClr val="FF0000"/>
                </a:solidFill>
              </a:rPr>
              <a:t>prevented</a:t>
            </a:r>
            <a:r>
              <a:rPr lang="en-US" dirty="0" smtClean="0"/>
              <a:t> while others are </a:t>
            </a:r>
            <a:r>
              <a:rPr lang="en-US" dirty="0" smtClean="0">
                <a:solidFill>
                  <a:schemeClr val="accent5"/>
                </a:solidFill>
              </a:rPr>
              <a:t>treated</a:t>
            </a:r>
            <a:r>
              <a:rPr lang="en-US" dirty="0" smtClean="0"/>
              <a:t>? Examples??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333"/>
            <a:ext cx="10515600" cy="397563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Which type of policy approach is more expensive?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Which diseases have existing vaccinations?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Has there already been a disease outbreak?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How does the disease spread? What factors exist in the country which would affect the spread?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710030"/>
            <a:ext cx="520477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all babies vaccinated?  Are diseases vaccinated against the same all over the world?</a:t>
            </a:r>
            <a:endParaRPr lang="en-US" dirty="0"/>
          </a:p>
        </p:txBody>
      </p:sp>
      <p:pic>
        <p:nvPicPr>
          <p:cNvPr id="1026" name="Picture 2" descr="http://cdn3.drsircus.com/wp-content/uploads/2013/11/hu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2746151"/>
            <a:ext cx="5024999" cy="385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1588" y="222235"/>
            <a:ext cx="60280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There is a great deal of variation in the adoption of Primary Health Care (PHC) </a:t>
            </a:r>
            <a:r>
              <a:rPr lang="en-US" sz="2500" dirty="0" smtClean="0"/>
              <a:t>measures on a local and national scale.</a:t>
            </a:r>
          </a:p>
          <a:p>
            <a:endParaRPr lang="en-US" sz="2500" dirty="0" smtClean="0"/>
          </a:p>
          <a:p>
            <a:r>
              <a:rPr lang="en-US" sz="2500" dirty="0" smtClean="0"/>
              <a:t> </a:t>
            </a:r>
            <a:r>
              <a:rPr lang="en-US" sz="2500" dirty="0"/>
              <a:t>It is likely that when you were younger you were vaccinated against a range of diseases. These will have been the ones which were thought to be the </a:t>
            </a:r>
            <a:r>
              <a:rPr lang="en-US" sz="2500" b="1" dirty="0"/>
              <a:t>most prevalent</a:t>
            </a:r>
            <a:r>
              <a:rPr lang="en-US" sz="2500" dirty="0"/>
              <a:t>, or the ones that you would most likely encounter.</a:t>
            </a:r>
          </a:p>
          <a:p>
            <a:endParaRPr lang="en-US" sz="2500" dirty="0"/>
          </a:p>
          <a:p>
            <a:r>
              <a:rPr lang="en-US" sz="2500" dirty="0"/>
              <a:t>If prevention measures are not used, illness can become established in an area</a:t>
            </a:r>
            <a:r>
              <a:rPr lang="en-US" sz="2500" dirty="0" smtClean="0"/>
              <a:t>.</a:t>
            </a:r>
          </a:p>
          <a:p>
            <a:endParaRPr lang="en-US" sz="2500" dirty="0"/>
          </a:p>
          <a:p>
            <a:r>
              <a:rPr lang="en-US" sz="2500" dirty="0" smtClean="0"/>
              <a:t> </a:t>
            </a:r>
            <a:r>
              <a:rPr lang="en-US" sz="2500" dirty="0"/>
              <a:t>It is often more expensive to treat an illness or condition that has developed, rather than prevent it's establishment in the first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92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Lung Cancer – </a:t>
            </a:r>
            <a:r>
              <a:rPr lang="en-US" dirty="0" smtClean="0"/>
              <a:t>What is the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sotheliomacancer1.info/wp-content/uploads/2013/12/lung-cancer-chemotherapy-trea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67124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donc.ucla.edu/images/Lung_Cancer/Respiratory_Ga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02" y="1189263"/>
            <a:ext cx="3097988" cy="23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9/9d/Cig.packet.750pix.jpg/717px-Cig.packet.75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5" y="1690688"/>
            <a:ext cx="5560237" cy="4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699" y="1096698"/>
            <a:ext cx="23283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dengue fever? What is the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731" y="3852905"/>
            <a:ext cx="3234268" cy="29934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“a </a:t>
            </a:r>
            <a:r>
              <a:rPr lang="en-US" dirty="0"/>
              <a:t>debilitating viral disease of the tropics, transmitted by mosquitoes, and causing sudden fever and acute pains in the </a:t>
            </a:r>
            <a:r>
              <a:rPr lang="en-US" dirty="0" smtClean="0"/>
              <a:t>joints”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6325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733" y="355600"/>
            <a:ext cx="4682067" cy="61298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What geographic factors may affect prevention or treatment of dengue in the Bahamas?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Where will the government focus efforts to prevent this disease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Because </a:t>
            </a:r>
            <a:r>
              <a:rPr lang="en-US" b="1" dirty="0">
                <a:solidFill>
                  <a:srgbClr val="00B0F0"/>
                </a:solidFill>
              </a:rPr>
              <a:t>dengue</a:t>
            </a:r>
            <a:r>
              <a:rPr lang="en-US" dirty="0">
                <a:solidFill>
                  <a:srgbClr val="00B0F0"/>
                </a:solidFill>
              </a:rPr>
              <a:t> fever is caused by a virus, there is no specific medicine or antibiotic to </a:t>
            </a:r>
            <a:r>
              <a:rPr lang="en-US" b="1" dirty="0">
                <a:solidFill>
                  <a:srgbClr val="00B0F0"/>
                </a:solidFill>
              </a:rPr>
              <a:t>treat</a:t>
            </a:r>
            <a:r>
              <a:rPr lang="en-US" dirty="0">
                <a:solidFill>
                  <a:srgbClr val="00B0F0"/>
                </a:solidFill>
              </a:rPr>
              <a:t> it. For typical </a:t>
            </a:r>
            <a:r>
              <a:rPr lang="en-US" b="1" dirty="0">
                <a:solidFill>
                  <a:srgbClr val="00B0F0"/>
                </a:solidFill>
              </a:rPr>
              <a:t>dengue</a:t>
            </a:r>
            <a:r>
              <a:rPr lang="en-US" dirty="0">
                <a:solidFill>
                  <a:srgbClr val="00B0F0"/>
                </a:solidFill>
              </a:rPr>
              <a:t>, the </a:t>
            </a:r>
            <a:r>
              <a:rPr lang="en-US" b="1" dirty="0">
                <a:solidFill>
                  <a:srgbClr val="00B0F0"/>
                </a:solidFill>
              </a:rPr>
              <a:t>treatment</a:t>
            </a:r>
            <a:r>
              <a:rPr lang="en-US" dirty="0">
                <a:solidFill>
                  <a:srgbClr val="00B0F0"/>
                </a:solidFill>
              </a:rPr>
              <a:t> is concerned with relief of the symptoms and signs. Rest and fluid intake for hydration is important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174978"/>
            <a:ext cx="5012267" cy="66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Moderate Cases: </a:t>
            </a:r>
          </a:p>
          <a:p>
            <a:r>
              <a:rPr lang="en-US" dirty="0"/>
              <a:t>Fortunately, this viral disease is usually self-limited and usually adequate hydration and pain control will help the person through the infection. </a:t>
            </a:r>
            <a:r>
              <a:rPr lang="en-US" dirty="0" smtClean="0"/>
              <a:t>However nonsteroidal </a:t>
            </a:r>
            <a:r>
              <a:rPr lang="en-US" dirty="0"/>
              <a:t>anti-inflammatory agents </a:t>
            </a:r>
            <a:r>
              <a:rPr lang="en-US" dirty="0" smtClean="0"/>
              <a:t>such as aspirin should </a:t>
            </a:r>
            <a:r>
              <a:rPr lang="en-US" dirty="0"/>
              <a:t>be avoided because of the tendency of the dengue viruses to cause </a:t>
            </a:r>
            <a:r>
              <a:rPr lang="en-US" dirty="0" smtClean="0"/>
              <a:t>hemorrhages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Serious Cases</a:t>
            </a:r>
          </a:p>
          <a:p>
            <a:r>
              <a:rPr lang="en-US" dirty="0" smtClean="0"/>
              <a:t>IV </a:t>
            </a:r>
            <a:r>
              <a:rPr lang="en-US" dirty="0"/>
              <a:t>hydration, blood transfusions, platelet transfusions, blood pressure support, and other intensive-care measures may need to be utilized in these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geographic factors may affect decisions on preventing and treating disease?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08560"/>
              </p:ext>
            </p:extLst>
          </p:nvPr>
        </p:nvGraphicFramePr>
        <p:xfrm>
          <a:off x="356936" y="1498183"/>
          <a:ext cx="11478128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064"/>
                <a:gridCol w="5739064"/>
              </a:tblGrid>
              <a:tr h="2359777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</a:p>
                    <a:p>
                      <a:r>
                        <a:rPr lang="en-US" dirty="0" smtClean="0"/>
                        <a:t>Sun – exposure to skin cancer</a:t>
                      </a:r>
                    </a:p>
                    <a:p>
                      <a:r>
                        <a:rPr lang="en-US" dirty="0" smtClean="0"/>
                        <a:t>Rivers</a:t>
                      </a:r>
                      <a:r>
                        <a:rPr lang="en-US" baseline="0" dirty="0" smtClean="0"/>
                        <a:t> – water borne diseases</a:t>
                      </a:r>
                    </a:p>
                    <a:p>
                      <a:r>
                        <a:rPr lang="en-US" baseline="0" dirty="0" smtClean="0"/>
                        <a:t>Humidity – mosquitoes</a:t>
                      </a:r>
                    </a:p>
                    <a:p>
                      <a:r>
                        <a:rPr lang="en-US" baseline="0" dirty="0" smtClean="0"/>
                        <a:t>Cold – exposure</a:t>
                      </a:r>
                    </a:p>
                    <a:p>
                      <a:r>
                        <a:rPr lang="en-US" dirty="0" smtClean="0"/>
                        <a:t>Remote (urban or rural) – access to hospitals</a:t>
                      </a:r>
                    </a:p>
                    <a:p>
                      <a:r>
                        <a:rPr lang="en-US" dirty="0" smtClean="0"/>
                        <a:t>Natural disasters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Cholera outbreak in Haiti</a:t>
                      </a:r>
                    </a:p>
                    <a:p>
                      <a:r>
                        <a:rPr lang="en-US" baseline="0" dirty="0" smtClean="0"/>
                        <a:t>Geographically isolated –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no rabies in UK but is in 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</a:p>
                    <a:p>
                      <a:r>
                        <a:rPr lang="en-US" dirty="0" smtClean="0"/>
                        <a:t>Affordability of prevention</a:t>
                      </a:r>
                      <a:r>
                        <a:rPr lang="en-US" baseline="0" dirty="0" smtClean="0"/>
                        <a:t> and treatment. 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lung Cancer treatment much more expensive than prevention.</a:t>
                      </a:r>
                    </a:p>
                    <a:p>
                      <a:r>
                        <a:rPr lang="en-US" baseline="0" dirty="0" smtClean="0"/>
                        <a:t>In LIC’s, prevention and barriers for spreading are cheaper than treatment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medicine or private 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should a young person sign up to </a:t>
                      </a:r>
                      <a:r>
                        <a:rPr lang="en-US" baseline="0" dirty="0" err="1" smtClean="0"/>
                        <a:t>Obamacare</a:t>
                      </a:r>
                      <a:r>
                        <a:rPr lang="en-US" baseline="0" dirty="0" smtClean="0"/>
                        <a:t>?</a:t>
                      </a:r>
                    </a:p>
                    <a:p>
                      <a:r>
                        <a:rPr lang="en-US" baseline="0" dirty="0" smtClean="0"/>
                        <a:t>Costs increase with remoteness (link to nature)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359777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r>
                        <a:rPr lang="en-US" baseline="0" dirty="0" smtClean="0"/>
                        <a:t> DECIDES</a:t>
                      </a:r>
                    </a:p>
                    <a:p>
                      <a:r>
                        <a:rPr lang="en-US" baseline="0" dirty="0" smtClean="0"/>
                        <a:t>Attitude to wards certain disease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 HIV </a:t>
                      </a:r>
                    </a:p>
                    <a:p>
                      <a:r>
                        <a:rPr lang="en-US" baseline="0" dirty="0" smtClean="0"/>
                        <a:t>Link to social V private system</a:t>
                      </a:r>
                    </a:p>
                    <a:p>
                      <a:r>
                        <a:rPr lang="en-US" baseline="0" dirty="0" smtClean="0"/>
                        <a:t>Pressure from NGO’s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Cancer charities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</a:p>
                    <a:p>
                      <a:r>
                        <a:rPr lang="en-US" dirty="0" smtClean="0"/>
                        <a:t>Housing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slum dweller at greater risk</a:t>
                      </a:r>
                    </a:p>
                    <a:p>
                      <a:r>
                        <a:rPr lang="en-US" baseline="0" dirty="0" smtClean="0"/>
                        <a:t>Population density – increases spread of disease by DIFFUSION</a:t>
                      </a:r>
                    </a:p>
                    <a:p>
                      <a:r>
                        <a:rPr lang="en-US" baseline="0" dirty="0" smtClean="0"/>
                        <a:t>Clean water for sanitation</a:t>
                      </a:r>
                    </a:p>
                    <a:p>
                      <a:r>
                        <a:rPr lang="en-US" baseline="0" dirty="0" smtClean="0"/>
                        <a:t>Education – reading leaflets of prevention or medicine directions</a:t>
                      </a:r>
                    </a:p>
                    <a:p>
                      <a:r>
                        <a:rPr lang="en-US" dirty="0" smtClean="0"/>
                        <a:t>Communication and transport – (access to hospitals – link to economic and environment)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1104" y="1782455"/>
            <a:ext cx="5390147" cy="19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8085" y="1782455"/>
            <a:ext cx="5508680" cy="19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8084" y="4684293"/>
            <a:ext cx="5390147" cy="217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136" y="4684293"/>
            <a:ext cx="5390147" cy="19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-13077"/>
            <a:ext cx="10515600" cy="1325563"/>
          </a:xfrm>
        </p:spPr>
        <p:txBody>
          <a:bodyPr/>
          <a:lstStyle/>
          <a:p>
            <a:r>
              <a:rPr lang="en-US" dirty="0" smtClean="0"/>
              <a:t>Case study country: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2" y="649705"/>
            <a:ext cx="5097378" cy="55272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Have you studied before?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 of how ethnicity affect disparities in development</a:t>
            </a:r>
          </a:p>
          <a:p>
            <a:pPr marL="0" indent="0">
              <a:buNone/>
            </a:pPr>
            <a:r>
              <a:rPr lang="en-US" dirty="0" smtClean="0"/>
              <a:t>What do you remember……….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globreport.lifewithoutfaceb.netdna-cdn.com/wp-content/uploads/2011/12/Australia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4" y="1453231"/>
            <a:ext cx="5963596" cy="5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4547" y="1546852"/>
            <a:ext cx="5049253" cy="8568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699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Aim: To discuss the geographic factors that determine the relative emphasis placed by policy-makers, in one country or region, on prevention as opposed to treatment of disease. </vt:lpstr>
      <vt:lpstr>Why are some diseases prevented while others are treated? Examples??</vt:lpstr>
      <vt:lpstr>Are all babies vaccinated?  Are diseases vaccinated against the same all over the world?</vt:lpstr>
      <vt:lpstr>Eg. Lung Cancer – What is the strategy?</vt:lpstr>
      <vt:lpstr>What is dengue fever? What is the strategy?</vt:lpstr>
      <vt:lpstr>PowerPoint Presentation</vt:lpstr>
      <vt:lpstr>PowerPoint Presentation</vt:lpstr>
      <vt:lpstr>What geographic factors may affect decisions on preventing and treating disease?</vt:lpstr>
      <vt:lpstr>Case study country:</vt:lpstr>
      <vt:lpstr>PowerPoint Presentation</vt:lpstr>
      <vt:lpstr>PowerPoint Presentation</vt:lpstr>
      <vt:lpstr>Disease – Cholera in Haiti </vt:lpstr>
      <vt:lpstr>Referring to one or more diseases, discuss the factors that determine the relative importance of policies of disease prevention as opposed to policies of treatment. [10 marks]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discuss the geographic factors that determine the relative emphasis placed by policy-makers, in one country or region, on prevention as opposed to treatment of disease.</dc:title>
  <dc:creator>Julie Shepherd</dc:creator>
  <cp:lastModifiedBy>Nicole St Pierre</cp:lastModifiedBy>
  <cp:revision>16</cp:revision>
  <dcterms:created xsi:type="dcterms:W3CDTF">2014-02-05T22:36:35Z</dcterms:created>
  <dcterms:modified xsi:type="dcterms:W3CDTF">2015-11-05T18:01:02Z</dcterms:modified>
</cp:coreProperties>
</file>