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65" r:id="rId5"/>
    <p:sldId id="259" r:id="rId6"/>
    <p:sldId id="261" r:id="rId7"/>
    <p:sldId id="260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6886-E204-42FF-A553-7886CCFB26A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2C4-B59F-4B56-B096-71A64244A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9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6886-E204-42FF-A553-7886CCFB26A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2C4-B59F-4B56-B096-71A64244A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0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6886-E204-42FF-A553-7886CCFB26A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2C4-B59F-4B56-B096-71A64244A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5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6886-E204-42FF-A553-7886CCFB26A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2C4-B59F-4B56-B096-71A64244A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0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6886-E204-42FF-A553-7886CCFB26A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2C4-B59F-4B56-B096-71A64244A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5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6886-E204-42FF-A553-7886CCFB26A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2C4-B59F-4B56-B096-71A64244A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4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6886-E204-42FF-A553-7886CCFB26A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2C4-B59F-4B56-B096-71A64244A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7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6886-E204-42FF-A553-7886CCFB26A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2C4-B59F-4B56-B096-71A64244A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6886-E204-42FF-A553-7886CCFB26A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2C4-B59F-4B56-B096-71A64244A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3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6886-E204-42FF-A553-7886CCFB26A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2C4-B59F-4B56-B096-71A64244A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7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6886-E204-42FF-A553-7886CCFB26A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2C4-B59F-4B56-B096-71A64244A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86886-E204-42FF-A553-7886CCFB26A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BD2C4-B59F-4B56-B096-71A64244A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3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5725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British, Australian and North American life expectancy began to increase drastically after the industrial revolution with improvements to housing, sanitation, and healthcare (think Louis Pasteur)</a:t>
            </a:r>
          </a:p>
          <a:p>
            <a:pPr marL="0" indent="0">
              <a:buNone/>
            </a:pPr>
            <a:r>
              <a:rPr lang="en-US" dirty="0" smtClean="0"/>
              <a:t>Rapid development period: 1880 – 1950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5"/>
                </a:solidFill>
              </a:rPr>
              <a:t>Former colonies of France and Britain, such as those countries in Africa, Asia and South America (Niger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and Brazil) did not begin increase in life expectancy until they gained independence  shed dictators or corrupt governments. Still developing now, some faster (Brazil) than others (Niger)</a:t>
            </a:r>
          </a:p>
          <a:p>
            <a:pPr marL="0" indent="0">
              <a:buNone/>
            </a:pPr>
            <a:r>
              <a:rPr lang="en-US" dirty="0" smtClean="0"/>
              <a:t>Rapid development period: 1940 – present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Countries such as China and Russia (former communist countries) experienced a decrease in life expectancy trends before and during the </a:t>
            </a:r>
            <a:r>
              <a:rPr lang="en-US" dirty="0" smtClean="0">
                <a:solidFill>
                  <a:srgbClr val="00B050"/>
                </a:solidFill>
              </a:rPr>
              <a:t>beginning of the communist period (1920s-1960s</a:t>
            </a:r>
            <a:r>
              <a:rPr lang="en-US" dirty="0" smtClean="0">
                <a:solidFill>
                  <a:srgbClr val="00B050"/>
                </a:solidFill>
              </a:rPr>
              <a:t>) due to backward government policies.</a:t>
            </a:r>
          </a:p>
          <a:p>
            <a:pPr marL="0" indent="0">
              <a:buNone/>
            </a:pPr>
            <a:r>
              <a:rPr lang="en-US" dirty="0" smtClean="0"/>
              <a:t>Rapid development period: 1880-1930s / 1990-present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2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/>
          <a:lstStyle/>
          <a:p>
            <a:r>
              <a:rPr lang="en-US" dirty="0" smtClean="0"/>
              <a:t>Aim: To evaluate different indicators of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upload.wikimedia.org/wikipedia/commons/thumb/b/b2/Comparison_gender_life_expectancy_CIA_factbook.svg/300px-Comparison_gender_life_expectancy_CIA_factboo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4648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49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Indicators we need to define and evaluate: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>
            <a:normAutofit/>
          </a:bodyPr>
          <a:lstStyle/>
          <a:p>
            <a:r>
              <a:rPr lang="en-US" dirty="0"/>
              <a:t>life </a:t>
            </a:r>
            <a:r>
              <a:rPr lang="en-US" dirty="0" smtClean="0"/>
              <a:t>expectancy</a:t>
            </a:r>
          </a:p>
          <a:p>
            <a:r>
              <a:rPr lang="en-US" dirty="0" smtClean="0"/>
              <a:t>infant </a:t>
            </a:r>
            <a:r>
              <a:rPr lang="en-US" dirty="0"/>
              <a:t>mortality rate (IMR) </a:t>
            </a:r>
            <a:endParaRPr lang="en-US" dirty="0" smtClean="0"/>
          </a:p>
          <a:p>
            <a:r>
              <a:rPr lang="en-US" dirty="0" smtClean="0"/>
              <a:t>child mortality</a:t>
            </a:r>
          </a:p>
          <a:p>
            <a:r>
              <a:rPr lang="en-US" dirty="0" smtClean="0"/>
              <a:t>HALE </a:t>
            </a:r>
            <a:r>
              <a:rPr lang="en-US" dirty="0"/>
              <a:t>(health-adjusted life expectancy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calorie intake</a:t>
            </a:r>
          </a:p>
          <a:p>
            <a:r>
              <a:rPr lang="en-US" dirty="0" smtClean="0"/>
              <a:t>access </a:t>
            </a:r>
            <a:r>
              <a:rPr lang="en-US" dirty="0"/>
              <a:t>to safe </a:t>
            </a:r>
            <a:r>
              <a:rPr lang="en-US" dirty="0" smtClean="0"/>
              <a:t>water</a:t>
            </a:r>
          </a:p>
          <a:p>
            <a:r>
              <a:rPr lang="en-US" dirty="0" smtClean="0"/>
              <a:t>access </a:t>
            </a:r>
            <a:r>
              <a:rPr lang="en-US" dirty="0"/>
              <a:t>to health </a:t>
            </a:r>
            <a:r>
              <a:rPr lang="en-US" dirty="0" smtClean="0"/>
              <a:t>services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576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 smtClean="0"/>
              <a:t>rgue </a:t>
            </a:r>
            <a:r>
              <a:rPr lang="en-US" dirty="0" smtClean="0"/>
              <a:t>the case for your indicator to be the best 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Overall, which do you think is best and why</a:t>
            </a:r>
            <a:endParaRPr lang="en-US" dirty="0"/>
          </a:p>
        </p:txBody>
      </p:sp>
      <p:pic>
        <p:nvPicPr>
          <p:cNvPr id="2050" name="Picture 2" descr="http://wgssgnn.com/wp-content/uploads/2013/02/0511-0708-3014-4155_Debating_Politicians_clipart_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76600"/>
            <a:ext cx="38100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74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2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is HALE?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Health-adjusted life expectancy is a variation on </a:t>
            </a:r>
            <a:r>
              <a:rPr lang="en-US" dirty="0" smtClean="0"/>
              <a:t>life </a:t>
            </a:r>
            <a:r>
              <a:rPr lang="en-US" dirty="0"/>
              <a:t>expectancy </a:t>
            </a:r>
            <a:endParaRPr lang="en-US" dirty="0" smtClean="0"/>
          </a:p>
          <a:p>
            <a:r>
              <a:rPr lang="en-US" dirty="0" smtClean="0"/>
              <a:t>A person may be alive, but not in full health for periods of time at various stages during their life.</a:t>
            </a:r>
          </a:p>
          <a:p>
            <a:r>
              <a:rPr lang="en-US" dirty="0" smtClean="0"/>
              <a:t>There is an adjustment to the average figure for the time that is </a:t>
            </a:r>
            <a:r>
              <a:rPr lang="en-US" b="1" dirty="0" smtClean="0"/>
              <a:t>spent in ill health.</a:t>
            </a:r>
          </a:p>
          <a:p>
            <a:r>
              <a:rPr lang="en-US" dirty="0" smtClean="0"/>
              <a:t>Different types of disabilities are given different weightings.</a:t>
            </a:r>
          </a:p>
          <a:p>
            <a:r>
              <a:rPr lang="en-US" dirty="0" smtClean="0"/>
              <a:t>It </a:t>
            </a:r>
            <a:r>
              <a:rPr lang="en-US" dirty="0"/>
              <a:t>is a general indicator of the overall health of a population, but is also related to </a:t>
            </a:r>
            <a:r>
              <a:rPr lang="en-US" b="1" dirty="0"/>
              <a:t>quality of life. </a:t>
            </a:r>
            <a:endParaRPr lang="en-US" b="1" dirty="0" smtClean="0"/>
          </a:p>
          <a:p>
            <a:r>
              <a:rPr lang="en-US" dirty="0" smtClean="0"/>
              <a:t>Includes </a:t>
            </a:r>
            <a:r>
              <a:rPr lang="en-US" b="1" dirty="0" smtClean="0"/>
              <a:t>age specific and sex specific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Takes into account impact of chronic illness (long term illness) on the quality of life of a person.</a:t>
            </a:r>
          </a:p>
          <a:p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3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HALE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752599"/>
            <a:ext cx="3810000" cy="464820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Advantages</a:t>
            </a:r>
          </a:p>
          <a:p>
            <a:pPr marL="0" indent="0">
              <a:buNone/>
            </a:pPr>
            <a:r>
              <a:rPr lang="en-US" dirty="0" smtClean="0"/>
              <a:t>Takes into account quality of life not just quantity of life</a:t>
            </a:r>
          </a:p>
          <a:p>
            <a:pPr marL="0" indent="0">
              <a:buNone/>
            </a:pPr>
            <a:r>
              <a:rPr lang="en-US" dirty="0" smtClean="0"/>
              <a:t>Data comes from WHO and is therefore reliable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5690" y="1752600"/>
            <a:ext cx="4294909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Disadvantages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Lack of reliable data on mortality and diseases especially from LIC’s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Internal variations within a country not taken into account </a:t>
            </a:r>
            <a:r>
              <a:rPr lang="en-US" dirty="0" err="1" smtClean="0"/>
              <a:t>eg</a:t>
            </a:r>
            <a:r>
              <a:rPr lang="en-US" dirty="0" smtClean="0"/>
              <a:t>. Differences between rural and urban areas</a:t>
            </a:r>
          </a:p>
        </p:txBody>
      </p:sp>
    </p:spTree>
    <p:extLst>
      <p:ext uri="{BB962C8B-B14F-4D97-AF65-F5344CB8AC3E}">
        <p14:creationId xmlns:p14="http://schemas.microsoft.com/office/powerpoint/2010/main" val="419913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.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5086" y="1600200"/>
            <a:ext cx="204651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smtClean="0"/>
              <a:t>What do we notice: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Hale is lower than life expectancy.  This is because…..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Although </a:t>
            </a:r>
            <a:r>
              <a:rPr lang="en-US" sz="2000" dirty="0"/>
              <a:t>women had higher life expectancy, men were expected to spend a higher proportion of their life in good health.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pic>
        <p:nvPicPr>
          <p:cNvPr id="1026" name="Picture 2" descr="This Chart contains data for Health-adjusted life expectancy (HALE) and life expectancy at birth, by gender, 2000-2002 and 2005-2007. Information is available in table be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6945086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42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QsDxMfA_yQ-5h9q4KqH1SLyqFfC5kLnJ6jmTwE3l3s2h-YOYzX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1" dirty="0"/>
              <a:t>Explain why health-adjusted life expectancy (HALE) is a better way to </a:t>
            </a:r>
            <a:r>
              <a:rPr lang="en-US" sz="2800" b="1" dirty="0" smtClean="0"/>
              <a:t>quantify the </a:t>
            </a:r>
            <a:r>
              <a:rPr lang="en-US" sz="2800" b="1" dirty="0"/>
              <a:t>health of a community than infant mortality. </a:t>
            </a:r>
            <a:r>
              <a:rPr lang="en-US" sz="2800" b="1" i="1" dirty="0"/>
              <a:t>[6]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Infant mortality reflects health of mothers, nutrition, health care education </a:t>
            </a:r>
            <a:r>
              <a:rPr lang="en-US" dirty="0" smtClean="0"/>
              <a:t>and services</a:t>
            </a:r>
            <a:r>
              <a:rPr lang="en-US" dirty="0"/>
              <a:t>. Many countries have reduced infant mortality with relatively </a:t>
            </a:r>
            <a:r>
              <a:rPr lang="en-US" dirty="0" smtClean="0"/>
              <a:t>small investments </a:t>
            </a:r>
            <a:r>
              <a:rPr lang="en-US" dirty="0"/>
              <a:t>in health care services. Infant mortality is a “snap-shot”, reflecting </a:t>
            </a:r>
            <a:r>
              <a:rPr lang="en-US" dirty="0" smtClean="0"/>
              <a:t>a limited </a:t>
            </a:r>
            <a:r>
              <a:rPr lang="en-US" dirty="0"/>
              <a:t>time period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HALE includes many more health-related issues, and all age-groups. It </a:t>
            </a:r>
            <a:r>
              <a:rPr lang="en-US" dirty="0" smtClean="0"/>
              <a:t>also reflects </a:t>
            </a:r>
            <a:r>
              <a:rPr lang="en-US" dirty="0"/>
              <a:t>a longer time period, including infant mortality, but also including </a:t>
            </a:r>
            <a:r>
              <a:rPr lang="en-US" dirty="0" smtClean="0"/>
              <a:t>mortality of </a:t>
            </a:r>
            <a:r>
              <a:rPr lang="en-US" dirty="0"/>
              <a:t>other age-groups, and more importantly, ill-health throughout the population.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Award </a:t>
            </a:r>
            <a:r>
              <a:rPr lang="en-US" dirty="0"/>
              <a:t>up to </a:t>
            </a:r>
            <a:r>
              <a:rPr lang="en-US" b="1" i="1" dirty="0"/>
              <a:t>[3 marks] </a:t>
            </a:r>
            <a:r>
              <a:rPr lang="en-US" dirty="0"/>
              <a:t>for the explanation of how each measure is used to </a:t>
            </a:r>
            <a:r>
              <a:rPr lang="en-US" dirty="0" smtClean="0"/>
              <a:t>quantify health</a:t>
            </a:r>
            <a:r>
              <a:rPr lang="en-US" dirty="0"/>
              <a:t>. For full marks, HALE must be clearly shown to be the better measure.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210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555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Aim: To evaluate different indicators of health</vt:lpstr>
      <vt:lpstr>Indicators we need to define and evaluate:</vt:lpstr>
      <vt:lpstr>PowerPoint Presentation</vt:lpstr>
      <vt:lpstr>What is HALE?</vt:lpstr>
      <vt:lpstr>Evaluation of HALE</vt:lpstr>
      <vt:lpstr>Eg. Canada</vt:lpstr>
      <vt:lpstr>Explain why health-adjusted life expectancy (HALE) is a better way to quantify the health of a community than infant mortality. [6]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evaluate different indicators of health</dc:title>
  <dc:creator>Julie Shepherd</dc:creator>
  <cp:lastModifiedBy>Nicole St Pierre</cp:lastModifiedBy>
  <cp:revision>10</cp:revision>
  <dcterms:created xsi:type="dcterms:W3CDTF">2014-02-04T15:49:37Z</dcterms:created>
  <dcterms:modified xsi:type="dcterms:W3CDTF">2015-11-05T16:06:16Z</dcterms:modified>
</cp:coreProperties>
</file>