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0" r:id="rId3"/>
    <p:sldId id="269" r:id="rId4"/>
    <p:sldId id="261" r:id="rId5"/>
    <p:sldId id="272" r:id="rId6"/>
    <p:sldId id="271" r:id="rId7"/>
    <p:sldId id="273" r:id="rId8"/>
    <p:sldId id="257" r:id="rId9"/>
    <p:sldId id="262" r:id="rId10"/>
    <p:sldId id="259" r:id="rId11"/>
    <p:sldId id="260" r:id="rId12"/>
    <p:sldId id="263" r:id="rId13"/>
    <p:sldId id="266" r:id="rId14"/>
    <p:sldId id="265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5F07-9E8F-4968-AAE4-9AE2A793FD73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CE04-2F72-4489-A2F1-8BD709191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CE04-2F72-4489-A2F1-8BD7091913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CE04-2F72-4489-A2F1-8BD7091913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6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64CE-1B11-4232-9606-40F39CEE2B8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4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2B96-6E76-47D1-9684-4249E3E08306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2DD4-A800-4E19-9513-31DCCA707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ivalinternational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ivalinternational.org/trib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868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Review: What is Cultural Diffusion?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315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 by which different </a:t>
            </a:r>
            <a:r>
              <a:rPr lang="en-US" dirty="0"/>
              <a:t>cultures and practices around the world are converging and becoming increasingly </a:t>
            </a:r>
            <a:r>
              <a:rPr lang="en-US" dirty="0" smtClean="0"/>
              <a:t>similar due to increased </a:t>
            </a:r>
            <a:r>
              <a:rPr lang="en-US" u="sng" dirty="0" smtClean="0"/>
              <a:t>global interactions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163" y="176517"/>
            <a:ext cx="2621231" cy="3907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6517"/>
            <a:ext cx="2672864" cy="1953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753" y="647459"/>
            <a:ext cx="213378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26" y="228600"/>
            <a:ext cx="8613198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“The negative effects of </a:t>
            </a:r>
            <a:r>
              <a:rPr lang="en-US" dirty="0" err="1" smtClean="0"/>
              <a:t>globalisation</a:t>
            </a:r>
            <a:r>
              <a:rPr lang="en-US" dirty="0" smtClean="0"/>
              <a:t> on cultural traits have been overstated.”  Discuss this statement.  (15)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426" y="19050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will produce one essay in your group.  Each person is responsible for a different paragraph</a:t>
            </a:r>
          </a:p>
          <a:p>
            <a:endParaRPr lang="en-US" sz="2000" b="1" dirty="0"/>
          </a:p>
          <a:p>
            <a:r>
              <a:rPr lang="en-US" sz="2000" b="1" dirty="0" smtClean="0"/>
              <a:t>Task 1 – Brainstorm ideas – one person record ideas in a mind map</a:t>
            </a:r>
          </a:p>
          <a:p>
            <a:r>
              <a:rPr lang="en-US" sz="2000" b="1" dirty="0" smtClean="0"/>
              <a:t>Task 2 – consider the vocabulary relevant to this question</a:t>
            </a:r>
          </a:p>
          <a:p>
            <a:r>
              <a:rPr lang="en-US" sz="2000" b="1" dirty="0" smtClean="0"/>
              <a:t>Task 3 – decide on the main point of each paragraph.  What will you use to develop each main point.  Fill in burger for each main point.</a:t>
            </a:r>
          </a:p>
          <a:p>
            <a:r>
              <a:rPr lang="en-US" sz="2000" b="1" dirty="0" smtClean="0"/>
              <a:t>Task 4 – assign different paragraphs to people.</a:t>
            </a:r>
          </a:p>
          <a:p>
            <a:endParaRPr lang="en-US" sz="2000" b="1" dirty="0"/>
          </a:p>
          <a:p>
            <a:r>
              <a:rPr lang="en-US" sz="2000" b="1" dirty="0" smtClean="0"/>
              <a:t>Task 5 – write your paragraph and include it in a google doc.</a:t>
            </a:r>
          </a:p>
          <a:p>
            <a:endParaRPr lang="en-US" sz="2000" b="1" dirty="0"/>
          </a:p>
          <a:p>
            <a:r>
              <a:rPr lang="en-US" sz="2000" b="1" dirty="0" smtClean="0"/>
              <a:t>Task 6 – get together and read your essay – come to a conclusion – it must be substantiated.  Everybody writes a conclusion.  Then choose the best one.</a:t>
            </a:r>
          </a:p>
          <a:p>
            <a:endParaRPr lang="en-US" sz="2000" b="1" dirty="0"/>
          </a:p>
          <a:p>
            <a:r>
              <a:rPr lang="en-US" sz="2000" b="1" dirty="0" smtClean="0"/>
              <a:t>Task 7 – mark the essay written by the other group.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5562600" cy="62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Day Three: </a:t>
            </a:r>
            <a:br>
              <a:rPr lang="en-CA" dirty="0" smtClean="0"/>
            </a:br>
            <a:r>
              <a:rPr lang="en-CA" dirty="0" smtClean="0"/>
              <a:t>Homogenization Of Culture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Display your report; give us an overview</a:t>
            </a:r>
          </a:p>
          <a:p>
            <a:r>
              <a:rPr lang="en-CA" sz="2800" dirty="0" smtClean="0"/>
              <a:t>As you listen to others find two comparisons with your own tribe; differences or similarities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What were your comparisons?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What is happening to cultures in these tribes?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Where in the world are most uncontacted tribes located? Why is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Do LICs and HICs differ in their treatment of indigenous peoples?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Are increasing sociocultural exchanges limiting or expanding freedom? Why?</a:t>
            </a:r>
          </a:p>
        </p:txBody>
      </p:sp>
    </p:spTree>
    <p:extLst>
      <p:ext uri="{BB962C8B-B14F-4D97-AF65-F5344CB8AC3E}">
        <p14:creationId xmlns:p14="http://schemas.microsoft.com/office/powerpoint/2010/main" val="3523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r"/>
            <a:r>
              <a:rPr lang="en-US" dirty="0" smtClean="0"/>
              <a:t>Indigenous Resurgence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19"/>
            <a:ext cx="8229600" cy="4830763"/>
          </a:xfrm>
        </p:spPr>
        <p:txBody>
          <a:bodyPr/>
          <a:lstStyle/>
          <a:p>
            <a:r>
              <a:rPr lang="en-US" dirty="0" smtClean="0"/>
              <a:t>British Columbia, Canada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3" y="1981200"/>
            <a:ext cx="5004353" cy="4795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295400"/>
            <a:ext cx="3082674" cy="2056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6" y="95250"/>
            <a:ext cx="2298884" cy="1299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955508"/>
            <a:ext cx="2885557" cy="1966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4934719"/>
            <a:ext cx="2570037" cy="16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Homogenization of Landscapes?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Uniform urban </a:t>
            </a:r>
            <a:r>
              <a:rPr lang="en-CA" dirty="0"/>
              <a:t>l</a:t>
            </a:r>
            <a:r>
              <a:rPr lang="en-CA" dirty="0" smtClean="0"/>
              <a:t>andscapes helped by the spread of consumer culture through TNCs</a:t>
            </a:r>
          </a:p>
          <a:p>
            <a:r>
              <a:rPr lang="en-CA" dirty="0" smtClean="0"/>
              <a:t>Style of architecture, construction is becoming the same in all industrialized societies (and most societies strive for industrialization)</a:t>
            </a:r>
          </a:p>
          <a:p>
            <a:r>
              <a:rPr lang="en-CA" dirty="0" smtClean="0"/>
              <a:t>Our world is becoming ‘Americanized’ with skyscrapers and McDonalds as the status quo</a:t>
            </a:r>
          </a:p>
          <a:p>
            <a:endParaRPr lang="en-CA" dirty="0"/>
          </a:p>
          <a:p>
            <a:r>
              <a:rPr lang="en-CA" dirty="0" smtClean="0"/>
              <a:t>Do you agree or disagree? Why</a:t>
            </a:r>
          </a:p>
          <a:p>
            <a:pPr marL="0" indent="0">
              <a:buNone/>
            </a:pPr>
            <a:r>
              <a:rPr lang="en-CA" dirty="0" smtClean="0"/>
              <a:t>Adaption vs. Adoption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1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143000"/>
            <a:ext cx="61722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Planet geography </a:t>
            </a:r>
            <a:r>
              <a:rPr lang="en-US" dirty="0" err="1" smtClean="0"/>
              <a:t>pg</a:t>
            </a:r>
            <a:r>
              <a:rPr lang="en-US" dirty="0" smtClean="0"/>
              <a:t> 619-628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What is the difference between expansion diffusion and relocation diffusion? – give an example of each.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Give an example of a culture trait that has been </a:t>
            </a:r>
            <a:r>
              <a:rPr lang="en-US" sz="1800" b="1" dirty="0"/>
              <a:t>adopted</a:t>
            </a:r>
            <a:r>
              <a:rPr lang="en-US" sz="1800" dirty="0"/>
              <a:t> and a culture trait that has been </a:t>
            </a:r>
            <a:r>
              <a:rPr lang="en-US" sz="1800" b="1" dirty="0"/>
              <a:t>adapted.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Using examples, explain why TNC’s may have an impact on cultures in many parts of the world.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What is meant by </a:t>
            </a:r>
            <a:r>
              <a:rPr lang="en-US" sz="1800" dirty="0" err="1"/>
              <a:t>homogenisation</a:t>
            </a:r>
            <a:r>
              <a:rPr lang="en-US" sz="1800" dirty="0"/>
              <a:t> of landscapes?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Explain why </a:t>
            </a:r>
            <a:r>
              <a:rPr lang="en-US" sz="1800" dirty="0" err="1"/>
              <a:t>homogenisation</a:t>
            </a:r>
            <a:r>
              <a:rPr lang="en-US" sz="1800" dirty="0"/>
              <a:t> usually results in “</a:t>
            </a:r>
            <a:r>
              <a:rPr lang="en-US" sz="1800" dirty="0" err="1"/>
              <a:t>westernisation</a:t>
            </a:r>
            <a:r>
              <a:rPr lang="en-US" sz="1800" dirty="0"/>
              <a:t>” of cultures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 dirty="0"/>
              <a:t>Give some examples of ways in which music can a) build bridges between cultures and b) erode individual </a:t>
            </a:r>
            <a:r>
              <a:rPr lang="en-US" sz="1800" dirty="0" smtClean="0"/>
              <a:t>cultures</a:t>
            </a:r>
          </a:p>
          <a:p>
            <a:pPr eaLnBrk="1" hangingPunct="1">
              <a:buFont typeface="Arial" charset="0"/>
              <a:buAutoNum type="arabicPeriod"/>
            </a:pPr>
            <a:endParaRPr lang="en-US" sz="1800" dirty="0"/>
          </a:p>
          <a:p>
            <a:pPr marL="0" indent="0" eaLnBrk="1" hangingPunct="1">
              <a:buNone/>
            </a:pPr>
            <a:r>
              <a:rPr lang="en-US" sz="1800" dirty="0" smtClean="0"/>
              <a:t>Respond to </a:t>
            </a:r>
            <a:r>
              <a:rPr lang="en-US" sz="1800" u="sng" dirty="0" smtClean="0"/>
              <a:t>four</a:t>
            </a:r>
            <a:r>
              <a:rPr lang="en-US" sz="1800" dirty="0" smtClean="0"/>
              <a:t> of the above questions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76106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Does cultural diffusion have same impacts everywhere?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r>
              <a:rPr lang="en-US" dirty="0" smtClean="0"/>
              <a:t>No.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/>
                </a:solidFill>
              </a:rPr>
              <a:t>Some groups of people are particularly vulnerable…</a:t>
            </a:r>
          </a:p>
          <a:p>
            <a:r>
              <a:rPr lang="en-US" dirty="0" smtClean="0"/>
              <a:t>Like Who?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Politically unstable nations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Recently changed governments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Low income communities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Some rural communities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Indigenous Societies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Indigenous Societies… 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the following words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Indigenous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Modernity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Primitive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Stone Age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Uncontacted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Civilization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Nomadic/Semi-Nomadic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One: Indigenous Societies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914399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Go to </a:t>
            </a:r>
            <a:r>
              <a:rPr lang="en-CA" sz="2000" dirty="0">
                <a:hlinkClick r:id="rId2"/>
              </a:rPr>
              <a:t>www.survivalinternational.org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	- browse the </a:t>
            </a:r>
            <a:r>
              <a:rPr lang="en-CA" sz="2000" dirty="0" smtClean="0"/>
              <a:t>first page of the site </a:t>
            </a:r>
            <a:r>
              <a:rPr lang="en-CA" sz="2000" dirty="0"/>
              <a:t>and tell me what it is </a:t>
            </a:r>
            <a:r>
              <a:rPr lang="en-CA" sz="2000" dirty="0" smtClean="0"/>
              <a:t>about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2697163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	- Click on ‘About Us’ then ‘Terminology’</a:t>
            </a:r>
          </a:p>
          <a:p>
            <a:r>
              <a:rPr lang="en-CA" sz="2000" dirty="0"/>
              <a:t>	 </a:t>
            </a:r>
            <a:r>
              <a:rPr lang="en-CA" sz="2000" dirty="0" smtClean="0"/>
              <a:t>  Define ‘indigenous’ </a:t>
            </a:r>
          </a:p>
          <a:p>
            <a:endParaRPr lang="en-CA" sz="2000" dirty="0"/>
          </a:p>
          <a:p>
            <a:r>
              <a:rPr lang="en-CA" sz="2000" dirty="0" smtClean="0"/>
              <a:t>	- Read </a:t>
            </a:r>
            <a:r>
              <a:rPr lang="en-CA" sz="2000" dirty="0"/>
              <a:t>&amp; record definitions of ‘Modernity, Primitive, and Stone Age”</a:t>
            </a:r>
          </a:p>
          <a:p>
            <a:r>
              <a:rPr lang="en-CA" sz="2000" dirty="0"/>
              <a:t>	(you may need a paragraph to describe this, </a:t>
            </a:r>
            <a:r>
              <a:rPr lang="en-CA" sz="2000" dirty="0" smtClean="0"/>
              <a:t>IN YOUR OWN WORDS)</a:t>
            </a:r>
            <a:endParaRPr lang="en-CA" sz="2000" dirty="0"/>
          </a:p>
          <a:p>
            <a:endParaRPr lang="en-CA" sz="2000" dirty="0" smtClean="0"/>
          </a:p>
          <a:p>
            <a:r>
              <a:rPr lang="en-CA" sz="2000" dirty="0"/>
              <a:t>	</a:t>
            </a:r>
            <a:r>
              <a:rPr lang="en-CA" sz="2000" dirty="0" smtClean="0"/>
              <a:t>- Choose 3 “place-specific” names you don’t know / record definitions</a:t>
            </a:r>
          </a:p>
          <a:p>
            <a:endParaRPr lang="en-CA" sz="2000" dirty="0"/>
          </a:p>
          <a:p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FF0000"/>
                </a:solidFill>
              </a:rPr>
              <a:t>- </a:t>
            </a:r>
            <a:r>
              <a:rPr lang="en-CA" sz="2000" dirty="0">
                <a:solidFill>
                  <a:srgbClr val="FF0000"/>
                </a:solidFill>
              </a:rPr>
              <a:t>Under “uncontacted” find more info on the 100 uncontacted tribes</a:t>
            </a:r>
          </a:p>
          <a:p>
            <a:r>
              <a:rPr lang="en-CA" sz="2000" dirty="0">
                <a:solidFill>
                  <a:srgbClr val="FF0000"/>
                </a:solidFill>
              </a:rPr>
              <a:t>	  </a:t>
            </a:r>
            <a:r>
              <a:rPr lang="en-CA" sz="2000" dirty="0" smtClean="0">
                <a:solidFill>
                  <a:srgbClr val="FF0000"/>
                </a:solidFill>
              </a:rPr>
              <a:t>Find three reasons uncontacted tribes should be allowed to survive.</a:t>
            </a:r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49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</a:t>
            </a:r>
            <a:r>
              <a:rPr lang="en-US" dirty="0" err="1"/>
              <a:t>Awá</a:t>
            </a:r>
            <a:r>
              <a:rPr lang="en-US" dirty="0" smtClean="0">
                <a:solidFill>
                  <a:schemeClr val="accent3"/>
                </a:solidFill>
              </a:rPr>
              <a:t> of Brazil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most endangered tribe on earth…</a:t>
            </a:r>
            <a:endParaRPr lang="en-US" dirty="0"/>
          </a:p>
        </p:txBody>
      </p:sp>
      <p:pic>
        <p:nvPicPr>
          <p:cNvPr id="4" name="Picture 2" descr="http://media.vanityfair.com/photos/54cace285106202708202900/master/w_900,c_limit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668" y="1600200"/>
            <a:ext cx="64046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</a:t>
            </a:r>
            <a:r>
              <a:rPr lang="en-US" dirty="0" err="1"/>
              <a:t>Awá</a:t>
            </a:r>
            <a:r>
              <a:rPr lang="en-US" dirty="0" smtClean="0"/>
              <a:t> tribes of Brazil?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Live in the eastern Amazon forests of Brazil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Today there are approximately 350 – </a:t>
            </a:r>
            <a:r>
              <a:rPr lang="en-US" sz="2800" i="1" dirty="0">
                <a:solidFill>
                  <a:srgbClr val="00B050"/>
                </a:solidFill>
              </a:rPr>
              <a:t>of which </a:t>
            </a:r>
            <a:r>
              <a:rPr lang="en-US" sz="2800" i="1" dirty="0" smtClean="0">
                <a:solidFill>
                  <a:srgbClr val="00B050"/>
                </a:solidFill>
              </a:rPr>
              <a:t>60-100 have chosen no contact with the outside world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Originally settled communities, adopted nomadic lifestyle in 1800 as a way to avoid incursions with Europeans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Up to 1980s managed to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avoid any major contact with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Brazil authorities/outsiders… 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1028" name="Picture 4" descr="https://img.washingtonpost.com/rf/image_1484w/2010-2019/WashingtonPost/2014/03/20/Others/Images/2014-03-20/AP1205151567981395343991.jpg?uuid=e9f7HrBmEeO4s0Sx0c1MH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49" y="3932237"/>
            <a:ext cx="4311651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Global Interactions…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66800"/>
            <a:ext cx="8610600" cy="5486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Without </a:t>
            </a:r>
            <a:r>
              <a:rPr lang="en-US" sz="2600" dirty="0">
                <a:solidFill>
                  <a:schemeClr val="accent2"/>
                </a:solidFill>
              </a:rPr>
              <a:t>government intervention </a:t>
            </a:r>
            <a:r>
              <a:rPr lang="en-US" sz="2600" dirty="0"/>
              <a:t>it seemed very likely that the </a:t>
            </a:r>
            <a:r>
              <a:rPr lang="en-US" sz="2600" dirty="0" err="1"/>
              <a:t>Awá</a:t>
            </a:r>
            <a:r>
              <a:rPr lang="en-US" sz="2600" dirty="0"/>
              <a:t> and their ancient culture would become extinct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In 1982, Brazil received a loan from the </a:t>
            </a:r>
            <a:r>
              <a:rPr lang="en-US" sz="2600" dirty="0" smtClean="0">
                <a:solidFill>
                  <a:schemeClr val="accent4"/>
                </a:solidFill>
              </a:rPr>
              <a:t>World Bank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chemeClr val="accent4"/>
                </a:solidFill>
              </a:rPr>
              <a:t>European Union</a:t>
            </a:r>
            <a:r>
              <a:rPr lang="en-US" sz="2600" dirty="0" smtClean="0"/>
              <a:t> on the conditions the government would protect and mark off the </a:t>
            </a:r>
            <a:r>
              <a:rPr lang="en-US" sz="2600" dirty="0" err="1"/>
              <a:t>Awá</a:t>
            </a:r>
            <a:r>
              <a:rPr lang="en-US" sz="2600" dirty="0" smtClean="0"/>
              <a:t> tribal lands</a:t>
            </a:r>
          </a:p>
          <a:p>
            <a:endParaRPr lang="en-US" sz="2600" dirty="0" smtClean="0"/>
          </a:p>
          <a:p>
            <a:r>
              <a:rPr lang="en-US" sz="2600" dirty="0" smtClean="0">
                <a:solidFill>
                  <a:schemeClr val="accent5"/>
                </a:solidFill>
              </a:rPr>
              <a:t>The government </a:t>
            </a:r>
            <a:r>
              <a:rPr lang="en-US" sz="2600" dirty="0" smtClean="0"/>
              <a:t>was extraordinarily slow to do this (finally completed in 2003) but </a:t>
            </a:r>
            <a:r>
              <a:rPr lang="en-US" sz="2600" dirty="0" smtClean="0">
                <a:solidFill>
                  <a:schemeClr val="accent5"/>
                </a:solidFill>
              </a:rPr>
              <a:t>still illegal loggers on Awa land</a:t>
            </a:r>
          </a:p>
          <a:p>
            <a:endParaRPr lang="en-US" sz="2600" dirty="0" smtClean="0">
              <a:solidFill>
                <a:schemeClr val="accent5"/>
              </a:solidFill>
            </a:endParaRPr>
          </a:p>
          <a:p>
            <a:r>
              <a:rPr lang="en-US" sz="2600" dirty="0" smtClean="0"/>
              <a:t>Between 2003-2011 approximately </a:t>
            </a:r>
            <a:r>
              <a:rPr lang="en-US" sz="2600" dirty="0" smtClean="0">
                <a:solidFill>
                  <a:srgbClr val="00B050"/>
                </a:solidFill>
              </a:rPr>
              <a:t>450 Awa have been killed</a:t>
            </a:r>
            <a:r>
              <a:rPr lang="en-US" sz="2600" dirty="0" smtClean="0"/>
              <a:t>. In 2011, </a:t>
            </a:r>
            <a:r>
              <a:rPr lang="en-US" sz="2600" dirty="0" err="1"/>
              <a:t>Awá</a:t>
            </a:r>
            <a:r>
              <a:rPr lang="en-US" sz="2600" dirty="0" smtClean="0"/>
              <a:t> girl tied to a tree and </a:t>
            </a:r>
            <a:r>
              <a:rPr lang="en-US" sz="2600" dirty="0" smtClean="0">
                <a:solidFill>
                  <a:srgbClr val="00B050"/>
                </a:solidFill>
              </a:rPr>
              <a:t>burned alive </a:t>
            </a:r>
            <a:r>
              <a:rPr lang="en-US" sz="2600" dirty="0" smtClean="0"/>
              <a:t>by illegal loggers inside the protected state of </a:t>
            </a:r>
            <a:r>
              <a:rPr lang="en-US" sz="2600" dirty="0" err="1">
                <a:solidFill>
                  <a:srgbClr val="00B050"/>
                </a:solidFill>
              </a:rPr>
              <a:t>Maranhão</a:t>
            </a:r>
            <a:endParaRPr lang="en-US" sz="2600" dirty="0" smtClean="0">
              <a:solidFill>
                <a:srgbClr val="00B050"/>
              </a:solidFill>
            </a:endParaRP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0421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Cultural </a:t>
            </a:r>
            <a:r>
              <a:rPr lang="en-US" dirty="0"/>
              <a:t>I</a:t>
            </a:r>
            <a:r>
              <a:rPr lang="en-US" dirty="0" smtClean="0"/>
              <a:t>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practice of promoting the culture, values or language of one nation in another.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is usually the case that the former is a large, economically or militarily powerful nation and the latter is a smaller, less affluent one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What is the difference to </a:t>
            </a:r>
            <a:r>
              <a:rPr lang="en-US" b="1" dirty="0" smtClean="0"/>
              <a:t>cultural diffusion?</a:t>
            </a:r>
          </a:p>
          <a:p>
            <a:pPr>
              <a:buFontTx/>
              <a:buChar char="-"/>
            </a:pPr>
            <a:r>
              <a:rPr lang="en-US" dirty="0" smtClean="0"/>
              <a:t>What has been the experience of the Awa?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Task: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Go to </a:t>
            </a:r>
            <a:r>
              <a:rPr lang="en-CA" sz="2800" dirty="0" smtClean="0">
                <a:hlinkClick r:id="rId2"/>
              </a:rPr>
              <a:t>www.survivalinternational.org/tribes</a:t>
            </a:r>
            <a:endParaRPr lang="en-CA" sz="2800" dirty="0" smtClean="0"/>
          </a:p>
          <a:p>
            <a:r>
              <a:rPr lang="en-CA" sz="2800" dirty="0" smtClean="0"/>
              <a:t>Scroll down and choose one tribe to research</a:t>
            </a:r>
          </a:p>
          <a:p>
            <a:r>
              <a:rPr lang="en-CA" sz="2800" dirty="0" smtClean="0"/>
              <a:t>Read as much info from website as possible</a:t>
            </a:r>
          </a:p>
          <a:p>
            <a:r>
              <a:rPr lang="en-CA" sz="2800" dirty="0" smtClean="0"/>
              <a:t>Prepare a one-page overview on your tribe. Include: </a:t>
            </a:r>
          </a:p>
          <a:p>
            <a:pPr marL="0" indent="0">
              <a:buNone/>
            </a:pPr>
            <a:r>
              <a:rPr lang="en-CA" sz="2800" dirty="0" smtClean="0"/>
              <a:t>	- Stats; picture, map, brief history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- current issues / effects of globalization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- evidence of cultural imperialism</a:t>
            </a:r>
          </a:p>
          <a:p>
            <a:pPr marL="0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- your opinion; diffusion or imperialism?</a:t>
            </a:r>
          </a:p>
          <a:p>
            <a:pPr marL="0" indent="0">
              <a:buNone/>
            </a:pPr>
            <a:r>
              <a:rPr lang="en-CA" sz="2800" dirty="0" smtClean="0"/>
              <a:t>(may be helpful to compare to experience of the Awa)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84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764</Words>
  <Application>Microsoft Office PowerPoint</Application>
  <PresentationFormat>On-screen Show (4:3)</PresentationFormat>
  <Paragraphs>112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Review: What is Cultural Diffusion?</vt:lpstr>
      <vt:lpstr>Does cultural diffusion have same impacts everywhere?</vt:lpstr>
      <vt:lpstr>Indigenous Societies… Are?</vt:lpstr>
      <vt:lpstr>Day One: Indigenous Societies</vt:lpstr>
      <vt:lpstr>The Awá of Brazil:  The most endangered tribe on earth…</vt:lpstr>
      <vt:lpstr>Who are the Awá tribes of Brazil?</vt:lpstr>
      <vt:lpstr>Global Interactions…</vt:lpstr>
      <vt:lpstr> Define Cultural Imperialism</vt:lpstr>
      <vt:lpstr>Your Task: </vt:lpstr>
      <vt:lpstr>PowerPoint Presentation</vt:lpstr>
      <vt:lpstr>PowerPoint Presentation</vt:lpstr>
      <vt:lpstr>Day Three:  Homogenization Of Culture</vt:lpstr>
      <vt:lpstr>Indigenous Resurgence  </vt:lpstr>
      <vt:lpstr>Homogenization of Landscapes?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julies</dc:creator>
  <cp:lastModifiedBy>Nicole St Pierre</cp:lastModifiedBy>
  <cp:revision>44</cp:revision>
  <cp:lastPrinted>2014-01-15T17:04:53Z</cp:lastPrinted>
  <dcterms:created xsi:type="dcterms:W3CDTF">2012-02-07T17:03:30Z</dcterms:created>
  <dcterms:modified xsi:type="dcterms:W3CDTF">2016-04-13T16:03:13Z</dcterms:modified>
</cp:coreProperties>
</file>