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0" r:id="rId6"/>
    <p:sldId id="271" r:id="rId7"/>
    <p:sldId id="277" r:id="rId8"/>
    <p:sldId id="273" r:id="rId9"/>
    <p:sldId id="274" r:id="rId10"/>
    <p:sldId id="275" r:id="rId11"/>
    <p:sldId id="276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9621E-B505-4919-A73C-B8D75403605B}" type="datetimeFigureOut">
              <a:rPr lang="en-CA" smtClean="0"/>
              <a:t>2017-03-07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F042-78DE-428A-9711-2A55C24EB8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346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FF08F7-B4BE-4ED7-AA8A-1F31459172E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8239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C52443-E6C5-4A95-B300-1D2B389A8C2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6626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3DB356-86BC-430F-BC76-EA0935B30B9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9747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5D7C33-2290-486D-877B-9F86BE8344B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7241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E57887-B99E-4BED-8934-1695342BE2B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7937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1A6E5B-4D58-4BF7-B6FF-133FAE40F3D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408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D419A-BB44-47AE-BBB5-F95ED56D81D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5532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E4A9FE-BC0A-4E76-AFEE-2A8B4E6EFEA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10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4196F-FD61-4CE6-A4CA-7EA088A849D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7160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F5B3C-2C80-439B-8013-EED98FD7A73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2687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Cultural Diffusion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297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367" y="1"/>
            <a:ext cx="9919519" cy="675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6182" y="167182"/>
            <a:ext cx="13716000" cy="671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transnational corporations(TNCs)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4790" y="762000"/>
            <a:ext cx="10262419" cy="6096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200" dirty="0" smtClean="0"/>
              <a:t>Rise in TNCs = Loss </a:t>
            </a:r>
            <a:r>
              <a:rPr lang="en-US" sz="2200" dirty="0"/>
              <a:t>of </a:t>
            </a:r>
            <a:r>
              <a:rPr lang="en-US" sz="2200" dirty="0" smtClean="0"/>
              <a:t>sovereignty for nations (political)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200" dirty="0"/>
          </a:p>
          <a:p>
            <a:pPr algn="ctr" eaLnBrk="1" hangingPunct="1">
              <a:lnSpc>
                <a:spcPct val="80000"/>
              </a:lnSpc>
            </a:pPr>
            <a:r>
              <a:rPr lang="en-US" sz="2200" dirty="0"/>
              <a:t>Over 50 million people are employed by TNC’s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200" dirty="0"/>
              <a:t>TNC’s have massive power – more GDP than some nations! </a:t>
            </a:r>
            <a:endParaRPr lang="en-US" sz="2200" dirty="0" smtClean="0"/>
          </a:p>
          <a:p>
            <a:pPr lvl="2" algn="ctr" eaLnBrk="1" hangingPunct="1">
              <a:lnSpc>
                <a:spcPct val="80000"/>
              </a:lnSpc>
              <a:buFontTx/>
              <a:buNone/>
            </a:pPr>
            <a:r>
              <a:rPr lang="en-US" sz="2200" dirty="0" smtClean="0"/>
              <a:t>Walmart </a:t>
            </a:r>
            <a:r>
              <a:rPr lang="en-US" sz="2200" dirty="0"/>
              <a:t>– GDP – 379 billion dollars</a:t>
            </a:r>
          </a:p>
          <a:p>
            <a:pPr lvl="2" algn="ctr" eaLnBrk="1" hangingPunct="1">
              <a:lnSpc>
                <a:spcPct val="80000"/>
              </a:lnSpc>
              <a:buFontTx/>
              <a:buNone/>
            </a:pPr>
            <a:r>
              <a:rPr lang="en-US" sz="2200" dirty="0"/>
              <a:t>Singapore GDP – 161 billion dollars</a:t>
            </a:r>
          </a:p>
          <a:p>
            <a:pPr lvl="2" algn="ctr" eaLnBrk="1" hangingPunct="1">
              <a:lnSpc>
                <a:spcPct val="80000"/>
              </a:lnSpc>
              <a:buFontTx/>
              <a:buNone/>
            </a:pPr>
            <a:r>
              <a:rPr lang="en-US" sz="2200" dirty="0"/>
              <a:t>Uganda GDP  -     11 billion dollars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200" dirty="0"/>
              <a:t>Core and periphery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200" dirty="0"/>
              <a:t>HQ tend to be in core and factories in periphery.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2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200" dirty="0" smtClean="0"/>
              <a:t>Media </a:t>
            </a:r>
            <a:r>
              <a:rPr lang="en-US" sz="2200" dirty="0"/>
              <a:t>companies themselves are TNC’s!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200" dirty="0"/>
              <a:t>Aim is to create a global brand desirable in all nations.  Media helps them do this.  </a:t>
            </a:r>
            <a:r>
              <a:rPr lang="en-US" sz="2200" dirty="0" err="1"/>
              <a:t>Eg</a:t>
            </a:r>
            <a:r>
              <a:rPr lang="en-US" sz="2200" dirty="0"/>
              <a:t>. Product placement in films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4444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global media networks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82296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National media is being </a:t>
            </a:r>
            <a:r>
              <a:rPr lang="en-US" sz="2800" dirty="0" err="1"/>
              <a:t>superceded</a:t>
            </a:r>
            <a:r>
              <a:rPr lang="en-US" sz="2800" dirty="0"/>
              <a:t> by global media companies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Around 20-30 large </a:t>
            </a:r>
            <a:r>
              <a:rPr lang="en-US" sz="2800" dirty="0" smtClean="0"/>
              <a:t>TNC’s </a:t>
            </a:r>
            <a:r>
              <a:rPr lang="en-US" sz="2800" dirty="0"/>
              <a:t>dominate – all are from the west (core), most are from USA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Own newspaper, news shows, films, TV shows, theme parks so views of a few people can dominate completely!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Examples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CNN </a:t>
            </a:r>
            <a:r>
              <a:rPr lang="en-US" sz="2800" dirty="0" smtClean="0"/>
              <a:t>- FOX – BBC - </a:t>
            </a:r>
            <a:r>
              <a:rPr lang="en-US" sz="2800" dirty="0"/>
              <a:t>Time </a:t>
            </a:r>
            <a:r>
              <a:rPr lang="en-US" sz="2800" dirty="0" smtClean="0"/>
              <a:t>Warner - Disney</a:t>
            </a:r>
            <a:endParaRPr lang="en-US" sz="2800" dirty="0"/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662" y="584198"/>
            <a:ext cx="11334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7045" y="4582733"/>
            <a:ext cx="21336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374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tourism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699" y="990600"/>
            <a:ext cx="9966101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More exposure to different places through media and internet has increased tourism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As well as NEW culture, tourists want comforts and traditions of their home whilst on holiday </a:t>
            </a:r>
            <a:r>
              <a:rPr lang="en-US" sz="3000" dirty="0" err="1" smtClean="0"/>
              <a:t>eg</a:t>
            </a:r>
            <a:r>
              <a:rPr lang="en-US" sz="3000" dirty="0" smtClean="0"/>
              <a:t>. British tourists/migrants to BAHAMAS where there are English pubs, rugby leagues, etc.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875" y="3505200"/>
            <a:ext cx="336697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1" y="4495800"/>
            <a:ext cx="30337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925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000" dirty="0" smtClean="0"/>
              <a:t>- Mixes cultures and migrants bring music, foods, dress and traditions from their own country </a:t>
            </a:r>
            <a:r>
              <a:rPr lang="en-US" sz="3000" dirty="0" err="1" smtClean="0"/>
              <a:t>eg</a:t>
            </a:r>
            <a:r>
              <a:rPr lang="en-US" sz="3000" dirty="0" smtClean="0"/>
              <a:t>. St </a:t>
            </a:r>
            <a:r>
              <a:rPr lang="en-US" sz="3000" dirty="0" err="1" smtClean="0"/>
              <a:t>Patricks</a:t>
            </a:r>
            <a:r>
              <a:rPr lang="en-US" sz="3000" dirty="0" smtClean="0"/>
              <a:t> day in Bahamas!!!!!</a:t>
            </a:r>
          </a:p>
          <a:p>
            <a:pPr>
              <a:buNone/>
            </a:pPr>
            <a:r>
              <a:rPr lang="en-US" sz="3000" dirty="0" smtClean="0"/>
              <a:t>- Accelerating: more people are moving and more WOMEN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0"/>
            <a:ext cx="5143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559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technological change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1696065"/>
            <a:ext cx="8229600" cy="5161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Allows almost </a:t>
            </a:r>
            <a:r>
              <a:rPr lang="en-US" sz="2400" dirty="0"/>
              <a:t>instantaneous communications </a:t>
            </a:r>
            <a:r>
              <a:rPr lang="en-US" sz="2400" dirty="0" err="1"/>
              <a:t>eg</a:t>
            </a:r>
            <a:r>
              <a:rPr lang="en-US" sz="2400" dirty="0"/>
              <a:t>. Skype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Much easier to spread ideas and information from one country to another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Certain countries dominate the information flow (USA?)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Not all countries have same access to technology </a:t>
            </a:r>
            <a:r>
              <a:rPr lang="en-US" sz="2400" dirty="0" err="1"/>
              <a:t>eg</a:t>
            </a:r>
            <a:r>
              <a:rPr lang="en-US" sz="2400" dirty="0"/>
              <a:t>. Rural areas because where there is less demand, there will be less incentive to invest in new technologies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Has enabled TNC to dominate global economy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ICT based industries have enabled development of some countries such as India where there is skilled workforce but production is cheaper than in an MEDC.  Worth 1 billion dollars a year employing 150, 000 people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77" y="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111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the Internet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9690" y="1371600"/>
            <a:ext cx="8229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How many years did it take to reach 50 million users?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Radio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38 years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TV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13 years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Internet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4 years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Enables global business – the world is your market!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Spread information instantaneously – adverts, you tube, news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Disparities in access, should access to internet be considered as a human right?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187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75503" y="348994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actions of governments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69806"/>
            <a:ext cx="8229600" cy="389915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dirty="0" smtClean="0"/>
              <a:t>Spread of liberal democracy – now practiced in nearly all countries and is seen as the ‘right’ way to run a country</a:t>
            </a:r>
          </a:p>
          <a:p>
            <a:pPr eaLnBrk="1" hangingPunct="1"/>
            <a:r>
              <a:rPr lang="en-US" sz="3000" dirty="0" smtClean="0"/>
              <a:t>Diffusion of Western belief that this is the most desirable form of government?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267201"/>
            <a:ext cx="335280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962400"/>
            <a:ext cx="3276600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210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77" y="286603"/>
            <a:ext cx="11500834" cy="5380101"/>
          </a:xfrm>
        </p:spPr>
        <p:txBody>
          <a:bodyPr>
            <a:normAutofit/>
          </a:bodyPr>
          <a:lstStyle/>
          <a:p>
            <a:r>
              <a:rPr lang="en-US" dirty="0" smtClean="0"/>
              <a:t>TNCs and Branded Commodities: </a:t>
            </a:r>
            <a:br>
              <a:rPr lang="en-US" dirty="0" smtClean="0"/>
            </a:br>
            <a:r>
              <a:rPr lang="en-US" dirty="0" smtClean="0"/>
              <a:t>Due Friday</a:t>
            </a:r>
            <a:br>
              <a:rPr lang="en-US" dirty="0" smtClean="0"/>
            </a:br>
            <a:r>
              <a:rPr lang="en-US" dirty="0" smtClean="0"/>
              <a:t>Watch one video by Friday on website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short answer form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summarize </a:t>
            </a:r>
            <a:r>
              <a:rPr lang="en-US" u="sng" dirty="0" smtClean="0"/>
              <a:t>spatial</a:t>
            </a:r>
            <a:r>
              <a:rPr lang="en-US" dirty="0" smtClean="0"/>
              <a:t> and </a:t>
            </a:r>
            <a:r>
              <a:rPr lang="en-US" u="sng" dirty="0" smtClean="0"/>
              <a:t>temporal</a:t>
            </a:r>
            <a:r>
              <a:rPr lang="en-US" dirty="0" smtClean="0"/>
              <a:t> adoption of  ‘branded commodities’ across the globe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7127" y="611260"/>
            <a:ext cx="2975106" cy="3206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68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Culture: a definition….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3000" dirty="0" smtClean="0"/>
              <a:t>Systems of shared meaning for a community</a:t>
            </a:r>
          </a:p>
          <a:p>
            <a:pPr eaLnBrk="1" hangingPunct="1">
              <a:buFontTx/>
              <a:buNone/>
            </a:pPr>
            <a:r>
              <a:rPr lang="en-US" sz="3000" dirty="0" smtClean="0"/>
              <a:t>- Inherited ideas, beliefs and values</a:t>
            </a:r>
          </a:p>
          <a:p>
            <a:pPr eaLnBrk="1" hangingPunct="1">
              <a:buFontTx/>
              <a:buNone/>
            </a:pPr>
            <a:endParaRPr lang="en-US" sz="3000" dirty="0" smtClean="0"/>
          </a:p>
          <a:p>
            <a:pPr eaLnBrk="1" hangingPunct="1">
              <a:buFontTx/>
              <a:buNone/>
            </a:pPr>
            <a:r>
              <a:rPr lang="en-US" sz="3000" dirty="0" smtClean="0"/>
              <a:t>Gives us a sense who we are and where we belong – an identity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745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304800"/>
            <a:ext cx="82296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Cultural diffusion is…….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0" dirty="0" smtClean="0"/>
              <a:t>Different cultures and practices around the world are converging and becoming increasingly similar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0" dirty="0" smtClean="0"/>
              <a:t>Result of two processes: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0" dirty="0" smtClean="0"/>
              <a:t>1.  Export of supposedly superior traits from West leading to their worldwide </a:t>
            </a:r>
            <a:r>
              <a:rPr lang="en-US" sz="3000" b="1" dirty="0" smtClean="0"/>
              <a:t>adoption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0" dirty="0" smtClean="0"/>
              <a:t>2.  Mixing or hybridization of culture through greater interconnection and transport leading to a new universal cultural practice.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427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What factors cause cultural diffusion?….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2035276"/>
            <a:ext cx="10058400" cy="3833817"/>
          </a:xfrm>
        </p:spPr>
        <p:txBody>
          <a:bodyPr/>
          <a:lstStyle/>
          <a:p>
            <a:pPr eaLnBrk="1" hangingPunct="1"/>
            <a:r>
              <a:rPr lang="en-US" dirty="0" smtClean="0"/>
              <a:t>transnational corporations(TNCs)</a:t>
            </a:r>
          </a:p>
          <a:p>
            <a:pPr eaLnBrk="1" hangingPunct="1"/>
            <a:r>
              <a:rPr lang="en-US" dirty="0" smtClean="0"/>
              <a:t>global media networks</a:t>
            </a:r>
          </a:p>
          <a:p>
            <a:pPr eaLnBrk="1" hangingPunct="1"/>
            <a:r>
              <a:rPr lang="en-US" dirty="0" smtClean="0"/>
              <a:t>migration</a:t>
            </a:r>
          </a:p>
          <a:p>
            <a:pPr eaLnBrk="1" hangingPunct="1"/>
            <a:r>
              <a:rPr lang="en-US" dirty="0" smtClean="0"/>
              <a:t>tourism</a:t>
            </a:r>
          </a:p>
          <a:p>
            <a:pPr eaLnBrk="1" hangingPunct="1"/>
            <a:r>
              <a:rPr lang="en-US" dirty="0" smtClean="0"/>
              <a:t>the Internet</a:t>
            </a:r>
          </a:p>
          <a:p>
            <a:pPr eaLnBrk="1" hangingPunct="1"/>
            <a:r>
              <a:rPr lang="en-US" dirty="0" smtClean="0"/>
              <a:t>actions of governments</a:t>
            </a:r>
          </a:p>
          <a:p>
            <a:pPr eaLnBrk="1" hangingPunct="1"/>
            <a:r>
              <a:rPr lang="en-US" dirty="0" smtClean="0"/>
              <a:t>technological change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147" y="1845734"/>
            <a:ext cx="4288156" cy="3211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353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Traits: </a:t>
            </a:r>
            <a:br>
              <a:rPr lang="en-US" dirty="0" smtClean="0"/>
            </a:br>
            <a:r>
              <a:rPr lang="en-US" dirty="0" smtClean="0"/>
              <a:t>(components of cultural complex)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200281" cy="4023360"/>
          </a:xfrm>
        </p:spPr>
        <p:txBody>
          <a:bodyPr numCol="2">
            <a:no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- Language</a:t>
            </a:r>
          </a:p>
          <a:p>
            <a:r>
              <a:rPr lang="en-US" sz="3600" dirty="0" smtClean="0"/>
              <a:t>- Customs</a:t>
            </a:r>
          </a:p>
          <a:p>
            <a:r>
              <a:rPr lang="en-US" sz="3600" dirty="0" smtClean="0"/>
              <a:t>- Food</a:t>
            </a:r>
          </a:p>
          <a:p>
            <a:r>
              <a:rPr lang="en-US" sz="3600" dirty="0" smtClean="0"/>
              <a:t>- Beliefs </a:t>
            </a:r>
          </a:p>
          <a:p>
            <a:r>
              <a:rPr lang="en-US" sz="3600" dirty="0" smtClean="0"/>
              <a:t>- Dress</a:t>
            </a:r>
          </a:p>
          <a:p>
            <a:endParaRPr lang="en-US" sz="3600" dirty="0" smtClean="0"/>
          </a:p>
          <a:p>
            <a:r>
              <a:rPr lang="en-US" sz="3600" dirty="0" smtClean="0"/>
              <a:t>- Images</a:t>
            </a:r>
          </a:p>
          <a:p>
            <a:r>
              <a:rPr lang="en-US" sz="3600" dirty="0" smtClean="0"/>
              <a:t>- Music</a:t>
            </a:r>
          </a:p>
          <a:p>
            <a:r>
              <a:rPr lang="en-US" sz="3600" dirty="0" smtClean="0"/>
              <a:t>- Technology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530" y="2273863"/>
            <a:ext cx="4733521" cy="346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65" y="286603"/>
            <a:ext cx="11518214" cy="1450757"/>
          </a:xfrm>
        </p:spPr>
        <p:txBody>
          <a:bodyPr>
            <a:noAutofit/>
          </a:bodyPr>
          <a:lstStyle/>
          <a:p>
            <a:r>
              <a:rPr lang="en-US" sz="3800" dirty="0" smtClean="0"/>
              <a:t>You are a photo-journalist for National Geographic; your current job is to document increasing diffusion of culture around the globe. Take (or find) 5 representation photos…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865" y="1737360"/>
            <a:ext cx="7073117" cy="4714955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reate a photo essay documenting the cultural diffusion of one group through traits (music, food, etc.)</a:t>
            </a:r>
          </a:p>
          <a:p>
            <a:r>
              <a:rPr lang="en-US" dirty="0" smtClean="0"/>
              <a:t>- Choose the </a:t>
            </a:r>
            <a:r>
              <a:rPr lang="en-US" b="1" dirty="0" smtClean="0"/>
              <a:t>5 most important traits to your specific culture </a:t>
            </a:r>
            <a:r>
              <a:rPr lang="en-US" dirty="0" smtClean="0"/>
              <a:t>– the ones which have permeated the most (diffused) through other cultures </a:t>
            </a:r>
            <a:r>
              <a:rPr lang="en-US" b="1" dirty="0" smtClean="0"/>
              <a:t>and suggest why this may be the case in a caption</a:t>
            </a:r>
          </a:p>
          <a:p>
            <a:r>
              <a:rPr lang="en-US" dirty="0" smtClean="0"/>
              <a:t>- Due to me by tomorrow – email me your copy direct before class.</a:t>
            </a:r>
          </a:p>
          <a:p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ctr"/>
            <a:r>
              <a:rPr lang="en-US" dirty="0" smtClean="0"/>
              <a:t>Andrew – Irish</a:t>
            </a:r>
          </a:p>
          <a:p>
            <a:pPr algn="ctr"/>
            <a:r>
              <a:rPr lang="en-US" dirty="0" smtClean="0"/>
              <a:t>Trevor – British</a:t>
            </a:r>
          </a:p>
          <a:p>
            <a:pPr algn="ctr"/>
            <a:r>
              <a:rPr lang="en-US" dirty="0" smtClean="0"/>
              <a:t>Audrey – Indian</a:t>
            </a:r>
          </a:p>
          <a:p>
            <a:pPr algn="ctr"/>
            <a:r>
              <a:rPr lang="en-US" dirty="0" smtClean="0"/>
              <a:t>Nicholas – Chinese</a:t>
            </a:r>
          </a:p>
          <a:p>
            <a:pPr algn="ctr"/>
            <a:r>
              <a:rPr lang="en-US" dirty="0" smtClean="0"/>
              <a:t>Liam – American </a:t>
            </a:r>
          </a:p>
          <a:p>
            <a:pPr algn="ctr"/>
            <a:r>
              <a:rPr lang="en-US" dirty="0" smtClean="0"/>
              <a:t>Sydney - Caribbean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982" y="2094108"/>
            <a:ext cx="4264793" cy="3194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454982" y="5412658"/>
            <a:ext cx="4264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American food ‘brands’ are carried to the rest of the world through their large corporate presence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733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TNCs, Media and Consumer Culture:</a:t>
            </a:r>
            <a:br>
              <a:rPr lang="en-US" dirty="0" smtClean="0"/>
            </a:br>
            <a:r>
              <a:rPr lang="en-US" dirty="0" smtClean="0"/>
              <a:t>Branded Commodities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000" dirty="0" smtClean="0"/>
          </a:p>
          <a:p>
            <a:r>
              <a:rPr lang="en-US" sz="3000" dirty="0" smtClean="0"/>
              <a:t>Perhaps the most influential driver in our worldwide spread of cultural diffusion, cultural blending, and rise of consumerism…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780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Diffusion:</a:t>
            </a:r>
            <a:br>
              <a:rPr lang="en-US" dirty="0" smtClean="0"/>
            </a:br>
            <a:r>
              <a:rPr lang="en-US" dirty="0" smtClean="0"/>
              <a:t>Branded Commodities &amp; TNCs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74" y="0"/>
            <a:ext cx="11083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8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55" y="286603"/>
            <a:ext cx="3406877" cy="4418132"/>
          </a:xfrm>
        </p:spPr>
        <p:txBody>
          <a:bodyPr/>
          <a:lstStyle/>
          <a:p>
            <a:r>
              <a:rPr lang="en-US" dirty="0" smtClean="0"/>
              <a:t>Media</a:t>
            </a:r>
            <a:br>
              <a:rPr lang="en-US" dirty="0" smtClean="0"/>
            </a:br>
            <a:r>
              <a:rPr lang="en-US" dirty="0" smtClean="0"/>
              <a:t>Corporations </a:t>
            </a:r>
            <a:br>
              <a:rPr lang="en-US" dirty="0" smtClean="0"/>
            </a:br>
            <a:r>
              <a:rPr lang="en-US" dirty="0" smtClean="0"/>
              <a:t>Are No</a:t>
            </a:r>
            <a:br>
              <a:rPr lang="en-US" dirty="0" smtClean="0"/>
            </a:br>
            <a:r>
              <a:rPr lang="en-US" dirty="0" smtClean="0"/>
              <a:t>Better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818" y="-19270"/>
            <a:ext cx="6975987" cy="687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514</TotalTime>
  <Words>764</Words>
  <Application>Microsoft Macintosh PowerPoint</Application>
  <PresentationFormat>Widescreen</PresentationFormat>
  <Paragraphs>110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Calibri Light</vt:lpstr>
      <vt:lpstr>Retrospect</vt:lpstr>
      <vt:lpstr>Cultural Diffusion</vt:lpstr>
      <vt:lpstr>Culture: a definition….</vt:lpstr>
      <vt:lpstr>PowerPoint Presentation</vt:lpstr>
      <vt:lpstr>What factors cause cultural diffusion?….</vt:lpstr>
      <vt:lpstr>Cultural Traits:  (components of cultural complex)</vt:lpstr>
      <vt:lpstr>You are a photo-journalist for National Geographic; your current job is to document increasing diffusion of culture around the globe. Take (or find) 5 representation photos…</vt:lpstr>
      <vt:lpstr>TNCs, Media and Consumer Culture: Branded Commodities</vt:lpstr>
      <vt:lpstr>Cultural Diffusion: Branded Commodities &amp; TNCs</vt:lpstr>
      <vt:lpstr>Media Corporations  Are No Better</vt:lpstr>
      <vt:lpstr>PowerPoint Presentation</vt:lpstr>
      <vt:lpstr>PowerPoint Presentation</vt:lpstr>
      <vt:lpstr>transnational corporations(TNCs)</vt:lpstr>
      <vt:lpstr>global media networks</vt:lpstr>
      <vt:lpstr>tourism</vt:lpstr>
      <vt:lpstr>Migration</vt:lpstr>
      <vt:lpstr>technological change</vt:lpstr>
      <vt:lpstr>the Internet</vt:lpstr>
      <vt:lpstr>actions of governments</vt:lpstr>
      <vt:lpstr>TNCs and Branded Commodities:  Due Friday Watch one video by Friday on website  In short answer form  1. summarize spatial and temporal adoption of  ‘branded commodities’ across the globe</vt:lpstr>
    </vt:vector>
  </TitlesOfParts>
  <Company>Hewlett-Packard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St.Pierre</dc:creator>
  <cp:lastModifiedBy>St. Pierre, Nicole</cp:lastModifiedBy>
  <cp:revision>25</cp:revision>
  <dcterms:created xsi:type="dcterms:W3CDTF">2015-01-30T00:37:34Z</dcterms:created>
  <dcterms:modified xsi:type="dcterms:W3CDTF">2017-03-07T08:51:39Z</dcterms:modified>
</cp:coreProperties>
</file>