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1" r:id="rId2"/>
    <p:sldId id="258" r:id="rId3"/>
    <p:sldId id="257" r:id="rId4"/>
    <p:sldId id="262" r:id="rId5"/>
    <p:sldId id="263" r:id="rId6"/>
    <p:sldId id="270" r:id="rId7"/>
    <p:sldId id="264" r:id="rId8"/>
    <p:sldId id="265" r:id="rId9"/>
    <p:sldId id="271" r:id="rId10"/>
    <p:sldId id="266" r:id="rId11"/>
    <p:sldId id="272" r:id="rId12"/>
    <p:sldId id="267" r:id="rId13"/>
    <p:sldId id="268" r:id="rId14"/>
    <p:sldId id="269" r:id="rId15"/>
    <p:sldId id="259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30E67-ACDA-4D26-B9AC-32F8DBE874A6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B19A0-12EC-41CC-99AD-BF4697C43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F8EA1-F037-4BE0-9BFD-1E5C3431B7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96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5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22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50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8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70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8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5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28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F917-39AF-4722-BA94-29ABFBA8FC7E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C6FD-81FE-49CF-BEFD-C179A76A4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Capital Flows Pt. 2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FDI, Remittances and Debt</a:t>
            </a:r>
          </a:p>
          <a:p>
            <a:r>
              <a:rPr lang="en-CA" dirty="0" smtClean="0"/>
              <a:t>Let’s Compare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271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00400" y="0"/>
            <a:ext cx="8229600" cy="1143000"/>
          </a:xfrm>
        </p:spPr>
        <p:txBody>
          <a:bodyPr/>
          <a:lstStyle/>
          <a:p>
            <a:r>
              <a:rPr lang="en-US" dirty="0" smtClean="0"/>
              <a:t>IMF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43000"/>
            <a:ext cx="8406451" cy="49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368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The World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“The </a:t>
            </a:r>
            <a:r>
              <a:rPr lang="en-US" dirty="0"/>
              <a:t>World Bank is a vital source of financial and technical assistance to developing countries around the world. We are not a bank in the ordinary sense but a unique partnership to reduce poverty and support development</a:t>
            </a:r>
            <a:r>
              <a:rPr lang="en-US" dirty="0" smtClean="0"/>
              <a:t>. </a:t>
            </a:r>
            <a:r>
              <a:rPr lang="en-US" dirty="0"/>
              <a:t>We provide low-interest loans, zero to low-interest credits, and grants to developing countries. These support a wide array of investments in such areas as education, health, public administration, infrastructure, financial and private sector development, agriculture, and environmental and natural resource management. 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8" y="30423"/>
            <a:ext cx="512591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469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the WTO and the Banana wars?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600200"/>
            <a:ext cx="2590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Put into an order…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Write a paragraph to describe the role of the WTO in the Banana Wars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517207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20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Positives and negatives – Should Bahamas join the WTO?</a:t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Bahamas – Yes we should join the WTO?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Our most prestigious asset is our </a:t>
            </a:r>
            <a:r>
              <a:rPr lang="en-US" b="1" dirty="0"/>
              <a:t>strategic geographic location</a:t>
            </a:r>
            <a:r>
              <a:rPr lang="en-US" dirty="0"/>
              <a:t>, which should be attractive for many firms around the world.</a:t>
            </a:r>
          </a:p>
          <a:p>
            <a:r>
              <a:rPr lang="en-US" dirty="0"/>
              <a:t>We will be forced to open our economy to competition from near and far, which should result in </a:t>
            </a:r>
            <a:r>
              <a:rPr lang="en-US" b="1" dirty="0"/>
              <a:t>more and more aggressive companies</a:t>
            </a:r>
            <a:r>
              <a:rPr lang="en-US" dirty="0"/>
              <a:t> entering the country.</a:t>
            </a:r>
          </a:p>
          <a:p>
            <a:r>
              <a:rPr lang="en-US" dirty="0"/>
              <a:t>Under-performing, bloated, public-sector enterprises, like </a:t>
            </a:r>
            <a:r>
              <a:rPr lang="en-US" dirty="0" err="1"/>
              <a:t>Bahamasair</a:t>
            </a:r>
            <a:r>
              <a:rPr lang="en-US" dirty="0"/>
              <a:t> and BEC will be negatively affected by competition but the </a:t>
            </a:r>
            <a:r>
              <a:rPr lang="en-US" b="1" dirty="0"/>
              <a:t>net amount of firms should increase</a:t>
            </a:r>
            <a:r>
              <a:rPr lang="en-US" dirty="0"/>
              <a:t>.</a:t>
            </a:r>
          </a:p>
          <a:p>
            <a:r>
              <a:rPr lang="en-US" dirty="0"/>
              <a:t>More industries means </a:t>
            </a:r>
            <a:r>
              <a:rPr lang="en-US" b="1" dirty="0"/>
              <a:t>more jobs for Bahamians</a:t>
            </a:r>
            <a:r>
              <a:rPr lang="en-US" dirty="0"/>
              <a:t>.</a:t>
            </a:r>
          </a:p>
          <a:p>
            <a:r>
              <a:rPr lang="en-US" dirty="0"/>
              <a:t>More jobs should contribute to </a:t>
            </a:r>
            <a:r>
              <a:rPr lang="en-US" b="1" dirty="0"/>
              <a:t>economic growth</a:t>
            </a:r>
            <a:r>
              <a:rPr lang="en-US" dirty="0"/>
              <a:t> and an </a:t>
            </a:r>
            <a:r>
              <a:rPr lang="en-US" b="1" dirty="0"/>
              <a:t>increase in living standards</a:t>
            </a:r>
            <a:r>
              <a:rPr lang="en-US" dirty="0"/>
              <a:t>.</a:t>
            </a:r>
          </a:p>
          <a:p>
            <a:r>
              <a:rPr lang="en-US" dirty="0"/>
              <a:t>More companies should also mean a </a:t>
            </a:r>
            <a:r>
              <a:rPr lang="en-US" b="1" dirty="0"/>
              <a:t>wider selection of products and better products</a:t>
            </a:r>
            <a:r>
              <a:rPr lang="en-US" dirty="0"/>
              <a:t>.</a:t>
            </a:r>
          </a:p>
          <a:p>
            <a:r>
              <a:rPr lang="en-US" dirty="0"/>
              <a:t>More companies and more products should result in </a:t>
            </a:r>
            <a:r>
              <a:rPr lang="en-US" b="1" dirty="0"/>
              <a:t>lower prices for Bahamian consumers</a:t>
            </a:r>
            <a:r>
              <a:rPr lang="en-US" dirty="0"/>
              <a:t>, also because firms face a higher incentive to cut costs.</a:t>
            </a:r>
          </a:p>
          <a:p>
            <a:r>
              <a:rPr lang="en-US" dirty="0"/>
              <a:t>We will be forced to remove all tariffs on imports which should enable us to buy </a:t>
            </a:r>
            <a:r>
              <a:rPr lang="en-US" b="1" dirty="0"/>
              <a:t>cheaper imports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52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Bahamas – No we shouldn’t join the WTO….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rmAutofit fontScale="47500" lnSpcReduction="20000"/>
          </a:bodyPr>
          <a:lstStyle/>
          <a:p>
            <a:r>
              <a:rPr lang="en-US" dirty="0"/>
              <a:t>The increase in competition from foreign firms may </a:t>
            </a:r>
            <a:r>
              <a:rPr lang="en-US" b="1" dirty="0"/>
              <a:t>force some domestic firms out of business</a:t>
            </a:r>
            <a:r>
              <a:rPr lang="en-US" dirty="0"/>
              <a:t>  (EG SANDS brewery?)</a:t>
            </a:r>
          </a:p>
          <a:p>
            <a:r>
              <a:rPr lang="en-US" dirty="0"/>
              <a:t>The enhanced opportunities for suppliers in the form of new, entrepreneurial firms is likely to challenge us severely because of the </a:t>
            </a:r>
            <a:r>
              <a:rPr lang="en-US" b="1" dirty="0"/>
              <a:t>low rate of entrepreneurialism</a:t>
            </a:r>
            <a:r>
              <a:rPr lang="en-US" dirty="0"/>
              <a:t> in the country (and which may mean foreign entrepreneurs filling the void).</a:t>
            </a:r>
          </a:p>
          <a:p>
            <a:r>
              <a:rPr lang="en-US" dirty="0"/>
              <a:t>The </a:t>
            </a:r>
            <a:r>
              <a:rPr lang="en-US" b="1" dirty="0"/>
              <a:t>industry shake-out</a:t>
            </a:r>
            <a:r>
              <a:rPr lang="en-US" dirty="0"/>
              <a:t> will see the end of under-performing public-sector enterprises, but this is likely to have consequences on employment.</a:t>
            </a:r>
          </a:p>
          <a:p>
            <a:r>
              <a:rPr lang="en-US" dirty="0"/>
              <a:t>The Bahamas is indebted to the US generally and so may be vulnerable to </a:t>
            </a:r>
            <a:r>
              <a:rPr lang="en-US" dirty="0" err="1"/>
              <a:t>expoitation</a:t>
            </a:r>
            <a:r>
              <a:rPr lang="en-US" dirty="0"/>
              <a:t> from nations upon which we depend.</a:t>
            </a:r>
          </a:p>
          <a:p>
            <a:r>
              <a:rPr lang="en-US" dirty="0"/>
              <a:t>The Bahamas possesses little in terms of negotiable assets - our most valuable asset being our location, as noted - so unless firms are after interested in exploiting this asset, </a:t>
            </a:r>
            <a:r>
              <a:rPr lang="en-US" b="1" dirty="0"/>
              <a:t>trade negotiations will be one-sided</a:t>
            </a:r>
            <a:r>
              <a:rPr lang="en-US" dirty="0"/>
              <a:t>.</a:t>
            </a:r>
          </a:p>
          <a:p>
            <a:r>
              <a:rPr lang="en-US" dirty="0"/>
              <a:t>We have very limited human and technical resources, so our </a:t>
            </a:r>
            <a:r>
              <a:rPr lang="en-US" b="1" dirty="0"/>
              <a:t>bill for external expertise </a:t>
            </a:r>
            <a:r>
              <a:rPr lang="en-US" dirty="0"/>
              <a:t>(consultants, advisors, </a:t>
            </a:r>
            <a:r>
              <a:rPr lang="en-US" dirty="0" err="1"/>
              <a:t>etc</a:t>
            </a:r>
            <a:r>
              <a:rPr lang="en-US" dirty="0"/>
              <a:t>) will increase significantly.</a:t>
            </a:r>
          </a:p>
          <a:p>
            <a:r>
              <a:rPr lang="en-US" dirty="0"/>
              <a:t>We </a:t>
            </a:r>
            <a:r>
              <a:rPr lang="en-US" b="1" dirty="0"/>
              <a:t>do not have the personnel to cope </a:t>
            </a:r>
            <a:r>
              <a:rPr lang="en-US" dirty="0"/>
              <a:t>with the heavy schedule of WTO meetings so will miss out on key negotiations. </a:t>
            </a:r>
          </a:p>
          <a:p>
            <a:r>
              <a:rPr lang="en-US" dirty="0"/>
              <a:t>We would be </a:t>
            </a:r>
            <a:r>
              <a:rPr lang="en-US" b="1" dirty="0"/>
              <a:t>stopped from protecting any of our 'infant industries'</a:t>
            </a:r>
            <a:r>
              <a:rPr lang="en-US" dirty="0"/>
              <a:t>, </a:t>
            </a:r>
            <a:r>
              <a:rPr lang="en-US" i="1" dirty="0"/>
              <a:t>e.g.</a:t>
            </a:r>
            <a:r>
              <a:rPr lang="en-US" dirty="0"/>
              <a:t> agriculture, so they are likely to suffer from competition. </a:t>
            </a:r>
          </a:p>
          <a:p>
            <a:r>
              <a:rPr lang="en-US" dirty="0"/>
              <a:t>WTO </a:t>
            </a:r>
            <a:r>
              <a:rPr lang="en-US" dirty="0" err="1"/>
              <a:t>favours</a:t>
            </a:r>
            <a:r>
              <a:rPr lang="en-US" dirty="0"/>
              <a:t> larger powerful nations and our interests will be less important.</a:t>
            </a:r>
          </a:p>
          <a:p>
            <a:r>
              <a:rPr lang="en-US" dirty="0"/>
              <a:t>Conflict may also arise because we have a limited workforce with limited skills and capabilities so firms may want to </a:t>
            </a:r>
            <a:r>
              <a:rPr lang="en-US" b="1" dirty="0"/>
              <a:t>import </a:t>
            </a:r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FREEPORT EXISTS BECAUSE IT GIVES TAX BREAKS TO COMPANIES  - WILL THIS STILL BE ALLOWED  WITH THE WTO?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In theory, yes because Freeport is not really part of the Bahamas ’government’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70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Your Mind Map: Teams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CA" dirty="0" smtClean="0"/>
              <a:t>Create a ‘mind map’ or ‘capital flow map’ that illustrates: major types of flows / major players</a:t>
            </a:r>
          </a:p>
          <a:p>
            <a:r>
              <a:rPr lang="en-CA" dirty="0" smtClean="0"/>
              <a:t>Include: 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Core / Periphery (worldwide)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Major flows (LDDRFC)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WTO, WB, and IMF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- UN and IDA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03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geographeronline.net/uploads/2/6/6/2/26629356/7902823_orig.jpg?5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83177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1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capital flows enhance or restrict countries economic options?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57400"/>
            <a:ext cx="6400800" cy="3581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oans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ebt repayment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evelopment aid (ODA)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emittances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oreign direct investment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epatriation of profits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7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19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 smtClean="0"/>
              <a:t>Where/how does capital flow for other types?</a:t>
            </a:r>
          </a:p>
          <a:p>
            <a:pPr marL="0" indent="0">
              <a:buNone/>
            </a:pPr>
            <a:r>
              <a:rPr lang="en-US" sz="2600" dirty="0" smtClean="0"/>
              <a:t>1. Find: </a:t>
            </a:r>
          </a:p>
          <a:p>
            <a:pPr marL="0" indent="0">
              <a:buNone/>
            </a:pPr>
            <a:r>
              <a:rPr lang="en-US" sz="2600" dirty="0" smtClean="0"/>
              <a:t>Total volume of flows ($), examples of ‘major players’, core-periphery relations (including regional differences)</a:t>
            </a:r>
          </a:p>
          <a:p>
            <a:pPr marL="0" indent="0">
              <a:buNone/>
            </a:pPr>
            <a:r>
              <a:rPr lang="en-US" sz="2600" dirty="0" smtClean="0"/>
              <a:t>Use overviews on website, textbook and the wider web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oans /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ebt repayment </a:t>
            </a:r>
            <a:r>
              <a:rPr lang="en-US" dirty="0"/>
              <a:t>(Shania, Chad, Andre)</a:t>
            </a:r>
          </a:p>
          <a:p>
            <a:pPr marL="0" indent="0">
              <a:buNone/>
            </a:pPr>
            <a:r>
              <a:rPr lang="en-US" sz="1900" dirty="0" smtClean="0"/>
              <a:t>	2</a:t>
            </a:r>
            <a:r>
              <a:rPr lang="en-US" sz="1900" dirty="0"/>
              <a:t>. Define: debt, loan, interest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/>
              <a:t>emittances (Heidi, Alisa)</a:t>
            </a:r>
          </a:p>
          <a:p>
            <a:pPr marL="0" indent="0">
              <a:buNone/>
            </a:pPr>
            <a:r>
              <a:rPr lang="en-US" sz="1900" dirty="0" smtClean="0"/>
              <a:t>	2</a:t>
            </a:r>
            <a:r>
              <a:rPr lang="en-US" sz="1900" dirty="0"/>
              <a:t>. Define: remittance, </a:t>
            </a:r>
            <a:r>
              <a:rPr lang="en-US" sz="1900" dirty="0" err="1"/>
              <a:t>hawala</a:t>
            </a:r>
            <a:endParaRPr lang="en-US" sz="1900" dirty="0"/>
          </a:p>
          <a:p>
            <a:r>
              <a:rPr lang="en-US" sz="2800" dirty="0" smtClean="0">
                <a:solidFill>
                  <a:srgbClr val="FF0000"/>
                </a:solidFill>
              </a:rPr>
              <a:t>F</a:t>
            </a:r>
            <a:r>
              <a:rPr lang="en-US" sz="2800" dirty="0" smtClean="0"/>
              <a:t>DI/ </a:t>
            </a:r>
            <a:r>
              <a:rPr lang="en-US" sz="2800" dirty="0" smtClean="0">
                <a:solidFill>
                  <a:srgbClr val="FF0000"/>
                </a:solidFill>
              </a:rPr>
              <a:t>R</a:t>
            </a:r>
            <a:r>
              <a:rPr lang="en-US" sz="2800" dirty="0" smtClean="0"/>
              <a:t>epatriation </a:t>
            </a:r>
            <a:r>
              <a:rPr lang="en-US" sz="2800" dirty="0"/>
              <a:t>of profits (Asif, Zoe)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1900" dirty="0" smtClean="0"/>
              <a:t>2. Define: foreign direct investment, MNCs, profit repatriation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dirty="0" smtClean="0"/>
              <a:t>Each </a:t>
            </a:r>
            <a:r>
              <a:rPr lang="en-US" smtClean="0"/>
              <a:t>pair must create </a:t>
            </a:r>
            <a:r>
              <a:rPr lang="en-US" dirty="0" smtClean="0"/>
              <a:t>a work of art on your assigned board by the end of class…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1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Review: Define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533400"/>
          </a:xfrm>
        </p:spPr>
        <p:txBody>
          <a:bodyPr/>
          <a:lstStyle/>
          <a:p>
            <a:r>
              <a:rPr lang="en-CA" dirty="0" smtClean="0"/>
              <a:t>Protectionism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33401"/>
          </a:xfrm>
        </p:spPr>
        <p:txBody>
          <a:bodyPr/>
          <a:lstStyle/>
          <a:p>
            <a:r>
              <a:rPr lang="en-CA" dirty="0" smtClean="0"/>
              <a:t>Free Trade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7672" y="2133601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institution of policies (tariffs, quotas, regulations) that protect a country's industries against competition from cheaper imports.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5800" y="2133601"/>
            <a:ext cx="342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a hypothetical situation whereby producers have free and unhindered access to markets </a:t>
            </a:r>
            <a:r>
              <a:rPr lang="en-CA" dirty="0" smtClean="0"/>
              <a:t>everywhere</a:t>
            </a:r>
            <a:endParaRPr lang="en-CA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4800" y="4144329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Neocolonialism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608394" y="4095025"/>
            <a:ext cx="4038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Neoliberalism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477672" y="4677729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 use of economic, political, cultural, or other pressures to control or influence other countries, especially former dependencies.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44788" y="4677729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 </a:t>
            </a:r>
            <a:r>
              <a:rPr lang="en-CA" dirty="0"/>
              <a:t>laissez-faire </a:t>
            </a:r>
            <a:r>
              <a:rPr lang="en-CA" dirty="0" smtClean="0"/>
              <a:t>economics; </a:t>
            </a:r>
            <a:r>
              <a:rPr lang="en-CA" dirty="0"/>
              <a:t>whose advocates support extensive economic liberalization, free trade, and reductions in government spending in order to enhance the role of the private </a:t>
            </a:r>
            <a:r>
              <a:rPr lang="en-CA" dirty="0" smtClean="0"/>
              <a:t>sector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958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Useful definitions for your back pocket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609600"/>
          </a:xfrm>
        </p:spPr>
        <p:txBody>
          <a:bodyPr/>
          <a:lstStyle/>
          <a:p>
            <a:r>
              <a:rPr lang="en-CA" dirty="0" smtClean="0"/>
              <a:t>Terms of Trade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609601"/>
          </a:xfrm>
        </p:spPr>
        <p:txBody>
          <a:bodyPr/>
          <a:lstStyle/>
          <a:p>
            <a:r>
              <a:rPr lang="en-CA" dirty="0" smtClean="0"/>
              <a:t>Trade deficit/ surplus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209801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the </a:t>
            </a:r>
            <a:r>
              <a:rPr lang="en-CA" dirty="0"/>
              <a:t>price of a country's exports relative to the price of its imports, and the changes that take place over time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0" y="2209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when the value of a country's exports is less than the value of its </a:t>
            </a:r>
            <a:r>
              <a:rPr lang="en-CA" dirty="0" smtClean="0"/>
              <a:t>imports / when the value of exports is greater than imports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166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27004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World Trade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number of ways of looking at the WTO. It’s an organization for </a:t>
            </a:r>
            <a:r>
              <a:rPr lang="en-US" u="sng" dirty="0"/>
              <a:t>liberalizing trade</a:t>
            </a:r>
            <a:r>
              <a:rPr lang="en-US" dirty="0"/>
              <a:t>. It’s a forum for governments to negotiate trade agreements. It’s a place for them to settle trade disputes. It operates a system of trade rules</a:t>
            </a:r>
            <a:r>
              <a:rPr lang="en-US" dirty="0" smtClean="0"/>
              <a:t>. </a:t>
            </a:r>
            <a:r>
              <a:rPr lang="en-US" b="1" dirty="0"/>
              <a:t>Above all, it’s a negotiating forum …</a:t>
            </a:r>
            <a:r>
              <a:rPr lang="en-US" dirty="0"/>
              <a:t>      Essentially, the WTO is a place where member governments go, to try to sort out the trade problems they face with each other.</a:t>
            </a:r>
            <a:endParaRPr lang="en-US" dirty="0"/>
          </a:p>
        </p:txBody>
      </p:sp>
      <p:pic>
        <p:nvPicPr>
          <p:cNvPr id="1026" name="Picture 2" descr="Click here to return to home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6808"/>
            <a:ext cx="2693158" cy="80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25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820069"/>
            <a:ext cx="5715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6659562"/>
          </a:xfrm>
        </p:spPr>
        <p:txBody>
          <a:bodyPr>
            <a:normAutofit fontScale="90000"/>
          </a:bodyPr>
          <a:lstStyle/>
          <a:p>
            <a:r>
              <a:rPr lang="en-US" sz="3300" dirty="0"/>
              <a:t> </a:t>
            </a:r>
            <a:r>
              <a:rPr lang="en-US" sz="3300" b="1" dirty="0">
                <a:solidFill>
                  <a:srgbClr val="FF0000"/>
                </a:solidFill>
              </a:rPr>
              <a:t>"Grant someone a special </a:t>
            </a:r>
            <a:r>
              <a:rPr lang="en-US" sz="3300" b="1" dirty="0" err="1">
                <a:solidFill>
                  <a:srgbClr val="FF0000"/>
                </a:solidFill>
              </a:rPr>
              <a:t>favour</a:t>
            </a:r>
            <a:r>
              <a:rPr lang="en-US" sz="3300" b="1" dirty="0">
                <a:solidFill>
                  <a:srgbClr val="FF0000"/>
                </a:solidFill>
              </a:rPr>
              <a:t> and you have to do the same for all other WTO members.“</a:t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/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/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/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b="1" dirty="0">
                <a:solidFill>
                  <a:srgbClr val="FF0000"/>
                </a:solidFill>
              </a:rPr>
              <a:t/>
            </a:r>
            <a:br>
              <a:rPr lang="en-US" sz="3300" b="1" dirty="0">
                <a:solidFill>
                  <a:srgbClr val="FF0000"/>
                </a:solidFill>
              </a:rPr>
            </a:br>
            <a:r>
              <a:rPr lang="en-US" sz="3300" b="1" dirty="0" smtClean="0">
                <a:solidFill>
                  <a:srgbClr val="FF0000"/>
                </a:solidFill>
              </a:rPr>
              <a:t/>
            </a:r>
            <a:br>
              <a:rPr lang="en-US" sz="3300" b="1" dirty="0" smtClean="0">
                <a:solidFill>
                  <a:srgbClr val="FF0000"/>
                </a:solidFill>
              </a:rPr>
            </a:br>
            <a:r>
              <a:rPr lang="en-US" sz="3300" dirty="0"/>
              <a:t/>
            </a:r>
            <a:br>
              <a:rPr lang="en-US" sz="3300" dirty="0"/>
            </a:br>
            <a:r>
              <a:rPr lang="en-US" sz="3300" dirty="0"/>
              <a:t>What do you think?  </a:t>
            </a:r>
            <a:br>
              <a:rPr lang="en-US" sz="3300" dirty="0"/>
            </a:br>
            <a:r>
              <a:rPr lang="en-US" sz="3300" dirty="0"/>
              <a:t>Who controls the WTO?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1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317" y="228600"/>
            <a:ext cx="6324600" cy="1143000"/>
          </a:xfrm>
        </p:spPr>
        <p:txBody>
          <a:bodyPr>
            <a:noAutofit/>
          </a:bodyPr>
          <a:lstStyle/>
          <a:p>
            <a:pPr algn="just"/>
            <a:r>
              <a:rPr lang="en-US" sz="3200" dirty="0" smtClean="0"/>
              <a:t>Many countries </a:t>
            </a:r>
            <a:r>
              <a:rPr lang="en-US" sz="3200" dirty="0" smtClean="0"/>
              <a:t>subsidize </a:t>
            </a:r>
            <a:r>
              <a:rPr lang="en-US" sz="3200" dirty="0" smtClean="0"/>
              <a:t>agriculture otherwise farmers couldn’t afford to do this job – why is this allowed?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76200"/>
            <a:ext cx="255133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flickr.com/45/182822532_2adbab3bc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327" y="1760753"/>
            <a:ext cx="6078434" cy="455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8545" y="4038600"/>
            <a:ext cx="2667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10 years, USA has </a:t>
            </a:r>
            <a:r>
              <a:rPr lang="en-US" dirty="0"/>
              <a:t>given about 24 billion </a:t>
            </a:r>
            <a:r>
              <a:rPr lang="en-US" dirty="0" smtClean="0"/>
              <a:t>$ </a:t>
            </a:r>
            <a:r>
              <a:rPr lang="en-US" dirty="0"/>
              <a:t>worth of cotton subsidies despite the fact that the World Trade Organization (WTO) ruled that United States cotton subsidies are </a:t>
            </a:r>
            <a:r>
              <a:rPr lang="en-US" dirty="0" smtClean="0"/>
              <a:t>illegal……. Does the WTO actually have real power….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0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International Monetary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IMF provides policy advice and financing to members in economic difficulties and also works with developing nations to help them achieve macroeconomic stability and reduce poverty.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275" y="443955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75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584</Words>
  <Application>Microsoft Office PowerPoint</Application>
  <PresentationFormat>On-screen Show (4:3)</PresentationFormat>
  <Paragraphs>84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Capital Flows Pt. 2 </vt:lpstr>
      <vt:lpstr>How do capital flows enhance or restrict countries economic options?</vt:lpstr>
      <vt:lpstr> </vt:lpstr>
      <vt:lpstr>Review: Define</vt:lpstr>
      <vt:lpstr>Useful definitions for your back pocket</vt:lpstr>
      <vt:lpstr>World Trade Organization</vt:lpstr>
      <vt:lpstr> "Grant someone a special favour and you have to do the same for all other WTO members.“           What do you think?   Who controls the WTO?   </vt:lpstr>
      <vt:lpstr>Many countries subsidize agriculture otherwise farmers couldn’t afford to do this job – why is this allowed?</vt:lpstr>
      <vt:lpstr>The International Monetary Fund</vt:lpstr>
      <vt:lpstr>IMF</vt:lpstr>
      <vt:lpstr>The World Bank</vt:lpstr>
      <vt:lpstr>A closer look at the WTO and the Banana wars?</vt:lpstr>
      <vt:lpstr>Positives and negatives – Should Bahamas join the WTO?  Bahamas – Yes we should join the WTO?</vt:lpstr>
      <vt:lpstr>Bahamas – No we shouldn’t join the WTO….</vt:lpstr>
      <vt:lpstr>Your Mind Map: Teams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 Pierre</dc:creator>
  <cp:lastModifiedBy>Nicole St Pierre</cp:lastModifiedBy>
  <cp:revision>16</cp:revision>
  <dcterms:created xsi:type="dcterms:W3CDTF">2015-01-07T15:26:59Z</dcterms:created>
  <dcterms:modified xsi:type="dcterms:W3CDTF">2016-02-18T14:40:25Z</dcterms:modified>
</cp:coreProperties>
</file>