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5" r:id="rId2"/>
    <p:sldId id="258" r:id="rId3"/>
    <p:sldId id="268" r:id="rId4"/>
    <p:sldId id="270" r:id="rId5"/>
    <p:sldId id="266" r:id="rId6"/>
    <p:sldId id="274" r:id="rId7"/>
    <p:sldId id="267" r:id="rId8"/>
    <p:sldId id="271" r:id="rId9"/>
    <p:sldId id="269" r:id="rId10"/>
    <p:sldId id="273" r:id="rId11"/>
    <p:sldId id="257" r:id="rId12"/>
    <p:sldId id="259" r:id="rId13"/>
    <p:sldId id="261" r:id="rId14"/>
    <p:sldId id="263" r:id="rId15"/>
    <p:sldId id="26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34"/>
    <p:restoredTop sz="94624"/>
  </p:normalViewPr>
  <p:slideViewPr>
    <p:cSldViewPr>
      <p:cViewPr varScale="1">
        <p:scale>
          <a:sx n="86" d="100"/>
          <a:sy n="86" d="100"/>
        </p:scale>
        <p:origin x="216" y="2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A3A68C-1790-4FA1-9E21-34959BE01209}" type="datetimeFigureOut">
              <a:rPr lang="en-US" smtClean="0"/>
              <a:pPr/>
              <a:t>10/17/16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7C245E-0B2D-47C3-97A4-D75C3F099114}" type="slidenum">
              <a:rPr lang="en-US" smtClean="0"/>
              <a:pPr/>
              <a:t>‹#›</a:t>
            </a:fld>
            <a:endParaRPr lang="en-US"/>
          </a:p>
        </p:txBody>
      </p:sp>
    </p:spTree>
    <p:extLst>
      <p:ext uri="{BB962C8B-B14F-4D97-AF65-F5344CB8AC3E}">
        <p14:creationId xmlns:p14="http://schemas.microsoft.com/office/powerpoint/2010/main" val="705373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F1B24BC-A1D2-4D77-BAA3-EC37DBC3CF22}" type="slidenum">
              <a:rPr lang="en-US" smtClean="0"/>
              <a:pPr>
                <a:defRPr/>
              </a:pPr>
              <a:t>2</a:t>
            </a:fld>
            <a:endParaRPr lang="en-US"/>
          </a:p>
        </p:txBody>
      </p:sp>
    </p:spTree>
    <p:extLst>
      <p:ext uri="{BB962C8B-B14F-4D97-AF65-F5344CB8AC3E}">
        <p14:creationId xmlns:p14="http://schemas.microsoft.com/office/powerpoint/2010/main" val="2115924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9B377A5-AAB4-4C03-B3F5-7C2B37095970}" type="slidenum">
              <a:rPr lang="en-US"/>
              <a:pPr fontAlgn="base">
                <a:spcBef>
                  <a:spcPct val="0"/>
                </a:spcBef>
                <a:spcAft>
                  <a:spcPct val="0"/>
                </a:spcAft>
              </a:pPr>
              <a:t>14</a:t>
            </a:fld>
            <a:endParaRPr lang="en-US"/>
          </a:p>
        </p:txBody>
      </p:sp>
    </p:spTree>
    <p:extLst>
      <p:ext uri="{BB962C8B-B14F-4D97-AF65-F5344CB8AC3E}">
        <p14:creationId xmlns:p14="http://schemas.microsoft.com/office/powerpoint/2010/main" val="3169339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086842-9BE6-4B27-97B2-C3BB50F90134}" type="datetimeFigureOut">
              <a:rPr lang="en-US" smtClean="0"/>
              <a:pPr/>
              <a:t>10/17/16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FAD86B-12F5-4D49-B0FD-030BC9BE041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086842-9BE6-4B27-97B2-C3BB50F90134}" type="datetimeFigureOut">
              <a:rPr lang="en-US" smtClean="0"/>
              <a:pPr/>
              <a:t>10/17/16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FAD86B-12F5-4D49-B0FD-030BC9BE04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086842-9BE6-4B27-97B2-C3BB50F90134}" type="datetimeFigureOut">
              <a:rPr lang="en-US" smtClean="0"/>
              <a:pPr/>
              <a:t>10/17/16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FAD86B-12F5-4D49-B0FD-030BC9BE04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086842-9BE6-4B27-97B2-C3BB50F90134}" type="datetimeFigureOut">
              <a:rPr lang="en-US" smtClean="0"/>
              <a:pPr/>
              <a:t>10/17/16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FAD86B-12F5-4D49-B0FD-030BC9BE04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086842-9BE6-4B27-97B2-C3BB50F90134}" type="datetimeFigureOut">
              <a:rPr lang="en-US" smtClean="0"/>
              <a:pPr/>
              <a:t>10/17/16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FAD86B-12F5-4D49-B0FD-030BC9BE041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086842-9BE6-4B27-97B2-C3BB50F90134}" type="datetimeFigureOut">
              <a:rPr lang="en-US" smtClean="0"/>
              <a:pPr/>
              <a:t>10/17/16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FAD86B-12F5-4D49-B0FD-030BC9BE04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086842-9BE6-4B27-97B2-C3BB50F90134}" type="datetimeFigureOut">
              <a:rPr lang="en-US" smtClean="0"/>
              <a:pPr/>
              <a:t>10/17/16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FAD86B-12F5-4D49-B0FD-030BC9BE04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086842-9BE6-4B27-97B2-C3BB50F90134}" type="datetimeFigureOut">
              <a:rPr lang="en-US" smtClean="0"/>
              <a:pPr/>
              <a:t>10/17/16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FAD86B-12F5-4D49-B0FD-030BC9BE04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086842-9BE6-4B27-97B2-C3BB50F90134}" type="datetimeFigureOut">
              <a:rPr lang="en-US" smtClean="0"/>
              <a:pPr/>
              <a:t>10/17/16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FAD86B-12F5-4D49-B0FD-030BC9BE04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086842-9BE6-4B27-97B2-C3BB50F90134}" type="datetimeFigureOut">
              <a:rPr lang="en-US" smtClean="0"/>
              <a:pPr/>
              <a:t>10/17/16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FAD86B-12F5-4D49-B0FD-030BC9BE04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086842-9BE6-4B27-97B2-C3BB50F90134}" type="datetimeFigureOut">
              <a:rPr lang="en-US" smtClean="0"/>
              <a:pPr/>
              <a:t>10/17/16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FAD86B-12F5-4D49-B0FD-030BC9BE04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086842-9BE6-4B27-97B2-C3BB50F90134}" type="datetimeFigureOut">
              <a:rPr lang="en-US" smtClean="0"/>
              <a:pPr/>
              <a:t>10/17/16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FAD86B-12F5-4D49-B0FD-030BC9BE04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 Id="rId3" Type="http://schemas.openxmlformats.org/officeDocument/2006/relationships/hyperlink" Target="http://www.youtube.com/watch?v=lAXladJwbOI"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lAXladJwbOI" TargetMode="External"/><Relationship Id="rId3" Type="http://schemas.openxmlformats.org/officeDocument/2006/relationships/hyperlink" Target="http://www.geographyalltheway.com/in/ib-global-interactions/transfer-capital.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imsweatshop.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3124200"/>
          </a:xfrm>
        </p:spPr>
        <p:txBody>
          <a:bodyPr>
            <a:normAutofit fontScale="90000"/>
          </a:bodyPr>
          <a:lstStyle/>
          <a:p>
            <a:r>
              <a:rPr lang="en-CA" dirty="0" smtClean="0"/>
              <a:t>How can capital flows enhance or restrict countries economic options?</a:t>
            </a:r>
            <a:br>
              <a:rPr lang="en-CA" dirty="0" smtClean="0"/>
            </a:br>
            <a:r>
              <a:rPr lang="en-CA" dirty="0" smtClean="0"/>
              <a:t>For that matter, what is capital?</a:t>
            </a:r>
            <a:br>
              <a:rPr lang="en-CA" dirty="0" smtClean="0"/>
            </a:br>
            <a:endParaRPr lang="en-CA" dirty="0"/>
          </a:p>
        </p:txBody>
      </p:sp>
      <p:sp>
        <p:nvSpPr>
          <p:cNvPr id="3" name="Subtitle 2"/>
          <p:cNvSpPr>
            <a:spLocks noGrp="1"/>
          </p:cNvSpPr>
          <p:nvPr>
            <p:ph type="subTitle" idx="1"/>
          </p:nvPr>
        </p:nvSpPr>
        <p:spPr>
          <a:xfrm>
            <a:off x="1371600" y="3581400"/>
            <a:ext cx="6400800" cy="2057400"/>
          </a:xfrm>
        </p:spPr>
        <p:txBody>
          <a:bodyPr>
            <a:normAutofit fontScale="70000" lnSpcReduction="20000"/>
          </a:bodyPr>
          <a:lstStyle/>
          <a:p>
            <a:r>
              <a:rPr lang="en-CA" dirty="0"/>
              <a:t>The term capital suggests financial or physical assets which can generate income, such as property or investments. Capital is one of the factors of production, it is </a:t>
            </a:r>
            <a:r>
              <a:rPr lang="en-CA" dirty="0" smtClean="0"/>
              <a:t>the man-made </a:t>
            </a:r>
            <a:r>
              <a:rPr lang="en-CA" dirty="0"/>
              <a:t>resources used in the production of goods and services. The other factors of production are land, labour and entrepreneurs.</a:t>
            </a:r>
          </a:p>
        </p:txBody>
      </p:sp>
    </p:spTree>
    <p:extLst>
      <p:ext uri="{BB962C8B-B14F-4D97-AF65-F5344CB8AC3E}">
        <p14:creationId xmlns:p14="http://schemas.microsoft.com/office/powerpoint/2010/main" val="36954441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HIDCs: Heavily Indebted Countries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7400" y="1321832"/>
            <a:ext cx="4952999" cy="5473315"/>
          </a:xfrm>
        </p:spPr>
      </p:pic>
    </p:spTree>
    <p:extLst>
      <p:ext uri="{BB962C8B-B14F-4D97-AF65-F5344CB8AC3E}">
        <p14:creationId xmlns:p14="http://schemas.microsoft.com/office/powerpoint/2010/main" val="1161337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3.bp.blogspot.com/-7rQFgcXlxHs/Thr7QgYZnWI/AAAAAAAAAFY/U2WeBcu92a4/s1600/rostows.jpg"/>
          <p:cNvPicPr>
            <a:picLocks noChangeAspect="1" noChangeArrowheads="1"/>
          </p:cNvPicPr>
          <p:nvPr/>
        </p:nvPicPr>
        <p:blipFill>
          <a:blip r:embed="rId2" cstate="print"/>
          <a:srcRect/>
          <a:stretch>
            <a:fillRect/>
          </a:stretch>
        </p:blipFill>
        <p:spPr bwMode="auto">
          <a:xfrm>
            <a:off x="-533401" y="0"/>
            <a:ext cx="7150183" cy="5562600"/>
          </a:xfrm>
          <a:prstGeom prst="rect">
            <a:avLst/>
          </a:prstGeom>
          <a:noFill/>
        </p:spPr>
      </p:pic>
      <p:sp>
        <p:nvSpPr>
          <p:cNvPr id="2" name="Title 1"/>
          <p:cNvSpPr>
            <a:spLocks noGrp="1"/>
          </p:cNvSpPr>
          <p:nvPr>
            <p:ph type="title"/>
          </p:nvPr>
        </p:nvSpPr>
        <p:spPr>
          <a:xfrm>
            <a:off x="5943600" y="762000"/>
            <a:ext cx="3200400" cy="1143000"/>
          </a:xfrm>
        </p:spPr>
        <p:txBody>
          <a:bodyPr>
            <a:normAutofit fontScale="90000"/>
          </a:bodyPr>
          <a:lstStyle/>
          <a:p>
            <a:r>
              <a:rPr lang="en-US" dirty="0" err="1" smtClean="0"/>
              <a:t>Rostow’s</a:t>
            </a:r>
            <a:r>
              <a:rPr lang="en-US" dirty="0" smtClean="0"/>
              <a:t> model of development</a:t>
            </a:r>
            <a:endParaRPr lang="en-US" dirty="0"/>
          </a:p>
        </p:txBody>
      </p:sp>
      <p:sp>
        <p:nvSpPr>
          <p:cNvPr id="3" name="Content Placeholder 2"/>
          <p:cNvSpPr>
            <a:spLocks noGrp="1"/>
          </p:cNvSpPr>
          <p:nvPr>
            <p:ph idx="1"/>
          </p:nvPr>
        </p:nvSpPr>
        <p:spPr>
          <a:xfrm>
            <a:off x="457200" y="5791200"/>
            <a:ext cx="8229600" cy="868363"/>
          </a:xfrm>
        </p:spPr>
        <p:txBody>
          <a:bodyPr>
            <a:normAutofit fontScale="55000" lnSpcReduction="20000"/>
          </a:bodyPr>
          <a:lstStyle/>
          <a:p>
            <a:pPr>
              <a:buNone/>
            </a:pPr>
            <a:r>
              <a:rPr lang="en-US" dirty="0" smtClean="0">
                <a:hlinkClick r:id="rId3"/>
              </a:rPr>
              <a:t>http://www.youtube.com/watch?v=lAXladJwbOI</a:t>
            </a:r>
            <a:endParaRPr lang="en-US" dirty="0" smtClean="0"/>
          </a:p>
          <a:p>
            <a:pPr>
              <a:buNone/>
            </a:pPr>
            <a:r>
              <a:rPr lang="en-US" dirty="0" smtClean="0"/>
              <a:t>Use </a:t>
            </a:r>
            <a:r>
              <a:rPr lang="en-US" b="1" dirty="0" smtClean="0"/>
              <a:t>stage one and stage two </a:t>
            </a:r>
            <a:r>
              <a:rPr lang="en-US" dirty="0" smtClean="0"/>
              <a:t>of this video to write about </a:t>
            </a:r>
            <a:r>
              <a:rPr lang="en-US" dirty="0" err="1"/>
              <a:t>R</a:t>
            </a:r>
            <a:r>
              <a:rPr lang="en-US" dirty="0" err="1" smtClean="0"/>
              <a:t>ostows</a:t>
            </a:r>
            <a:r>
              <a:rPr lang="en-US" dirty="0" smtClean="0"/>
              <a:t> model in your own words.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433" y="215206"/>
            <a:ext cx="8229600" cy="1143000"/>
          </a:xfrm>
        </p:spPr>
        <p:txBody>
          <a:bodyPr>
            <a:noAutofit/>
          </a:bodyPr>
          <a:lstStyle/>
          <a:p>
            <a:r>
              <a:rPr lang="en-US" sz="3200" dirty="0" smtClean="0">
                <a:hlinkClick r:id="rId2"/>
              </a:rPr>
              <a:t>http://www.youtube.com/watch?v=lAXladJwbOI</a:t>
            </a:r>
            <a:r>
              <a:rPr lang="en-US" sz="3200" dirty="0" smtClean="0"/>
              <a:t/>
            </a:r>
            <a:br>
              <a:rPr lang="en-US" sz="3200" dirty="0" smtClean="0"/>
            </a:br>
            <a:r>
              <a:rPr lang="en-US" sz="3200" dirty="0" smtClean="0"/>
              <a:t>Watch the rest of the stages…………….</a:t>
            </a:r>
            <a:endParaRPr lang="en-US" sz="3200" dirty="0"/>
          </a:p>
        </p:txBody>
      </p:sp>
      <p:sp>
        <p:nvSpPr>
          <p:cNvPr id="3" name="Content Placeholder 2"/>
          <p:cNvSpPr>
            <a:spLocks noGrp="1"/>
          </p:cNvSpPr>
          <p:nvPr>
            <p:ph idx="1"/>
          </p:nvPr>
        </p:nvSpPr>
        <p:spPr>
          <a:xfrm>
            <a:off x="457200" y="4495800"/>
            <a:ext cx="8229600" cy="2133600"/>
          </a:xfrm>
        </p:spPr>
        <p:txBody>
          <a:bodyPr>
            <a:normAutofit fontScale="55000" lnSpcReduction="20000"/>
          </a:bodyPr>
          <a:lstStyle/>
          <a:p>
            <a:pPr>
              <a:buNone/>
            </a:pPr>
            <a:endParaRPr lang="en-US" dirty="0"/>
          </a:p>
          <a:p>
            <a:pPr>
              <a:buNone/>
            </a:pPr>
            <a:r>
              <a:rPr lang="en-US" dirty="0" smtClean="0"/>
              <a:t>Task 2</a:t>
            </a:r>
          </a:p>
          <a:p>
            <a:pPr>
              <a:buNone/>
            </a:pPr>
            <a:r>
              <a:rPr lang="en-US" dirty="0" smtClean="0"/>
              <a:t>Fill in the table using this website:</a:t>
            </a:r>
          </a:p>
          <a:p>
            <a:pPr>
              <a:buNone/>
            </a:pPr>
            <a:r>
              <a:rPr lang="en-US" u="sng" dirty="0" smtClean="0">
                <a:hlinkClick r:id="rId3"/>
              </a:rPr>
              <a:t>http://www.geographyalltheway.com/in/ib-global-interactions/transfer-capital.htm</a:t>
            </a:r>
            <a:endParaRPr lang="en-US" u="sng" dirty="0" smtClean="0"/>
          </a:p>
          <a:p>
            <a:pPr>
              <a:buNone/>
            </a:pPr>
            <a:endParaRPr lang="en-US" u="sng" dirty="0"/>
          </a:p>
          <a:p>
            <a:pPr>
              <a:buNone/>
            </a:pPr>
            <a:r>
              <a:rPr lang="en-US" dirty="0" smtClean="0"/>
              <a:t>Task 3</a:t>
            </a:r>
          </a:p>
          <a:p>
            <a:pPr>
              <a:buNone/>
            </a:pPr>
            <a:r>
              <a:rPr lang="en-US" dirty="0" smtClean="0"/>
              <a:t>Consolidate your knowledge using the textbook….</a:t>
            </a:r>
            <a:endParaRPr lang="en-US" dirty="0"/>
          </a:p>
        </p:txBody>
      </p:sp>
      <p:sp>
        <p:nvSpPr>
          <p:cNvPr id="4" name="TextBox 3"/>
          <p:cNvSpPr txBox="1"/>
          <p:nvPr/>
        </p:nvSpPr>
        <p:spPr>
          <a:xfrm>
            <a:off x="533400" y="1676400"/>
            <a:ext cx="6858000" cy="2585323"/>
          </a:xfrm>
          <a:prstGeom prst="rect">
            <a:avLst/>
          </a:prstGeom>
          <a:noFill/>
        </p:spPr>
        <p:txBody>
          <a:bodyPr wrap="square" rtlCol="0">
            <a:spAutoFit/>
          </a:bodyPr>
          <a:lstStyle/>
          <a:p>
            <a:r>
              <a:rPr lang="en-US" sz="2400" dirty="0" smtClean="0">
                <a:solidFill>
                  <a:srgbClr val="FF0000"/>
                </a:solidFill>
              </a:rPr>
              <a:t>L</a:t>
            </a:r>
            <a:r>
              <a:rPr lang="en-US" sz="2400" dirty="0" smtClean="0"/>
              <a:t>oans</a:t>
            </a:r>
          </a:p>
          <a:p>
            <a:r>
              <a:rPr lang="en-US" sz="2400" dirty="0" smtClean="0">
                <a:solidFill>
                  <a:srgbClr val="FF0000"/>
                </a:solidFill>
              </a:rPr>
              <a:t>D</a:t>
            </a:r>
            <a:r>
              <a:rPr lang="en-US" sz="2400" dirty="0" smtClean="0"/>
              <a:t>ebt repayment</a:t>
            </a:r>
          </a:p>
          <a:p>
            <a:r>
              <a:rPr lang="en-US" sz="2400" dirty="0" smtClean="0">
                <a:solidFill>
                  <a:srgbClr val="FF0000"/>
                </a:solidFill>
              </a:rPr>
              <a:t>D</a:t>
            </a:r>
            <a:r>
              <a:rPr lang="en-US" sz="2400" dirty="0" smtClean="0"/>
              <a:t>evelopment aid</a:t>
            </a:r>
          </a:p>
          <a:p>
            <a:r>
              <a:rPr lang="en-US" sz="2400" dirty="0" smtClean="0">
                <a:solidFill>
                  <a:srgbClr val="FF0000"/>
                </a:solidFill>
              </a:rPr>
              <a:t>R</a:t>
            </a:r>
            <a:r>
              <a:rPr lang="en-US" sz="2400" dirty="0" smtClean="0"/>
              <a:t>emittances</a:t>
            </a:r>
          </a:p>
          <a:p>
            <a:r>
              <a:rPr lang="en-US" sz="2400" dirty="0" smtClean="0">
                <a:solidFill>
                  <a:srgbClr val="FF0000"/>
                </a:solidFill>
              </a:rPr>
              <a:t>F</a:t>
            </a:r>
            <a:r>
              <a:rPr lang="en-US" sz="2400" dirty="0" smtClean="0"/>
              <a:t>oreign direct investment</a:t>
            </a:r>
          </a:p>
          <a:p>
            <a:r>
              <a:rPr lang="en-US" sz="2400" dirty="0">
                <a:solidFill>
                  <a:srgbClr val="FF0000"/>
                </a:solidFill>
              </a:rPr>
              <a:t>R</a:t>
            </a:r>
            <a:r>
              <a:rPr lang="en-US" sz="2400" dirty="0" smtClean="0"/>
              <a:t>epatriation of profits</a:t>
            </a:r>
          </a:p>
          <a:p>
            <a:endParaRPr lang="en-US" dirty="0"/>
          </a:p>
        </p:txBody>
      </p:sp>
      <p:sp>
        <p:nvSpPr>
          <p:cNvPr id="5" name="TextBox 4"/>
          <p:cNvSpPr txBox="1"/>
          <p:nvPr/>
        </p:nvSpPr>
        <p:spPr>
          <a:xfrm>
            <a:off x="5334000" y="2209800"/>
            <a:ext cx="2590800" cy="1200329"/>
          </a:xfrm>
          <a:prstGeom prst="rect">
            <a:avLst/>
          </a:prstGeom>
          <a:noFill/>
        </p:spPr>
        <p:txBody>
          <a:bodyPr wrap="square" rtlCol="0">
            <a:spAutoFit/>
          </a:bodyPr>
          <a:lstStyle/>
          <a:p>
            <a:r>
              <a:rPr lang="en-US" dirty="0" smtClean="0"/>
              <a:t>If a question says </a:t>
            </a:r>
            <a:r>
              <a:rPr lang="en-US" b="1" dirty="0" smtClean="0"/>
              <a:t>economic</a:t>
            </a:r>
            <a:r>
              <a:rPr lang="en-US" dirty="0" smtClean="0"/>
              <a:t> then you should remember these6 things to discuss………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791200" y="1295400"/>
            <a:ext cx="2895600" cy="4830763"/>
          </a:xfrm>
        </p:spPr>
        <p:txBody>
          <a:bodyPr/>
          <a:lstStyle/>
          <a:p>
            <a:pPr>
              <a:buNone/>
            </a:pPr>
            <a:r>
              <a:rPr lang="en-US" dirty="0" smtClean="0"/>
              <a:t>A little </a:t>
            </a:r>
            <a:r>
              <a:rPr lang="en-US" smtClean="0"/>
              <a:t>more detail on FDI………….</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304800" y="685800"/>
            <a:ext cx="5507038"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rtlCol="0">
            <a:normAutofit fontScale="90000"/>
          </a:bodyPr>
          <a:lstStyle/>
          <a:p>
            <a:pPr fontAlgn="auto">
              <a:spcAft>
                <a:spcPts val="0"/>
              </a:spcAft>
              <a:defRPr/>
            </a:pPr>
            <a:r>
              <a:rPr lang="en-US" dirty="0" smtClean="0"/>
              <a:t>Why this pattern?</a:t>
            </a:r>
            <a:endParaRPr lang="en-US" dirty="0"/>
          </a:p>
        </p:txBody>
      </p:sp>
      <p:sp>
        <p:nvSpPr>
          <p:cNvPr id="3" name="Content Placeholder 2"/>
          <p:cNvSpPr>
            <a:spLocks noGrp="1"/>
          </p:cNvSpPr>
          <p:nvPr>
            <p:ph idx="1"/>
          </p:nvPr>
        </p:nvSpPr>
        <p:spPr>
          <a:xfrm>
            <a:off x="457200" y="1143000"/>
            <a:ext cx="8458200" cy="5257800"/>
          </a:xfrm>
        </p:spPr>
        <p:txBody>
          <a:bodyPr rtlCol="0">
            <a:normAutofit fontScale="92500" lnSpcReduction="20000"/>
          </a:bodyPr>
          <a:lstStyle/>
          <a:p>
            <a:pPr fontAlgn="auto">
              <a:spcAft>
                <a:spcPts val="0"/>
              </a:spcAft>
              <a:buFont typeface="Arial" pitchFamily="34" charset="0"/>
              <a:buChar char="•"/>
              <a:defRPr/>
            </a:pPr>
            <a:r>
              <a:rPr lang="en-US" dirty="0" smtClean="0"/>
              <a:t>Highest investments in rich countries and emerging countries – </a:t>
            </a:r>
          </a:p>
          <a:p>
            <a:pPr fontAlgn="auto">
              <a:spcAft>
                <a:spcPts val="0"/>
              </a:spcAft>
              <a:buFont typeface="Arial" pitchFamily="34" charset="0"/>
              <a:buNone/>
              <a:defRPr/>
            </a:pPr>
            <a:r>
              <a:rPr lang="en-US" dirty="0" smtClean="0"/>
              <a:t>companies want to be successful so they invest in successful (rich) places!!!</a:t>
            </a:r>
          </a:p>
          <a:p>
            <a:pPr fontAlgn="auto">
              <a:spcAft>
                <a:spcPts val="0"/>
              </a:spcAft>
              <a:buFont typeface="Arial" pitchFamily="34" charset="0"/>
              <a:buNone/>
              <a:defRPr/>
            </a:pPr>
            <a:endParaRPr lang="en-US" dirty="0"/>
          </a:p>
          <a:p>
            <a:pPr fontAlgn="auto">
              <a:spcAft>
                <a:spcPts val="0"/>
              </a:spcAft>
              <a:buFont typeface="Arial" pitchFamily="34" charset="0"/>
              <a:buChar char="•"/>
              <a:defRPr/>
            </a:pPr>
            <a:r>
              <a:rPr lang="en-US" dirty="0" smtClean="0"/>
              <a:t>Lowest investment is in poor (periphery) countries </a:t>
            </a:r>
          </a:p>
          <a:p>
            <a:pPr fontAlgn="auto">
              <a:spcAft>
                <a:spcPts val="0"/>
              </a:spcAft>
              <a:buFont typeface="Arial" pitchFamily="34" charset="0"/>
              <a:buNone/>
              <a:defRPr/>
            </a:pPr>
            <a:r>
              <a:rPr lang="en-US" dirty="0" smtClean="0"/>
              <a:t>-no market, poorly skilled workers, no </a:t>
            </a:r>
            <a:r>
              <a:rPr lang="en-US" dirty="0" err="1" smtClean="0"/>
              <a:t>infastructure</a:t>
            </a:r>
            <a:endParaRPr lang="en-US" dirty="0"/>
          </a:p>
          <a:p>
            <a:pPr fontAlgn="auto">
              <a:spcAft>
                <a:spcPts val="0"/>
              </a:spcAft>
              <a:buFont typeface="Arial" pitchFamily="34" charset="0"/>
              <a:buNone/>
              <a:defRPr/>
            </a:pPr>
            <a:endParaRPr lang="en-US" dirty="0" smtClean="0"/>
          </a:p>
          <a:p>
            <a:pPr fontAlgn="auto">
              <a:spcAft>
                <a:spcPts val="0"/>
              </a:spcAft>
              <a:buFont typeface="Arial" pitchFamily="34" charset="0"/>
              <a:buNone/>
              <a:defRPr/>
            </a:pPr>
            <a:r>
              <a:rPr lang="en-US" dirty="0" smtClean="0"/>
              <a:t> and countries that politically isolate themselves! (NK)</a:t>
            </a:r>
          </a:p>
          <a:p>
            <a:pPr fontAlgn="auto">
              <a:spcAft>
                <a:spcPts val="0"/>
              </a:spcAft>
              <a:buFont typeface="Arial" pitchFamily="34" charset="0"/>
              <a:buNone/>
              <a:defRPr/>
            </a:pPr>
            <a:endParaRPr lang="en-US" dirty="0"/>
          </a:p>
          <a:p>
            <a:pPr fontAlgn="auto">
              <a:spcAft>
                <a:spcPts val="0"/>
              </a:spcAft>
              <a:buFont typeface="Arial" pitchFamily="34" charset="0"/>
              <a:buChar char="•"/>
              <a:defRPr/>
            </a:pPr>
            <a:r>
              <a:rPr lang="en-US" dirty="0" smtClean="0"/>
              <a:t>Follows core periphery model of </a:t>
            </a:r>
            <a:r>
              <a:rPr lang="en-US" dirty="0" err="1" smtClean="0"/>
              <a:t>globalisation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linds(horizontal)">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fontScale="90000"/>
          </a:bodyPr>
          <a:lstStyle/>
          <a:p>
            <a:r>
              <a:rPr lang="en-US" b="1" dirty="0" smtClean="0"/>
              <a:t>Disadvantages of FDI for semi periphery and countries</a:t>
            </a:r>
            <a:endParaRPr lang="en-US" b="1" dirty="0"/>
          </a:p>
        </p:txBody>
      </p:sp>
      <p:sp>
        <p:nvSpPr>
          <p:cNvPr id="3" name="Content Placeholder 2"/>
          <p:cNvSpPr>
            <a:spLocks noGrp="1"/>
          </p:cNvSpPr>
          <p:nvPr>
            <p:ph idx="1"/>
          </p:nvPr>
        </p:nvSpPr>
        <p:spPr/>
        <p:txBody>
          <a:bodyPr/>
          <a:lstStyle/>
          <a:p>
            <a:pPr>
              <a:buNone/>
            </a:pPr>
            <a:r>
              <a:rPr lang="en-US" dirty="0" smtClean="0">
                <a:hlinkClick r:id="rId2"/>
              </a:rPr>
              <a:t>http://www.simsweatshop.com/</a:t>
            </a:r>
            <a:endParaRPr lang="en-US" dirty="0" smtClean="0"/>
          </a:p>
          <a:p>
            <a:pPr>
              <a:buNone/>
            </a:pPr>
            <a:r>
              <a:rPr lang="en-US" dirty="0" smtClean="0"/>
              <a:t>Take advantage of cheap </a:t>
            </a:r>
            <a:r>
              <a:rPr lang="en-US" dirty="0" err="1" smtClean="0"/>
              <a:t>labour</a:t>
            </a:r>
            <a:r>
              <a:rPr lang="en-US" dirty="0" smtClean="0"/>
              <a:t> – workers poorly paid</a:t>
            </a:r>
          </a:p>
          <a:p>
            <a:pPr>
              <a:buNone/>
            </a:pPr>
            <a:r>
              <a:rPr lang="en-US" dirty="0" smtClean="0"/>
              <a:t>No union </a:t>
            </a:r>
            <a:r>
              <a:rPr lang="en-US" dirty="0" err="1" smtClean="0"/>
              <a:t>organisation</a:t>
            </a:r>
            <a:r>
              <a:rPr lang="en-US" dirty="0" smtClean="0"/>
              <a:t> so conditions are poor such as no breaks</a:t>
            </a:r>
          </a:p>
          <a:p>
            <a:pPr>
              <a:buNone/>
            </a:pPr>
            <a:r>
              <a:rPr lang="en-US" dirty="0" smtClean="0"/>
              <a:t>Take advantage of lack of pollution laws so often have negative impact on the environment</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dirty="0" smtClean="0"/>
              <a:t>Where does the money flow?</a:t>
            </a:r>
            <a:endParaRPr lang="en-US" dirty="0"/>
          </a:p>
        </p:txBody>
      </p:sp>
      <p:sp>
        <p:nvSpPr>
          <p:cNvPr id="3" name="Content Placeholder 2"/>
          <p:cNvSpPr>
            <a:spLocks noGrp="1"/>
          </p:cNvSpPr>
          <p:nvPr>
            <p:ph idx="1"/>
          </p:nvPr>
        </p:nvSpPr>
        <p:spPr>
          <a:xfrm>
            <a:off x="304800" y="1828800"/>
            <a:ext cx="8686800" cy="4724400"/>
          </a:xfrm>
        </p:spPr>
        <p:txBody>
          <a:bodyPr/>
          <a:lstStyle/>
          <a:p>
            <a:pPr>
              <a:buNone/>
            </a:pPr>
            <a:r>
              <a:rPr lang="en-US" dirty="0" smtClean="0"/>
              <a:t>Types of economic interaction between countries:</a:t>
            </a:r>
          </a:p>
          <a:p>
            <a:r>
              <a:rPr lang="en-US" dirty="0" smtClean="0"/>
              <a:t>Loans</a:t>
            </a:r>
          </a:p>
          <a:p>
            <a:r>
              <a:rPr lang="en-US" dirty="0" smtClean="0"/>
              <a:t>Debt repayment</a:t>
            </a:r>
          </a:p>
          <a:p>
            <a:r>
              <a:rPr lang="en-US" dirty="0" smtClean="0"/>
              <a:t>Development aid</a:t>
            </a:r>
          </a:p>
          <a:p>
            <a:r>
              <a:rPr lang="en-US" dirty="0" smtClean="0"/>
              <a:t>Remittances</a:t>
            </a:r>
          </a:p>
          <a:p>
            <a:r>
              <a:rPr lang="en-US" dirty="0" smtClean="0"/>
              <a:t>Foreign direct investment</a:t>
            </a:r>
          </a:p>
          <a:p>
            <a:r>
              <a:rPr lang="en-US" dirty="0"/>
              <a:t>R</a:t>
            </a:r>
            <a:r>
              <a:rPr lang="en-US" dirty="0" smtClean="0"/>
              <a:t>epatriation of profits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Official Development Assistance</a:t>
            </a:r>
            <a:endParaRPr lang="en-CA"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CA" dirty="0"/>
              <a:t>Development aid or development cooperation (also development assistance, Official Development Assistance (ODA) or foreign aid) is aid given by governments and other agencies to support the economic, environmental, social and political development of developing countries. </a:t>
            </a:r>
            <a:r>
              <a:rPr lang="en-CA" u="sng" dirty="0"/>
              <a:t>It is distinguished from humanitarian aid by focusing on alleviating poverty in the long term, rather than a short term response. </a:t>
            </a:r>
            <a:r>
              <a:rPr lang="en-CA" dirty="0"/>
              <a:t>There tends to be a grant element to distinguish from a loan</a:t>
            </a:r>
            <a:r>
              <a:rPr lang="en-CA" dirty="0" smtClean="0"/>
              <a:t>.</a:t>
            </a:r>
          </a:p>
          <a:p>
            <a:pPr marL="0" indent="0" algn="ctr">
              <a:buNone/>
            </a:pPr>
            <a:r>
              <a:rPr lang="en-CA" dirty="0" smtClean="0">
                <a:solidFill>
                  <a:srgbClr val="00B0F0"/>
                </a:solidFill>
              </a:rPr>
              <a:t>Paraphrase this definition: 20 words or less. </a:t>
            </a:r>
            <a:endParaRPr lang="en-CA" dirty="0">
              <a:solidFill>
                <a:srgbClr val="00B0F0"/>
              </a:solidFill>
            </a:endParaRPr>
          </a:p>
        </p:txBody>
      </p:sp>
    </p:spTree>
    <p:extLst>
      <p:ext uri="{BB962C8B-B14F-4D97-AF65-F5344CB8AC3E}">
        <p14:creationId xmlns:p14="http://schemas.microsoft.com/office/powerpoint/2010/main" val="2012655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OECD</a:t>
            </a:r>
            <a:endParaRPr lang="en-CA" dirty="0"/>
          </a:p>
        </p:txBody>
      </p:sp>
      <p:sp>
        <p:nvSpPr>
          <p:cNvPr id="3" name="Content Placeholder 2"/>
          <p:cNvSpPr>
            <a:spLocks noGrp="1"/>
          </p:cNvSpPr>
          <p:nvPr>
            <p:ph idx="1"/>
          </p:nvPr>
        </p:nvSpPr>
        <p:spPr/>
        <p:txBody>
          <a:bodyPr/>
          <a:lstStyle/>
          <a:p>
            <a:r>
              <a:rPr lang="en-CA" dirty="0"/>
              <a:t>The Organization for Economic Cooperation and Development (</a:t>
            </a:r>
            <a:r>
              <a:rPr lang="en-CA" b="1" dirty="0"/>
              <a:t>OECD</a:t>
            </a:r>
            <a:r>
              <a:rPr lang="en-CA" dirty="0"/>
              <a:t>) is a unique forum where the governments of 34 democracies with market economies work with each other, as well as with more than 70 non-member economies to promote economic growth, prosperity, and sustainable development</a:t>
            </a:r>
            <a:r>
              <a:rPr lang="en-CA" dirty="0" smtClean="0"/>
              <a:t>.</a:t>
            </a:r>
            <a:endParaRPr lang="en-CA" dirty="0"/>
          </a:p>
        </p:txBody>
      </p:sp>
    </p:spTree>
    <p:extLst>
      <p:ext uri="{BB962C8B-B14F-4D97-AF65-F5344CB8AC3E}">
        <p14:creationId xmlns:p14="http://schemas.microsoft.com/office/powerpoint/2010/main" val="3738509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ODA by </a:t>
            </a:r>
            <a:r>
              <a:rPr lang="en-CA" dirty="0" smtClean="0"/>
              <a:t>sector: what areas receive development assistance?</a:t>
            </a:r>
            <a:endParaRPr lang="en-CA" dirty="0"/>
          </a:p>
        </p:txBody>
      </p:sp>
      <p:sp>
        <p:nvSpPr>
          <p:cNvPr id="3" name="Content Placeholder 2"/>
          <p:cNvSpPr>
            <a:spLocks noGrp="1"/>
          </p:cNvSpPr>
          <p:nvPr>
            <p:ph idx="1"/>
          </p:nvPr>
        </p:nvSpPr>
        <p:spPr>
          <a:xfrm>
            <a:off x="438462" y="1981200"/>
            <a:ext cx="8229600" cy="4525963"/>
          </a:xfrm>
        </p:spPr>
        <p:txBody>
          <a:bodyPr/>
          <a:lstStyle/>
          <a:p>
            <a:r>
              <a:rPr lang="en-CA" dirty="0" smtClean="0"/>
              <a:t>Social Infrastructure</a:t>
            </a:r>
          </a:p>
          <a:p>
            <a:r>
              <a:rPr lang="en-CA" dirty="0" smtClean="0"/>
              <a:t>Humanitarian Aid</a:t>
            </a:r>
          </a:p>
          <a:p>
            <a:r>
              <a:rPr lang="en-CA" dirty="0" smtClean="0"/>
              <a:t>Economic Infrastructure</a:t>
            </a:r>
          </a:p>
          <a:p>
            <a:r>
              <a:rPr lang="en-CA" dirty="0" smtClean="0"/>
              <a:t>Admin Costs of Donors</a:t>
            </a:r>
          </a:p>
          <a:p>
            <a:r>
              <a:rPr lang="en-CA" dirty="0" smtClean="0"/>
              <a:t>Production</a:t>
            </a:r>
          </a:p>
          <a:p>
            <a:r>
              <a:rPr lang="en-CA" dirty="0" smtClean="0"/>
              <a:t>Debt Relief</a:t>
            </a:r>
          </a:p>
          <a:p>
            <a:r>
              <a:rPr lang="en-CA" dirty="0" smtClean="0"/>
              <a:t>Multi-Sector</a:t>
            </a:r>
            <a:endParaRPr lang="en-CA" dirty="0"/>
          </a:p>
        </p:txBody>
      </p:sp>
    </p:spTree>
    <p:extLst>
      <p:ext uri="{BB962C8B-B14F-4D97-AF65-F5344CB8AC3E}">
        <p14:creationId xmlns:p14="http://schemas.microsoft.com/office/powerpoint/2010/main" val="2755613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000" dirty="0" smtClean="0"/>
              <a:t>How much do countries give?</a:t>
            </a:r>
            <a:br>
              <a:rPr lang="en-US" sz="3000" dirty="0" smtClean="0"/>
            </a:br>
            <a:r>
              <a:rPr lang="en-US" sz="3000" dirty="0" smtClean="0"/>
              <a:t>Which countries give the most?</a:t>
            </a:r>
            <a:endParaRPr lang="en-US" sz="3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1905000"/>
            <a:ext cx="3576019" cy="4830763"/>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1600" y="1962336"/>
            <a:ext cx="3124200" cy="4864434"/>
          </a:xfrm>
          <a:prstGeom prst="rect">
            <a:avLst/>
          </a:prstGeom>
        </p:spPr>
      </p:pic>
      <p:sp>
        <p:nvSpPr>
          <p:cNvPr id="6" name="TextBox 5"/>
          <p:cNvSpPr txBox="1"/>
          <p:nvPr/>
        </p:nvSpPr>
        <p:spPr>
          <a:xfrm>
            <a:off x="914400" y="1371600"/>
            <a:ext cx="2667000" cy="381000"/>
          </a:xfrm>
          <a:prstGeom prst="rect">
            <a:avLst/>
          </a:prstGeom>
          <a:noFill/>
        </p:spPr>
        <p:txBody>
          <a:bodyPr wrap="square" rtlCol="0">
            <a:spAutoFit/>
          </a:bodyPr>
          <a:lstStyle/>
          <a:p>
            <a:pPr algn="ctr"/>
            <a:r>
              <a:rPr lang="en-US" b="1" dirty="0" smtClean="0">
                <a:solidFill>
                  <a:srgbClr val="00B0F0"/>
                </a:solidFill>
              </a:rPr>
              <a:t>Total Amount</a:t>
            </a:r>
            <a:endParaRPr lang="en-US" b="1" dirty="0">
              <a:solidFill>
                <a:srgbClr val="00B0F0"/>
              </a:solidFill>
            </a:endParaRPr>
          </a:p>
        </p:txBody>
      </p:sp>
      <p:sp>
        <p:nvSpPr>
          <p:cNvPr id="7" name="TextBox 6"/>
          <p:cNvSpPr txBox="1"/>
          <p:nvPr/>
        </p:nvSpPr>
        <p:spPr>
          <a:xfrm>
            <a:off x="5621311" y="1403391"/>
            <a:ext cx="2667000" cy="381000"/>
          </a:xfrm>
          <a:prstGeom prst="rect">
            <a:avLst/>
          </a:prstGeom>
          <a:noFill/>
        </p:spPr>
        <p:txBody>
          <a:bodyPr wrap="square" rtlCol="0">
            <a:spAutoFit/>
          </a:bodyPr>
          <a:lstStyle/>
          <a:p>
            <a:pPr algn="ctr"/>
            <a:r>
              <a:rPr lang="en-US" b="1" dirty="0" smtClean="0">
                <a:solidFill>
                  <a:srgbClr val="00B0F0"/>
                </a:solidFill>
              </a:rPr>
              <a:t>Percentage of GDP</a:t>
            </a:r>
            <a:endParaRPr lang="en-US" b="1" dirty="0">
              <a:solidFill>
                <a:srgbClr val="00B0F0"/>
              </a:solidFill>
            </a:endParaRPr>
          </a:p>
        </p:txBody>
      </p:sp>
    </p:spTree>
    <p:extLst>
      <p:ext uri="{BB962C8B-B14F-4D97-AF65-F5344CB8AC3E}">
        <p14:creationId xmlns:p14="http://schemas.microsoft.com/office/powerpoint/2010/main" val="81483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Choose 3 countries</a:t>
            </a:r>
            <a:endParaRPr lang="en-CA" dirty="0"/>
          </a:p>
        </p:txBody>
      </p:sp>
      <p:sp>
        <p:nvSpPr>
          <p:cNvPr id="3" name="Content Placeholder 2"/>
          <p:cNvSpPr>
            <a:spLocks noGrp="1"/>
          </p:cNvSpPr>
          <p:nvPr>
            <p:ph idx="1"/>
          </p:nvPr>
        </p:nvSpPr>
        <p:spPr/>
        <p:txBody>
          <a:bodyPr/>
          <a:lstStyle/>
          <a:p>
            <a:r>
              <a:rPr lang="en-CA" dirty="0" smtClean="0"/>
              <a:t>Decide whether </a:t>
            </a:r>
            <a:r>
              <a:rPr lang="en-CA" dirty="0" smtClean="0"/>
              <a:t>each</a:t>
            </a:r>
            <a:r>
              <a:rPr lang="en-CA" dirty="0" smtClean="0"/>
              <a:t> </a:t>
            </a:r>
            <a:r>
              <a:rPr lang="en-CA" dirty="0" smtClean="0"/>
              <a:t>country is most likely to be a ‘donor’ or ‘recipient</a:t>
            </a:r>
            <a:r>
              <a:rPr lang="en-CA" dirty="0" smtClean="0"/>
              <a:t>’ </a:t>
            </a:r>
            <a:endParaRPr lang="en-CA" dirty="0" smtClean="0"/>
          </a:p>
          <a:p>
            <a:r>
              <a:rPr lang="en-CA" dirty="0" smtClean="0"/>
              <a:t>Predict </a:t>
            </a:r>
            <a:r>
              <a:rPr lang="en-CA" dirty="0" smtClean="0"/>
              <a:t>the top three countries it receives ODA from </a:t>
            </a:r>
            <a:r>
              <a:rPr lang="en-CA" b="1" u="sng" dirty="0" smtClean="0">
                <a:effectLst>
                  <a:outerShdw blurRad="38100" dist="38100" dir="2700000" algn="tl">
                    <a:srgbClr val="000000">
                      <a:alpha val="43137"/>
                    </a:srgbClr>
                  </a:outerShdw>
                </a:effectLst>
              </a:rPr>
              <a:t>or</a:t>
            </a:r>
            <a:r>
              <a:rPr lang="en-CA" dirty="0" smtClean="0"/>
              <a:t> gives ODA to…</a:t>
            </a:r>
          </a:p>
          <a:p>
            <a:r>
              <a:rPr lang="en-CA" dirty="0" smtClean="0"/>
              <a:t>Predict the </a:t>
            </a:r>
            <a:r>
              <a:rPr lang="en-CA" dirty="0" smtClean="0"/>
              <a:t>top three sectors which your country gives aid to or receives aid from….</a:t>
            </a:r>
          </a:p>
          <a:p>
            <a:pPr marL="0" indent="0">
              <a:buNone/>
            </a:pPr>
            <a:endParaRPr lang="en-CA" dirty="0" smtClean="0"/>
          </a:p>
          <a:p>
            <a:pPr marL="0" indent="0">
              <a:buNone/>
            </a:pPr>
            <a:r>
              <a:rPr lang="en-CA" dirty="0" err="1" smtClean="0"/>
              <a:t>Providejustification</a:t>
            </a:r>
            <a:r>
              <a:rPr lang="en-CA" dirty="0" smtClean="0"/>
              <a:t> for </a:t>
            </a:r>
            <a:r>
              <a:rPr lang="en-CA" dirty="0" smtClean="0"/>
              <a:t>your choices</a:t>
            </a:r>
            <a:endParaRPr lang="en-CA" dirty="0"/>
          </a:p>
        </p:txBody>
      </p:sp>
    </p:spTree>
    <p:extLst>
      <p:ext uri="{BB962C8B-B14F-4D97-AF65-F5344CB8AC3E}">
        <p14:creationId xmlns:p14="http://schemas.microsoft.com/office/powerpoint/2010/main" val="42766270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OECD website</a:t>
            </a:r>
            <a:endParaRPr lang="en-CA" dirty="0"/>
          </a:p>
        </p:txBody>
      </p:sp>
      <p:sp>
        <p:nvSpPr>
          <p:cNvPr id="3" name="Content Placeholder 2"/>
          <p:cNvSpPr>
            <a:spLocks noGrp="1"/>
          </p:cNvSpPr>
          <p:nvPr>
            <p:ph idx="1"/>
          </p:nvPr>
        </p:nvSpPr>
        <p:spPr/>
        <p:txBody>
          <a:bodyPr/>
          <a:lstStyle/>
          <a:p>
            <a:pPr marL="0" indent="0">
              <a:buNone/>
            </a:pPr>
            <a:r>
              <a:rPr lang="en-CA" dirty="0" smtClean="0"/>
              <a:t>RESEARCH:</a:t>
            </a:r>
          </a:p>
          <a:p>
            <a:r>
              <a:rPr lang="en-CA" dirty="0" smtClean="0"/>
              <a:t>Record </a:t>
            </a:r>
            <a:r>
              <a:rPr lang="en-CA" dirty="0"/>
              <a:t>the top three countries it receives ODA from </a:t>
            </a:r>
            <a:r>
              <a:rPr lang="en-CA" b="1" u="sng" dirty="0">
                <a:effectLst>
                  <a:outerShdw blurRad="38100" dist="38100" dir="2700000" algn="tl">
                    <a:srgbClr val="000000">
                      <a:alpha val="43137"/>
                    </a:srgbClr>
                  </a:outerShdw>
                </a:effectLst>
              </a:rPr>
              <a:t>or</a:t>
            </a:r>
            <a:r>
              <a:rPr lang="en-CA" dirty="0"/>
              <a:t> gives ODA </a:t>
            </a:r>
            <a:r>
              <a:rPr lang="en-CA" dirty="0" smtClean="0"/>
              <a:t>to (and the amounts)</a:t>
            </a:r>
            <a:endParaRPr lang="en-CA" dirty="0"/>
          </a:p>
          <a:p>
            <a:r>
              <a:rPr lang="en-CA" dirty="0" smtClean="0"/>
              <a:t>Record </a:t>
            </a:r>
            <a:r>
              <a:rPr lang="en-CA" dirty="0"/>
              <a:t>the top three sectors which your country gives aid to or receives aid from….</a:t>
            </a:r>
          </a:p>
          <a:p>
            <a:endParaRPr lang="en-CA" dirty="0"/>
          </a:p>
        </p:txBody>
      </p:sp>
      <p:sp>
        <p:nvSpPr>
          <p:cNvPr id="4" name="Rectangle 3"/>
          <p:cNvSpPr/>
          <p:nvPr/>
        </p:nvSpPr>
        <p:spPr>
          <a:xfrm>
            <a:off x="2133600" y="5667391"/>
            <a:ext cx="4572000" cy="646331"/>
          </a:xfrm>
          <a:prstGeom prst="rect">
            <a:avLst/>
          </a:prstGeom>
        </p:spPr>
        <p:txBody>
          <a:bodyPr>
            <a:spAutoFit/>
          </a:bodyPr>
          <a:lstStyle/>
          <a:p>
            <a:r>
              <a:rPr lang="en-US" dirty="0"/>
              <a:t>http://</a:t>
            </a:r>
            <a:r>
              <a:rPr lang="en-US" dirty="0" err="1"/>
              <a:t>www.oecd.org</a:t>
            </a:r>
            <a:r>
              <a:rPr lang="en-US" dirty="0"/>
              <a:t>/statistics/compare-your-</a:t>
            </a:r>
            <a:r>
              <a:rPr lang="en-US" dirty="0" err="1"/>
              <a:t>country.htm</a:t>
            </a:r>
            <a:endParaRPr lang="en-US" dirty="0"/>
          </a:p>
        </p:txBody>
      </p:sp>
    </p:spTree>
    <p:extLst>
      <p:ext uri="{BB962C8B-B14F-4D97-AF65-F5344CB8AC3E}">
        <p14:creationId xmlns:p14="http://schemas.microsoft.com/office/powerpoint/2010/main" val="16416900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txBody>
          <a:bodyPr>
            <a:normAutofit fontScale="90000"/>
          </a:bodyPr>
          <a:lstStyle/>
          <a:p>
            <a:r>
              <a:rPr lang="en-CA" dirty="0" smtClean="0"/>
              <a:t>Predictions vs. Reality</a:t>
            </a:r>
            <a:endParaRPr lang="en-CA" dirty="0"/>
          </a:p>
        </p:txBody>
      </p:sp>
      <p:sp>
        <p:nvSpPr>
          <p:cNvPr id="3" name="Content Placeholder 2"/>
          <p:cNvSpPr>
            <a:spLocks noGrp="1"/>
          </p:cNvSpPr>
          <p:nvPr>
            <p:ph idx="1"/>
          </p:nvPr>
        </p:nvSpPr>
        <p:spPr>
          <a:xfrm>
            <a:off x="457200" y="792163"/>
            <a:ext cx="8229600" cy="2179638"/>
          </a:xfrm>
        </p:spPr>
        <p:txBody>
          <a:bodyPr>
            <a:normAutofit fontScale="77500" lnSpcReduction="20000"/>
          </a:bodyPr>
          <a:lstStyle/>
          <a:p>
            <a:r>
              <a:rPr lang="en-CA" dirty="0" smtClean="0"/>
              <a:t>What was the discrepancy between your predictions and the reality? </a:t>
            </a:r>
          </a:p>
          <a:p>
            <a:r>
              <a:rPr lang="en-CA" dirty="0" smtClean="0"/>
              <a:t>Do some research online, come up with reasons for the connections you see in the reality of capital flows.</a:t>
            </a:r>
          </a:p>
          <a:p>
            <a:r>
              <a:rPr lang="en-CA" dirty="0" smtClean="0"/>
              <a:t>Finish off your notes with this reasoning in one paragraph. </a:t>
            </a:r>
          </a:p>
          <a:p>
            <a:pPr marL="0" indent="0">
              <a:buNone/>
            </a:pPr>
            <a:r>
              <a:rPr lang="en-CA" dirty="0" smtClean="0"/>
              <a:t> </a:t>
            </a:r>
            <a:endParaRPr lang="en-CA" dirty="0"/>
          </a:p>
        </p:txBody>
      </p:sp>
      <p:pic>
        <p:nvPicPr>
          <p:cNvPr id="4" name="Picture 3"/>
          <p:cNvPicPr>
            <a:picLocks noChangeAspect="1"/>
          </p:cNvPicPr>
          <p:nvPr/>
        </p:nvPicPr>
        <p:blipFill>
          <a:blip r:embed="rId2"/>
          <a:stretch>
            <a:fillRect/>
          </a:stretch>
        </p:blipFill>
        <p:spPr>
          <a:xfrm>
            <a:off x="364970" y="2822883"/>
            <a:ext cx="8414059" cy="4062413"/>
          </a:xfrm>
          <a:prstGeom prst="rect">
            <a:avLst/>
          </a:prstGeom>
        </p:spPr>
      </p:pic>
    </p:spTree>
    <p:extLst>
      <p:ext uri="{BB962C8B-B14F-4D97-AF65-F5344CB8AC3E}">
        <p14:creationId xmlns:p14="http://schemas.microsoft.com/office/powerpoint/2010/main" val="496509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618</TotalTime>
  <Words>610</Words>
  <Application>Microsoft Macintosh PowerPoint</Application>
  <PresentationFormat>On-screen Show (4:3)</PresentationFormat>
  <Paragraphs>79</Paragraphs>
  <Slides>15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Calibri</vt:lpstr>
      <vt:lpstr>Arial</vt:lpstr>
      <vt:lpstr>Office Theme</vt:lpstr>
      <vt:lpstr>How can capital flows enhance or restrict countries economic options? For that matter, what is capital? </vt:lpstr>
      <vt:lpstr>Where does the money flow?</vt:lpstr>
      <vt:lpstr>Official Development Assistance</vt:lpstr>
      <vt:lpstr>OECD</vt:lpstr>
      <vt:lpstr>ODA by sector: what areas receive development assistance?</vt:lpstr>
      <vt:lpstr>How much do countries give? Which countries give the most?</vt:lpstr>
      <vt:lpstr>Choose 3 countries</vt:lpstr>
      <vt:lpstr>OECD website</vt:lpstr>
      <vt:lpstr>Predictions vs. Reality</vt:lpstr>
      <vt:lpstr>HIDCs: Heavily Indebted Countries</vt:lpstr>
      <vt:lpstr>Rostow’s model of development</vt:lpstr>
      <vt:lpstr>http://www.youtube.com/watch?v=lAXladJwbOI Watch the rest of the stages…………….</vt:lpstr>
      <vt:lpstr>PowerPoint Presentation</vt:lpstr>
      <vt:lpstr>Why this pattern?</vt:lpstr>
      <vt:lpstr>Disadvantages of FDI for semi periphery and countries</vt:lpstr>
    </vt:vector>
  </TitlesOfParts>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julie</dc:creator>
  <cp:lastModifiedBy>St. Pierre, Nicole</cp:lastModifiedBy>
  <cp:revision>21</cp:revision>
  <dcterms:created xsi:type="dcterms:W3CDTF">2012-11-18T21:13:43Z</dcterms:created>
  <dcterms:modified xsi:type="dcterms:W3CDTF">2016-10-17T14:22:20Z</dcterms:modified>
</cp:coreProperties>
</file>