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0" r:id="rId4"/>
    <p:sldId id="260" r:id="rId5"/>
    <p:sldId id="291" r:id="rId6"/>
    <p:sldId id="292" r:id="rId7"/>
    <p:sldId id="295" r:id="rId8"/>
    <p:sldId id="303" r:id="rId9"/>
    <p:sldId id="304" r:id="rId10"/>
    <p:sldId id="308" r:id="rId11"/>
    <p:sldId id="305" r:id="rId12"/>
    <p:sldId id="296" r:id="rId13"/>
    <p:sldId id="261" r:id="rId14"/>
    <p:sldId id="262" r:id="rId15"/>
    <p:sldId id="297" r:id="rId16"/>
    <p:sldId id="263" r:id="rId17"/>
    <p:sldId id="264" r:id="rId18"/>
    <p:sldId id="284" r:id="rId19"/>
    <p:sldId id="283" r:id="rId20"/>
    <p:sldId id="322" r:id="rId21"/>
    <p:sldId id="323" r:id="rId22"/>
    <p:sldId id="324" r:id="rId23"/>
    <p:sldId id="325" r:id="rId24"/>
    <p:sldId id="315" r:id="rId25"/>
    <p:sldId id="316" r:id="rId26"/>
    <p:sldId id="318" r:id="rId27"/>
    <p:sldId id="298" r:id="rId28"/>
    <p:sldId id="265" r:id="rId29"/>
    <p:sldId id="266" r:id="rId30"/>
    <p:sldId id="272" r:id="rId31"/>
    <p:sldId id="267" r:id="rId32"/>
    <p:sldId id="278" r:id="rId33"/>
    <p:sldId id="288" r:id="rId34"/>
    <p:sldId id="289" r:id="rId35"/>
    <p:sldId id="290" r:id="rId36"/>
    <p:sldId id="300" r:id="rId37"/>
    <p:sldId id="273" r:id="rId38"/>
    <p:sldId id="274" r:id="rId39"/>
    <p:sldId id="313" r:id="rId40"/>
    <p:sldId id="275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5"/>
    <p:restoredTop sz="94630"/>
  </p:normalViewPr>
  <p:slideViewPr>
    <p:cSldViewPr>
      <p:cViewPr varScale="1">
        <p:scale>
          <a:sx n="87" d="100"/>
          <a:sy n="87" d="100"/>
        </p:scale>
        <p:origin x="96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email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CF40855-8356-4950-A867-546EEC446993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03D9A7B-6071-4B7F-B41C-2E843C629D51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F40855-8356-4950-A867-546EEC446993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3D9A7B-6071-4B7F-B41C-2E843C629D5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CF40855-8356-4950-A867-546EEC446993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03D9A7B-6071-4B7F-B41C-2E843C629D5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F40855-8356-4950-A867-546EEC446993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3D9A7B-6071-4B7F-B41C-2E843C629D5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CF40855-8356-4950-A867-546EEC446993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03D9A7B-6071-4B7F-B41C-2E843C629D51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F40855-8356-4950-A867-546EEC446993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3D9A7B-6071-4B7F-B41C-2E843C629D5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F40855-8356-4950-A867-546EEC446993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3D9A7B-6071-4B7F-B41C-2E843C629D5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F40855-8356-4950-A867-546EEC446993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3D9A7B-6071-4B7F-B41C-2E843C629D5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CF40855-8356-4950-A867-546EEC446993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3D9A7B-6071-4B7F-B41C-2E843C629D5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F40855-8356-4950-A867-546EEC446993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3D9A7B-6071-4B7F-B41C-2E843C629D5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F40855-8356-4950-A867-546EEC446993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3D9A7B-6071-4B7F-B41C-2E843C629D51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email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CF40855-8356-4950-A867-546EEC446993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03D9A7B-6071-4B7F-B41C-2E843C629D5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tif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247528"/>
          </a:xfrm>
        </p:spPr>
        <p:txBody>
          <a:bodyPr/>
          <a:lstStyle/>
          <a:p>
            <a:r>
              <a:rPr lang="en-GB" dirty="0" smtClean="0"/>
              <a:t>What are </a:t>
            </a:r>
            <a:r>
              <a:rPr lang="en-GB" dirty="0" err="1" smtClean="0"/>
              <a:t>periglacial</a:t>
            </a:r>
            <a:r>
              <a:rPr lang="en-GB" dirty="0" smtClean="0"/>
              <a:t> processes?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2553432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Learning destination: understand what permafrost, frost heave, groundwater freezing, </a:t>
            </a:r>
            <a:r>
              <a:rPr lang="en-GB" dirty="0" err="1" smtClean="0"/>
              <a:t>nivation</a:t>
            </a:r>
            <a:r>
              <a:rPr lang="en-GB" dirty="0" smtClean="0"/>
              <a:t> and </a:t>
            </a:r>
            <a:r>
              <a:rPr lang="en-GB" dirty="0" err="1" smtClean="0"/>
              <a:t>solifluction</a:t>
            </a:r>
            <a:r>
              <a:rPr lang="en-GB" dirty="0" smtClean="0"/>
              <a:t> are and what landforms they create</a:t>
            </a:r>
          </a:p>
          <a:p>
            <a:endParaRPr lang="en-GB" dirty="0"/>
          </a:p>
          <a:p>
            <a:r>
              <a:rPr lang="en-GB" dirty="0" smtClean="0"/>
              <a:t>Routes: Identify</a:t>
            </a:r>
            <a:r>
              <a:rPr lang="en-GB" dirty="0"/>
              <a:t>, describe and explain the formation of </a:t>
            </a:r>
            <a:r>
              <a:rPr lang="en-GB" dirty="0" err="1"/>
              <a:t>nivation</a:t>
            </a:r>
            <a:r>
              <a:rPr lang="en-GB" dirty="0"/>
              <a:t> hollows, ice wedges, patterned ground, </a:t>
            </a:r>
            <a:r>
              <a:rPr lang="en-GB" dirty="0" err="1"/>
              <a:t>pingos</a:t>
            </a:r>
            <a:r>
              <a:rPr lang="en-GB" dirty="0"/>
              <a:t> and </a:t>
            </a:r>
            <a:r>
              <a:rPr lang="en-GB" dirty="0" err="1"/>
              <a:t>solifluction</a:t>
            </a:r>
            <a:r>
              <a:rPr lang="en-GB" dirty="0"/>
              <a:t> lobes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51920" cy="2888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498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152" y="-32080"/>
            <a:ext cx="10087380" cy="7565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55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768" y="0"/>
            <a:ext cx="925374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98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Frost heave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Patterned ground</a:t>
            </a:r>
          </a:p>
          <a:p>
            <a:r>
              <a:rPr lang="en-GB" dirty="0" smtClean="0"/>
              <a:t>Stone polygons</a:t>
            </a:r>
          </a:p>
          <a:p>
            <a:r>
              <a:rPr lang="en-GB" dirty="0" smtClean="0"/>
              <a:t>Stone stripes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240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Frost heave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Results from the direct formation of ice crystals in the soil as it starts to refreeze</a:t>
            </a:r>
          </a:p>
          <a:p>
            <a:r>
              <a:rPr lang="en-GB" dirty="0" smtClean="0"/>
              <a:t>On freezing, fine-grained soils expand unevenly upwards to form domes.</a:t>
            </a:r>
          </a:p>
          <a:p>
            <a:r>
              <a:rPr lang="en-GB" dirty="0" smtClean="0"/>
              <a:t>As stones cool down faster than the surrounding soil, small amounts of moisture in the soil beneath the stones freeze and turn to ice, expanding by 9% as they do so.</a:t>
            </a:r>
          </a:p>
          <a:p>
            <a:r>
              <a:rPr lang="en-GB" dirty="0" smtClean="0"/>
              <a:t>By repeatedly freezing and thawing over time, these ice crystals and lenses heave stones upwards in the soil.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82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Frost heave </a:t>
            </a:r>
            <a:r>
              <a:rPr lang="en-GB" dirty="0" err="1" smtClean="0"/>
              <a:t>cont</a:t>
            </a:r>
            <a:r>
              <a:rPr lang="en-GB" dirty="0" smtClean="0"/>
              <a:t>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In areas where temperatures fluctuate between 0 degrees and -4 degrees C, the frost heaving and subsequent thawing is able to sort material to form </a:t>
            </a:r>
            <a:r>
              <a:rPr lang="en-GB" b="1" dirty="0" smtClean="0">
                <a:solidFill>
                  <a:schemeClr val="tx2"/>
                </a:solidFill>
              </a:rPr>
              <a:t>patterned ground</a:t>
            </a:r>
            <a:r>
              <a:rPr lang="en-GB" dirty="0" smtClean="0"/>
              <a:t>.</a:t>
            </a:r>
          </a:p>
          <a:p>
            <a:r>
              <a:rPr lang="en-GB" dirty="0" smtClean="0"/>
              <a:t>The larger stones move outwards down to the very low slopes of smaller domes because of their weight.</a:t>
            </a:r>
          </a:p>
          <a:p>
            <a:r>
              <a:rPr lang="en-GB" dirty="0" smtClean="0"/>
              <a:t>On gentler slopes </a:t>
            </a:r>
            <a:r>
              <a:rPr lang="en-GB" b="1" dirty="0" smtClean="0">
                <a:solidFill>
                  <a:schemeClr val="tx2"/>
                </a:solidFill>
              </a:rPr>
              <a:t>stone polygons </a:t>
            </a:r>
            <a:r>
              <a:rPr lang="en-GB" dirty="0" smtClean="0"/>
              <a:t>are created, but where the ground is steeper (greater than 6</a:t>
            </a:r>
            <a:r>
              <a:rPr lang="en-GB" dirty="0" smtClean="0">
                <a:latin typeface="Calibri"/>
                <a:cs typeface="Calibri"/>
              </a:rPr>
              <a:t>  ̊) </a:t>
            </a:r>
            <a:r>
              <a:rPr lang="en-GB" dirty="0" smtClean="0">
                <a:latin typeface="+mj-lt"/>
                <a:cs typeface="Calibri"/>
              </a:rPr>
              <a:t>the stones are dragged downhill by gravity into more linear arrangements known as </a:t>
            </a:r>
            <a:r>
              <a:rPr lang="en-GB" b="1" dirty="0" smtClean="0">
                <a:solidFill>
                  <a:schemeClr val="tx2"/>
                </a:solidFill>
                <a:latin typeface="+mj-lt"/>
                <a:cs typeface="Calibri"/>
              </a:rPr>
              <a:t>stone stripes</a:t>
            </a:r>
            <a:r>
              <a:rPr lang="en-GB" dirty="0" smtClean="0">
                <a:latin typeface="+mj-lt"/>
                <a:cs typeface="Calibri"/>
              </a:rPr>
              <a:t>.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4920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2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51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8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22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5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07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5642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5642668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Describe the patterned ground shown in </a:t>
            </a:r>
            <a:r>
              <a:rPr lang="en-GB" sz="2800" b="1" dirty="0"/>
              <a:t>Figure 2 </a:t>
            </a:r>
            <a:r>
              <a:rPr lang="en-GB" sz="2800" dirty="0"/>
              <a:t>and explain its </a:t>
            </a:r>
            <a:r>
              <a:rPr lang="en-GB" sz="2800" dirty="0" smtClean="0"/>
              <a:t>formation – 6 marks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8761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en-GB" dirty="0" smtClean="0"/>
              <a:t>Mark scheme…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3" y="1052736"/>
            <a:ext cx="7416824" cy="351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1600" y="4544967"/>
            <a:ext cx="4968552" cy="231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131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</a:t>
            </a:r>
            <a:r>
              <a:rPr lang="en-GB" dirty="0" err="1" smtClean="0"/>
              <a:t>periglacial</a:t>
            </a:r>
            <a:r>
              <a:rPr lang="en-GB" dirty="0" smtClean="0"/>
              <a:t> areas?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Areas that experience a cold climate, with intense frost action and the development of </a:t>
            </a:r>
            <a:r>
              <a:rPr lang="en-GB" b="1" dirty="0" smtClean="0"/>
              <a:t>permafrost</a:t>
            </a:r>
          </a:p>
          <a:p>
            <a:r>
              <a:rPr lang="en-GB" dirty="0" smtClean="0"/>
              <a:t>Aka tundra areas</a:t>
            </a:r>
          </a:p>
          <a:p>
            <a:r>
              <a:rPr lang="en-GB" dirty="0" smtClean="0"/>
              <a:t>20-25% of the Earth’s surface is </a:t>
            </a:r>
            <a:r>
              <a:rPr lang="en-GB" dirty="0" err="1" smtClean="0"/>
              <a:t>periglacial</a:t>
            </a:r>
            <a:r>
              <a:rPr lang="en-GB" dirty="0" smtClean="0"/>
              <a:t>, e.g. northern North America and Russia above the Arctic Circle</a:t>
            </a:r>
          </a:p>
          <a:p>
            <a:r>
              <a:rPr lang="en-GB" dirty="0" smtClean="0"/>
              <a:t>Experience conditions close to glacial (near an ice sheet e.g. Greenland). </a:t>
            </a:r>
            <a:r>
              <a:rPr lang="en-GB" dirty="0" err="1" smtClean="0"/>
              <a:t>Peri</a:t>
            </a:r>
            <a:r>
              <a:rPr lang="en-GB" dirty="0" smtClean="0"/>
              <a:t> = near. Consistently below 0 degrees </a:t>
            </a:r>
            <a:r>
              <a:rPr lang="en-GB" dirty="0" err="1" smtClean="0"/>
              <a:t>celsius</a:t>
            </a:r>
            <a:r>
              <a:rPr lang="en-GB" dirty="0" smtClean="0"/>
              <a:t>.</a:t>
            </a:r>
          </a:p>
          <a:p>
            <a:r>
              <a:rPr lang="en-GB" dirty="0" smtClean="0"/>
              <a:t>Temporally close to </a:t>
            </a:r>
            <a:r>
              <a:rPr lang="en-GB" dirty="0" err="1" smtClean="0"/>
              <a:t>glacials</a:t>
            </a:r>
            <a:r>
              <a:rPr lang="en-GB" dirty="0" smtClean="0"/>
              <a:t> (e.g. Highland Scotland)</a:t>
            </a:r>
          </a:p>
          <a:p>
            <a:r>
              <a:rPr lang="en-GB" dirty="0" smtClean="0"/>
              <a:t>Very cold climate with distinctive landforms</a:t>
            </a:r>
          </a:p>
          <a:p>
            <a:r>
              <a:rPr lang="en-GB" dirty="0" smtClean="0"/>
              <a:t>May exhibit temperate climates today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982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Ground contraction: patterned ground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Ice wedges</a:t>
            </a:r>
          </a:p>
          <a:p>
            <a:r>
              <a:rPr lang="en-GB" dirty="0" smtClean="0"/>
              <a:t>Ice wedge polygons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949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Ground contraction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Refreezing of active layer during winter causes the soil to contract - cracks open on the surface</a:t>
            </a:r>
          </a:p>
          <a:p>
            <a:r>
              <a:rPr lang="en-GB" dirty="0" smtClean="0"/>
              <a:t>During melting the following summer, the cracks open fill with meltwater and its associated fine sediment, which helps to partially fill the crack</a:t>
            </a:r>
          </a:p>
          <a:p>
            <a:r>
              <a:rPr lang="en-GB" dirty="0" smtClean="0"/>
              <a:t>Repetition widens and deepens the crack to form an </a:t>
            </a:r>
            <a:r>
              <a:rPr lang="en-GB" b="1" dirty="0" smtClean="0">
                <a:solidFill>
                  <a:schemeClr val="tx2"/>
                </a:solidFill>
              </a:rPr>
              <a:t>ice wedge </a:t>
            </a:r>
            <a:r>
              <a:rPr lang="en-GB" dirty="0" smtClean="0"/>
              <a:t>up to 1m wide and 3m deep</a:t>
            </a:r>
          </a:p>
          <a:p>
            <a:r>
              <a:rPr lang="en-GB" dirty="0" smtClean="0"/>
              <a:t>A near polygonal pattern is produced on the surface, similar to frost heave polygons</a:t>
            </a:r>
          </a:p>
          <a:p>
            <a:r>
              <a:rPr lang="en-GB" dirty="0" smtClean="0"/>
              <a:t>Forms </a:t>
            </a:r>
            <a:r>
              <a:rPr lang="en-GB" b="1" dirty="0" smtClean="0">
                <a:solidFill>
                  <a:schemeClr val="tx2"/>
                </a:solidFill>
              </a:rPr>
              <a:t>ice wedge polygons</a:t>
            </a:r>
            <a:endParaRPr lang="en-GB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67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Ice wedge polygons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781176"/>
            <a:ext cx="6504384" cy="4333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55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Ice wedge development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599122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4077071"/>
            <a:ext cx="3960440" cy="260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7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THERMOKARST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Forming hollows:</a:t>
            </a:r>
          </a:p>
          <a:p>
            <a:r>
              <a:rPr lang="en-GB" dirty="0" smtClean="0"/>
              <a:t>Lakes and drying lakes, fens and bogs, gullies and slumps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77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Thermokarst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refers to an area of land surface that forms as the permafrost </a:t>
            </a:r>
            <a:r>
              <a:rPr lang="en-US" dirty="0" smtClean="0"/>
              <a:t>melts</a:t>
            </a:r>
          </a:p>
          <a:p>
            <a:r>
              <a:rPr lang="en-US" dirty="0" smtClean="0"/>
              <a:t>This can be a frost heave of a previous winter (dome formed by ice crystals)</a:t>
            </a:r>
          </a:p>
          <a:p>
            <a:r>
              <a:rPr lang="en-US" dirty="0" smtClean="0"/>
              <a:t>As ice melts, landscape shaped into small surface depression(s)</a:t>
            </a:r>
            <a:endParaRPr lang="en-US" dirty="0"/>
          </a:p>
          <a:p>
            <a:r>
              <a:rPr lang="en-US" dirty="0"/>
              <a:t>Melting can be extremely </a:t>
            </a:r>
            <a:r>
              <a:rPr lang="en-US" dirty="0" err="1"/>
              <a:t>localised</a:t>
            </a:r>
            <a:r>
              <a:rPr lang="en-US" dirty="0"/>
              <a:t> and short term caused by for example forest fires or in the longer term, climate change.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528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4129"/>
            <a:ext cx="9144000" cy="65097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620688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Thermokarst</a:t>
            </a:r>
            <a:r>
              <a:rPr lang="en-US" dirty="0" smtClean="0"/>
              <a:t>: Permafrost thaws in Hudson Bay, Canada 2008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8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Groundwater freezing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Pingos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550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Groundwater freezing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Freezing of water in upper layer of soil where permafrost is thin or discontinuous leads to the expansion of ice within the soil</a:t>
            </a:r>
          </a:p>
          <a:p>
            <a:r>
              <a:rPr lang="en-GB" dirty="0" smtClean="0"/>
              <a:t>This causes the overlying sediments to heave upwards into a dome-shaped feature known as a </a:t>
            </a:r>
            <a:r>
              <a:rPr lang="en-GB" b="1" dirty="0" err="1" smtClean="0">
                <a:solidFill>
                  <a:schemeClr val="tx2"/>
                </a:solidFill>
              </a:rPr>
              <a:t>pingo</a:t>
            </a:r>
            <a:endParaRPr lang="en-GB" b="1" dirty="0" smtClean="0">
              <a:solidFill>
                <a:schemeClr val="tx2"/>
              </a:solidFill>
            </a:endParaRPr>
          </a:p>
          <a:p>
            <a:r>
              <a:rPr lang="en-GB" dirty="0" smtClean="0"/>
              <a:t>Less than 50m in height, 0.5km across, found in sandier soils = open-system or East Greenland type</a:t>
            </a:r>
          </a:p>
        </p:txBody>
      </p:sp>
    </p:spTree>
    <p:extLst>
      <p:ext uri="{BB962C8B-B14F-4D97-AF65-F5344CB8AC3E}">
        <p14:creationId xmlns:p14="http://schemas.microsoft.com/office/powerpoint/2010/main" val="376362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Pingos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Closed-system </a:t>
            </a:r>
            <a:r>
              <a:rPr lang="en-GB" dirty="0" err="1"/>
              <a:t>pingos</a:t>
            </a:r>
            <a:r>
              <a:rPr lang="en-GB" dirty="0"/>
              <a:t> or Mackenzie type </a:t>
            </a:r>
            <a:r>
              <a:rPr lang="en-GB" dirty="0" err="1"/>
              <a:t>pingos</a:t>
            </a:r>
            <a:r>
              <a:rPr lang="en-GB" dirty="0"/>
              <a:t> are more typical of low-lying areas with continuous </a:t>
            </a:r>
            <a:r>
              <a:rPr lang="en-GB" dirty="0" smtClean="0"/>
              <a:t>permafrost </a:t>
            </a:r>
          </a:p>
          <a:p>
            <a:r>
              <a:rPr lang="en-GB" dirty="0" smtClean="0"/>
              <a:t>On </a:t>
            </a:r>
            <a:r>
              <a:rPr lang="en-GB" dirty="0"/>
              <a:t>the site of small </a:t>
            </a:r>
            <a:r>
              <a:rPr lang="en-GB" dirty="0" smtClean="0"/>
              <a:t>lakes, groundwater can be trapped by freezing from above and by the permafrost beneath as it moves in from the lakeside</a:t>
            </a:r>
          </a:p>
          <a:p>
            <a:r>
              <a:rPr lang="en-GB" dirty="0" smtClean="0"/>
              <a:t>Subsequent freezing and expansion of trapped water pushes the overlying sediments into a </a:t>
            </a:r>
            <a:r>
              <a:rPr lang="en-GB" dirty="0" err="1" smtClean="0"/>
              <a:t>pingo</a:t>
            </a:r>
            <a:r>
              <a:rPr lang="en-GB" dirty="0" smtClean="0"/>
              <a:t> form</a:t>
            </a:r>
          </a:p>
          <a:p>
            <a:r>
              <a:rPr lang="en-GB" dirty="0" smtClean="0"/>
              <a:t>If the centre collapses it may infill with water to form a small lake </a:t>
            </a:r>
          </a:p>
          <a:p>
            <a:r>
              <a:rPr lang="en-GB" dirty="0" smtClean="0"/>
              <a:t>Over a thousand of these </a:t>
            </a:r>
            <a:r>
              <a:rPr lang="en-GB" dirty="0" err="1" smtClean="0"/>
              <a:t>pingos</a:t>
            </a:r>
            <a:r>
              <a:rPr lang="en-GB" dirty="0" smtClean="0"/>
              <a:t> have been recorded in the Mackenzie delta (Canada)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30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1674"/>
            <a:ext cx="9144000" cy="687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663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02" y="0"/>
            <a:ext cx="912449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585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Draw 3 diagrams: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Formation of an open-system (East Greenland) type </a:t>
            </a:r>
            <a:r>
              <a:rPr lang="en-GB" dirty="0" err="1" smtClean="0"/>
              <a:t>pingo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Formation of a closed-system (Mackenzie) type </a:t>
            </a:r>
            <a:r>
              <a:rPr lang="en-GB" dirty="0" err="1" smtClean="0"/>
              <a:t>pingo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 ruptured </a:t>
            </a:r>
            <a:r>
              <a:rPr lang="en-GB" dirty="0" err="1" smtClean="0"/>
              <a:t>pingo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33995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68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 question – </a:t>
            </a:r>
            <a:r>
              <a:rPr lang="en-GB" dirty="0" err="1" smtClean="0"/>
              <a:t>jan</a:t>
            </a:r>
            <a:r>
              <a:rPr lang="en-GB" dirty="0" smtClean="0"/>
              <a:t> 2012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Draw a labelled sketch to show characteristics of a </a:t>
            </a:r>
            <a:r>
              <a:rPr lang="en-GB" dirty="0" err="1"/>
              <a:t>pingo</a:t>
            </a:r>
            <a:r>
              <a:rPr lang="en-GB" dirty="0"/>
              <a:t> and suggest </a:t>
            </a:r>
            <a:r>
              <a:rPr lang="en-GB" dirty="0" smtClean="0"/>
              <a:t>an explanation </a:t>
            </a:r>
            <a:r>
              <a:rPr lang="en-GB" dirty="0"/>
              <a:t>for its </a:t>
            </a:r>
            <a:r>
              <a:rPr lang="en-GB" dirty="0" smtClean="0"/>
              <a:t>formation – 7 marks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418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Mark scheme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556793"/>
            <a:ext cx="9144000" cy="4334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34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503" y="0"/>
            <a:ext cx="7576833" cy="6763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57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solifluction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Solifluction</a:t>
            </a:r>
            <a:r>
              <a:rPr lang="en-GB" dirty="0" smtClean="0"/>
              <a:t> lobes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658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solifluction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Summer thaw in the active layer releases a lot of </a:t>
            </a:r>
            <a:r>
              <a:rPr lang="en-GB" dirty="0" err="1" smtClean="0"/>
              <a:t>meltwater</a:t>
            </a:r>
            <a:endParaRPr lang="en-GB" dirty="0" smtClean="0"/>
          </a:p>
          <a:p>
            <a:r>
              <a:rPr lang="en-GB" dirty="0" smtClean="0"/>
              <a:t>Water cannot percolate downwards due to frozen ground so it saturates the soil</a:t>
            </a:r>
          </a:p>
          <a:p>
            <a:r>
              <a:rPr lang="en-GB" dirty="0" smtClean="0"/>
              <a:t>It reduces internal friction between particles making the soil mobile</a:t>
            </a:r>
          </a:p>
          <a:p>
            <a:r>
              <a:rPr lang="en-GB" dirty="0" smtClean="0"/>
              <a:t>The soil flows even on slopes of only a few degrees (mass movement)</a:t>
            </a:r>
          </a:p>
          <a:p>
            <a:r>
              <a:rPr lang="en-GB" dirty="0" smtClean="0"/>
              <a:t>Leaves behind rounded tongue-like features forming terraces on the side of valleys – </a:t>
            </a:r>
            <a:r>
              <a:rPr lang="en-GB" b="1" dirty="0" err="1" smtClean="0">
                <a:solidFill>
                  <a:schemeClr val="tx2"/>
                </a:solidFill>
              </a:rPr>
              <a:t>solifluction</a:t>
            </a:r>
            <a:r>
              <a:rPr lang="en-GB" b="1" dirty="0" smtClean="0">
                <a:solidFill>
                  <a:schemeClr val="tx2"/>
                </a:solidFill>
              </a:rPr>
              <a:t> lobes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291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30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816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58" y="-20604"/>
            <a:ext cx="9148758" cy="695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037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Solifluction</a:t>
            </a:r>
            <a:r>
              <a:rPr lang="en-GB" dirty="0" smtClean="0"/>
              <a:t> lobes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Stepped features below vegetation, pushed forward and rolled under like Caterpillar truck</a:t>
            </a:r>
          </a:p>
          <a:p>
            <a:r>
              <a:rPr lang="en-GB" dirty="0" smtClean="0"/>
              <a:t>Where vegetation is sparse, stones heaved to the surface are pushed to the front of the advancing lobe and form a small stone bank at the front of the lobe</a:t>
            </a:r>
          </a:p>
          <a:p>
            <a:r>
              <a:rPr lang="en-GB" dirty="0" smtClean="0"/>
              <a:t>Many parts of southern Britain experienced these conditions during the Quaternary ice age and these deposits, which filled in valleys are known locally as </a:t>
            </a:r>
            <a:r>
              <a:rPr lang="en-GB" b="1" dirty="0" smtClean="0">
                <a:solidFill>
                  <a:schemeClr val="tx2"/>
                </a:solidFill>
              </a:rPr>
              <a:t>head</a:t>
            </a:r>
            <a:r>
              <a:rPr lang="en-GB" dirty="0" smtClean="0"/>
              <a:t> (</a:t>
            </a:r>
            <a:r>
              <a:rPr lang="en-GB" b="1" dirty="0" smtClean="0">
                <a:solidFill>
                  <a:schemeClr val="tx2"/>
                </a:solidFill>
              </a:rPr>
              <a:t>coombe</a:t>
            </a:r>
            <a:r>
              <a:rPr lang="en-GB" dirty="0" smtClean="0"/>
              <a:t> in chalky areas)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503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8" y="10469"/>
            <a:ext cx="7380134" cy="6686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20072" y="548680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Describe the distribution of permafrost shown in </a:t>
            </a:r>
            <a:r>
              <a:rPr lang="en-GB" b="1" dirty="0"/>
              <a:t>Figure </a:t>
            </a:r>
            <a:r>
              <a:rPr lang="en-GB" b="1" dirty="0" smtClean="0"/>
              <a:t>3</a:t>
            </a:r>
            <a:r>
              <a:rPr lang="en-GB" dirty="0"/>
              <a:t> </a:t>
            </a:r>
            <a:r>
              <a:rPr lang="en-GB" dirty="0" smtClean="0"/>
              <a:t>– 4 marks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868144" y="609329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June 2012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967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Mark scheme </a:t>
            </a:r>
            <a:r>
              <a:rPr lang="en-GB" dirty="0" err="1" smtClean="0"/>
              <a:t>june</a:t>
            </a:r>
            <a:r>
              <a:rPr lang="en-GB" dirty="0" smtClean="0"/>
              <a:t> 2012</a:t>
            </a:r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700808"/>
            <a:ext cx="9144000" cy="3173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950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Periglacial</a:t>
            </a:r>
            <a:r>
              <a:rPr lang="en-GB" dirty="0" smtClean="0"/>
              <a:t> processes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68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Freeze-thaw action (frost shattering)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Blockfield</a:t>
            </a:r>
            <a:endParaRPr lang="en-GB" dirty="0" smtClean="0"/>
          </a:p>
          <a:p>
            <a:r>
              <a:rPr lang="en-GB" dirty="0" err="1" smtClean="0"/>
              <a:t>Felsenmeer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938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Freeze-thaw action </a:t>
            </a:r>
            <a:br>
              <a:rPr lang="en-GB" dirty="0" smtClean="0"/>
            </a:br>
            <a:r>
              <a:rPr lang="en-GB" dirty="0" smtClean="0"/>
              <a:t>(frost shattering)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periglacial areas, screes develop at the foot of slopes due to frost shattering</a:t>
            </a:r>
          </a:p>
          <a:p>
            <a:r>
              <a:rPr lang="en-GB" dirty="0" smtClean="0"/>
              <a:t>On relatively flat areas, extensive spreads of angular boulders are left, known as </a:t>
            </a:r>
            <a:r>
              <a:rPr lang="en-GB" b="1" dirty="0" err="1" smtClean="0"/>
              <a:t>blockfield</a:t>
            </a:r>
            <a:r>
              <a:rPr lang="en-GB" dirty="0" smtClean="0"/>
              <a:t> or </a:t>
            </a:r>
            <a:r>
              <a:rPr lang="en-GB" b="1" dirty="0" err="1" smtClean="0"/>
              <a:t>felsenmeer</a:t>
            </a:r>
            <a:r>
              <a:rPr lang="en-GB" dirty="0" smtClean="0"/>
              <a:t> (sea of rocks)</a:t>
            </a:r>
          </a:p>
          <a:p>
            <a:r>
              <a:rPr lang="en-GB" dirty="0" smtClean="0"/>
              <a:t>E.g. the </a:t>
            </a:r>
            <a:r>
              <a:rPr lang="en-GB" dirty="0" err="1" smtClean="0"/>
              <a:t>Glyders</a:t>
            </a:r>
            <a:r>
              <a:rPr lang="en-GB" dirty="0" smtClean="0"/>
              <a:t>, North Wales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830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3622</TotalTime>
  <Words>945</Words>
  <Application>Microsoft Macintosh PowerPoint</Application>
  <PresentationFormat>On-screen Show (4:3)</PresentationFormat>
  <Paragraphs>90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Calibri</vt:lpstr>
      <vt:lpstr>Trebuchet MS</vt:lpstr>
      <vt:lpstr>Wingdings</vt:lpstr>
      <vt:lpstr>Wingdings 2</vt:lpstr>
      <vt:lpstr>Opulent</vt:lpstr>
      <vt:lpstr>What are periglacial processes?</vt:lpstr>
      <vt:lpstr>What are periglacial areas?</vt:lpstr>
      <vt:lpstr>PowerPoint Presentation</vt:lpstr>
      <vt:lpstr>PowerPoint Presentation</vt:lpstr>
      <vt:lpstr>PowerPoint Presentation</vt:lpstr>
      <vt:lpstr>Mark scheme june 2012</vt:lpstr>
      <vt:lpstr>Periglacial processes</vt:lpstr>
      <vt:lpstr>Freeze-thaw action (frost shattering)</vt:lpstr>
      <vt:lpstr>Freeze-thaw action  (frost shattering)</vt:lpstr>
      <vt:lpstr>PowerPoint Presentation</vt:lpstr>
      <vt:lpstr>PowerPoint Presentation</vt:lpstr>
      <vt:lpstr>Frost heave</vt:lpstr>
      <vt:lpstr>Frost heave</vt:lpstr>
      <vt:lpstr>Frost heave cont…</vt:lpstr>
      <vt:lpstr>PowerPoint Presentation</vt:lpstr>
      <vt:lpstr>PowerPoint Presentation</vt:lpstr>
      <vt:lpstr>PowerPoint Presentation</vt:lpstr>
      <vt:lpstr>PowerPoint Presentation</vt:lpstr>
      <vt:lpstr>Mark scheme…</vt:lpstr>
      <vt:lpstr>Ground contraction: patterned ground</vt:lpstr>
      <vt:lpstr>Ground contraction</vt:lpstr>
      <vt:lpstr>Ice wedge polygons</vt:lpstr>
      <vt:lpstr>Ice wedge development</vt:lpstr>
      <vt:lpstr>THERMOKARST</vt:lpstr>
      <vt:lpstr>Thermokarst</vt:lpstr>
      <vt:lpstr>PowerPoint Presentation</vt:lpstr>
      <vt:lpstr>Groundwater freezing</vt:lpstr>
      <vt:lpstr>Groundwater freezing</vt:lpstr>
      <vt:lpstr>Pingos</vt:lpstr>
      <vt:lpstr>PowerPoint Presentation</vt:lpstr>
      <vt:lpstr>task</vt:lpstr>
      <vt:lpstr>PowerPoint Presentation</vt:lpstr>
      <vt:lpstr>Exam question – jan 2012</vt:lpstr>
      <vt:lpstr>Mark scheme</vt:lpstr>
      <vt:lpstr>PowerPoint Presentation</vt:lpstr>
      <vt:lpstr>solifluction</vt:lpstr>
      <vt:lpstr>solifluction</vt:lpstr>
      <vt:lpstr>PowerPoint Presentation</vt:lpstr>
      <vt:lpstr>PowerPoint Presentation</vt:lpstr>
      <vt:lpstr>Solifluction lobes</vt:lpstr>
    </vt:vector>
  </TitlesOfParts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periglcaial processes?</dc:title>
  <dc:creator>stgp11</dc:creator>
  <cp:lastModifiedBy>St. Pierre, Nicole</cp:lastModifiedBy>
  <cp:revision>50</cp:revision>
  <dcterms:created xsi:type="dcterms:W3CDTF">2013-04-21T13:49:56Z</dcterms:created>
  <dcterms:modified xsi:type="dcterms:W3CDTF">2016-11-08T12:45:34Z</dcterms:modified>
</cp:coreProperties>
</file>