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0"/>
  </p:normalViewPr>
  <p:slideViewPr>
    <p:cSldViewPr snapToGrid="0" snapToObjects="1">
      <p:cViewPr varScale="1">
        <p:scale>
          <a:sx n="113" d="100"/>
          <a:sy n="113" d="100"/>
        </p:scale>
        <p:origin x="2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0717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291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876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8060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27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42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896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986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252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670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606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500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659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accent1"/>
                </a:solidFill>
                <a:latin typeface="Source Code Pro"/>
                <a:ea typeface="Source Code Pro"/>
                <a:cs typeface="Source Code Pro"/>
                <a:sym typeface="Source Code Pro"/>
              </a:rPr>
              <a:t>‹#›</a:t>
            </a:fld>
            <a:endParaRPr lang="en-GB"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7" name="Shape 57"/>
          <p:cNvPicPr preferRelativeResize="0"/>
          <p:nvPr/>
        </p:nvPicPr>
        <p:blipFill>
          <a:blip r:embed="rId3">
            <a:alphaModFix amt="33000"/>
          </a:blip>
          <a:stretch>
            <a:fillRect/>
          </a:stretch>
        </p:blipFill>
        <p:spPr>
          <a:xfrm>
            <a:off x="2684625" y="0"/>
            <a:ext cx="3774750" cy="3372099"/>
          </a:xfrm>
          <a:prstGeom prst="rect">
            <a:avLst/>
          </a:prstGeom>
          <a:noFill/>
          <a:ln>
            <a:noFill/>
          </a:ln>
        </p:spPr>
      </p:pic>
      <p:sp>
        <p:nvSpPr>
          <p:cNvPr id="58" name="Shape 58"/>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GB"/>
              <a:t>Glaciation</a:t>
            </a:r>
          </a:p>
        </p:txBody>
      </p:sp>
      <p:sp>
        <p:nvSpPr>
          <p:cNvPr id="3" name="TextBox 2"/>
          <p:cNvSpPr txBox="1"/>
          <p:nvPr/>
        </p:nvSpPr>
        <p:spPr>
          <a:xfrm>
            <a:off x="869244" y="3815644"/>
            <a:ext cx="7665156" cy="707886"/>
          </a:xfrm>
          <a:prstGeom prst="rect">
            <a:avLst/>
          </a:prstGeom>
          <a:noFill/>
        </p:spPr>
        <p:txBody>
          <a:bodyPr wrap="square" rtlCol="0">
            <a:spAutoFit/>
          </a:bodyPr>
          <a:lstStyle/>
          <a:p>
            <a:pPr algn="ctr"/>
            <a:r>
              <a:rPr lang="en-US" sz="2000" dirty="0" smtClean="0"/>
              <a:t>What creates glaciers and the process of glaciation (being covered by glaciers)?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68925" y="74850"/>
            <a:ext cx="8520600" cy="748500"/>
          </a:xfrm>
          <a:prstGeom prst="rect">
            <a:avLst/>
          </a:prstGeom>
        </p:spPr>
        <p:txBody>
          <a:bodyPr lIns="91425" tIns="91425" rIns="91425" bIns="91425" anchor="t" anchorCtr="0">
            <a:noAutofit/>
          </a:bodyPr>
          <a:lstStyle/>
          <a:p>
            <a:pPr lvl="0" rtl="0">
              <a:spcBef>
                <a:spcPts val="0"/>
              </a:spcBef>
              <a:buNone/>
            </a:pPr>
            <a:r>
              <a:rPr lang="en-GB" sz="3600"/>
              <a:t>What is permafrost?</a:t>
            </a:r>
            <a:r>
              <a:rPr lang="en-GB"/>
              <a:t> </a:t>
            </a:r>
          </a:p>
          <a:p>
            <a:pPr lvl="0" rtl="0">
              <a:spcBef>
                <a:spcPts val="0"/>
              </a:spcBef>
              <a:buNone/>
            </a:pPr>
            <a:endParaRPr/>
          </a:p>
        </p:txBody>
      </p:sp>
      <p:sp>
        <p:nvSpPr>
          <p:cNvPr id="113" name="Shape 113"/>
          <p:cNvSpPr txBox="1">
            <a:spLocks noGrp="1"/>
          </p:cNvSpPr>
          <p:nvPr>
            <p:ph type="body" idx="1"/>
          </p:nvPr>
        </p:nvSpPr>
        <p:spPr>
          <a:xfrm>
            <a:off x="311700" y="931950"/>
            <a:ext cx="8520600" cy="3279600"/>
          </a:xfrm>
          <a:prstGeom prst="rect">
            <a:avLst/>
          </a:prstGeom>
        </p:spPr>
        <p:txBody>
          <a:bodyPr lIns="91425" tIns="91425" rIns="91425" bIns="91425" anchor="t" anchorCtr="0">
            <a:noAutofit/>
          </a:bodyPr>
          <a:lstStyle/>
          <a:p>
            <a:pPr lvl="0" rtl="0">
              <a:lnSpc>
                <a:spcPct val="100000"/>
              </a:lnSpc>
              <a:spcBef>
                <a:spcPts val="0"/>
              </a:spcBef>
              <a:buNone/>
            </a:pPr>
            <a:r>
              <a:rPr lang="en-GB" b="1">
                <a:solidFill>
                  <a:srgbClr val="FF0000"/>
                </a:solidFill>
                <a:highlight>
                  <a:srgbClr val="FFFFCC"/>
                </a:highlight>
                <a:latin typeface="Courier New"/>
                <a:ea typeface="Courier New"/>
                <a:cs typeface="Courier New"/>
                <a:sym typeface="Courier New"/>
              </a:rPr>
              <a:t>Sporadic Permafrost:</a:t>
            </a:r>
            <a:r>
              <a:rPr lang="en-GB" b="1">
                <a:solidFill>
                  <a:srgbClr val="292526"/>
                </a:solidFill>
                <a:highlight>
                  <a:srgbClr val="FFFFCC"/>
                </a:highlight>
                <a:latin typeface="Courier New"/>
                <a:ea typeface="Courier New"/>
                <a:cs typeface="Courier New"/>
                <a:sym typeface="Courier New"/>
              </a:rPr>
              <a:t> Found when mean annual temperature is just below 0ºC and the summer temperatures reach several degrees above but isolated pockets of permanently frozen ground remain below the surface.</a:t>
            </a:r>
          </a:p>
          <a:p>
            <a:pPr lvl="0" rtl="0">
              <a:lnSpc>
                <a:spcPct val="100000"/>
              </a:lnSpc>
              <a:spcBef>
                <a:spcPts val="0"/>
              </a:spcBef>
              <a:spcAft>
                <a:spcPts val="0"/>
              </a:spcAft>
              <a:buNone/>
            </a:pPr>
            <a:r>
              <a:rPr lang="en-GB" b="1">
                <a:solidFill>
                  <a:srgbClr val="FF0000"/>
                </a:solidFill>
                <a:highlight>
                  <a:srgbClr val="FFFFCC"/>
                </a:highlight>
                <a:latin typeface="Courier New"/>
                <a:ea typeface="Courier New"/>
                <a:cs typeface="Courier New"/>
                <a:sym typeface="Courier New"/>
              </a:rPr>
              <a:t>Active Layer:</a:t>
            </a:r>
            <a:r>
              <a:rPr lang="en-GB" b="1">
                <a:solidFill>
                  <a:srgbClr val="292526"/>
                </a:solidFill>
                <a:highlight>
                  <a:srgbClr val="FFFFCC"/>
                </a:highlight>
                <a:latin typeface="Courier New"/>
                <a:ea typeface="Courier New"/>
                <a:cs typeface="Courier New"/>
                <a:sym typeface="Courier New"/>
              </a:rPr>
              <a:t> summer temperatures sufficient to melt the surface layer of permafrost. This layer can be very mobile. It varies in thickness depending on latitude and vegetation cover.</a:t>
            </a:r>
          </a:p>
          <a:p>
            <a:pPr lvl="0" rtl="0">
              <a:lnSpc>
                <a:spcPct val="100000"/>
              </a:lnSpc>
              <a:spcBef>
                <a:spcPts val="0"/>
              </a:spcBef>
              <a:spcAft>
                <a:spcPts val="0"/>
              </a:spcAft>
              <a:buNone/>
            </a:pPr>
            <a:endParaRPr b="1">
              <a:solidFill>
                <a:srgbClr val="292526"/>
              </a:solidFill>
              <a:highlight>
                <a:srgbClr val="FFFFCC"/>
              </a:highlight>
              <a:latin typeface="Courier New"/>
              <a:ea typeface="Courier New"/>
              <a:cs typeface="Courier New"/>
              <a:sym typeface="Courier New"/>
            </a:endParaRPr>
          </a:p>
          <a:p>
            <a:pPr lvl="0" rtl="0">
              <a:lnSpc>
                <a:spcPct val="100000"/>
              </a:lnSpc>
              <a:spcBef>
                <a:spcPts val="0"/>
              </a:spcBef>
              <a:spcAft>
                <a:spcPts val="0"/>
              </a:spcAft>
              <a:buNone/>
            </a:pPr>
            <a:r>
              <a:rPr lang="en-GB" b="1">
                <a:solidFill>
                  <a:srgbClr val="FF0000"/>
                </a:solidFill>
                <a:highlight>
                  <a:srgbClr val="FFFFCC"/>
                </a:highlight>
                <a:latin typeface="Courier New"/>
                <a:ea typeface="Courier New"/>
                <a:cs typeface="Courier New"/>
                <a:sym typeface="Courier New"/>
              </a:rPr>
              <a:t>Talik:</a:t>
            </a:r>
            <a:r>
              <a:rPr lang="en-GB" b="1">
                <a:solidFill>
                  <a:srgbClr val="292526"/>
                </a:solidFill>
                <a:highlight>
                  <a:srgbClr val="FFFFCC"/>
                </a:highlight>
                <a:latin typeface="Courier New"/>
                <a:ea typeface="Courier New"/>
                <a:cs typeface="Courier New"/>
                <a:sym typeface="Courier New"/>
              </a:rPr>
              <a:t> Any unfrozen material within the permafrost zone.</a:t>
            </a:r>
          </a:p>
          <a:p>
            <a:pPr lvl="0" rtl="0">
              <a:spcBef>
                <a:spcPts val="0"/>
              </a:spcBef>
              <a:buNone/>
            </a:pPr>
            <a:endParaRPr sz="1000" b="1">
              <a:solidFill>
                <a:srgbClr val="292526"/>
              </a:solidFill>
              <a:highlight>
                <a:srgbClr val="FFFFCC"/>
              </a:highlight>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57600"/>
            <a:ext cx="8520600" cy="573300"/>
          </a:xfrm>
          <a:prstGeom prst="rect">
            <a:avLst/>
          </a:prstGeom>
        </p:spPr>
        <p:txBody>
          <a:bodyPr lIns="91425" tIns="91425" rIns="91425" bIns="91425" anchor="t" anchorCtr="0">
            <a:noAutofit/>
          </a:bodyPr>
          <a:lstStyle/>
          <a:p>
            <a:pPr lvl="0">
              <a:spcBef>
                <a:spcPts val="0"/>
              </a:spcBef>
              <a:buNone/>
            </a:pPr>
            <a:r>
              <a:rPr lang="en-GB" sz="3000"/>
              <a:t>A transect showing the changes in the permafrost layer in northern canada </a:t>
            </a:r>
          </a:p>
        </p:txBody>
      </p:sp>
      <p:pic>
        <p:nvPicPr>
          <p:cNvPr id="119" name="Shape 119"/>
          <p:cNvPicPr preferRelativeResize="0"/>
          <p:nvPr/>
        </p:nvPicPr>
        <p:blipFill rotWithShape="1">
          <a:blip r:embed="rId3">
            <a:alphaModFix/>
          </a:blip>
          <a:srcRect t="11441" r="3044"/>
          <a:stretch/>
        </p:blipFill>
        <p:spPr>
          <a:xfrm>
            <a:off x="866149" y="673675"/>
            <a:ext cx="7039023" cy="3878411"/>
          </a:xfrm>
          <a:prstGeom prst="rect">
            <a:avLst/>
          </a:prstGeom>
          <a:noFill/>
          <a:ln>
            <a:noFill/>
          </a:ln>
        </p:spPr>
      </p:pic>
      <p:sp>
        <p:nvSpPr>
          <p:cNvPr id="120" name="Shape 120"/>
          <p:cNvSpPr txBox="1"/>
          <p:nvPr/>
        </p:nvSpPr>
        <p:spPr>
          <a:xfrm>
            <a:off x="866150" y="4523275"/>
            <a:ext cx="6159300" cy="342300"/>
          </a:xfrm>
          <a:prstGeom prst="rect">
            <a:avLst/>
          </a:prstGeom>
          <a:noFill/>
          <a:ln>
            <a:noFill/>
          </a:ln>
        </p:spPr>
        <p:txBody>
          <a:bodyPr lIns="91425" tIns="91425" rIns="91425" bIns="91425" anchor="t" anchorCtr="0">
            <a:noAutofit/>
          </a:bodyPr>
          <a:lstStyle/>
          <a:p>
            <a:pPr lvl="0">
              <a:spcBef>
                <a:spcPts val="0"/>
              </a:spcBef>
              <a:buNone/>
            </a:pPr>
            <a:r>
              <a:rPr lang="en-GB">
                <a:latin typeface="Amatic SC"/>
                <a:ea typeface="Amatic SC"/>
                <a:cs typeface="Amatic SC"/>
                <a:sym typeface="Amatic SC"/>
              </a:rPr>
              <a:t>Source: Rob Gamesby - coolgeography.com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57600"/>
            <a:ext cx="8520600" cy="573300"/>
          </a:xfrm>
          <a:prstGeom prst="rect">
            <a:avLst/>
          </a:prstGeom>
        </p:spPr>
        <p:txBody>
          <a:bodyPr lIns="91425" tIns="91425" rIns="91425" bIns="91425" anchor="t" anchorCtr="0">
            <a:noAutofit/>
          </a:bodyPr>
          <a:lstStyle/>
          <a:p>
            <a:pPr lvl="0" rtl="0">
              <a:spcBef>
                <a:spcPts val="0"/>
              </a:spcBef>
              <a:buNone/>
            </a:pPr>
            <a:r>
              <a:rPr lang="en-GB" sz="3000"/>
              <a:t>A </a:t>
            </a:r>
            <a:r>
              <a:rPr lang="en-GB" sz="3000" b="0"/>
              <a:t>transect</a:t>
            </a:r>
            <a:r>
              <a:rPr lang="en-GB" sz="3000"/>
              <a:t> showing the changes in the permafrost layer in northern canada </a:t>
            </a:r>
          </a:p>
        </p:txBody>
      </p:sp>
      <p:pic>
        <p:nvPicPr>
          <p:cNvPr id="126" name="Shape 126"/>
          <p:cNvPicPr preferRelativeResize="0"/>
          <p:nvPr/>
        </p:nvPicPr>
        <p:blipFill>
          <a:blip r:embed="rId3">
            <a:alphaModFix/>
          </a:blip>
          <a:stretch>
            <a:fillRect/>
          </a:stretch>
        </p:blipFill>
        <p:spPr>
          <a:xfrm>
            <a:off x="311698" y="630899"/>
            <a:ext cx="3308899" cy="4210724"/>
          </a:xfrm>
          <a:prstGeom prst="rect">
            <a:avLst/>
          </a:prstGeom>
          <a:noFill/>
          <a:ln>
            <a:noFill/>
          </a:ln>
        </p:spPr>
      </p:pic>
      <p:sp>
        <p:nvSpPr>
          <p:cNvPr id="127" name="Shape 127"/>
          <p:cNvSpPr txBox="1"/>
          <p:nvPr/>
        </p:nvSpPr>
        <p:spPr>
          <a:xfrm>
            <a:off x="7303250" y="4587450"/>
            <a:ext cx="1464900" cy="342300"/>
          </a:xfrm>
          <a:prstGeom prst="rect">
            <a:avLst/>
          </a:prstGeom>
          <a:noFill/>
          <a:ln>
            <a:noFill/>
          </a:ln>
        </p:spPr>
        <p:txBody>
          <a:bodyPr lIns="91425" tIns="91425" rIns="91425" bIns="91425" anchor="t" anchorCtr="0">
            <a:noAutofit/>
          </a:bodyPr>
          <a:lstStyle/>
          <a:p>
            <a:pPr lvl="0" rtl="0">
              <a:spcBef>
                <a:spcPts val="0"/>
              </a:spcBef>
              <a:buNone/>
            </a:pPr>
            <a:r>
              <a:rPr lang="en-GB">
                <a:latin typeface="Amatic SC"/>
                <a:ea typeface="Amatic SC"/>
                <a:cs typeface="Amatic SC"/>
                <a:sym typeface="Amatic SC"/>
              </a:rPr>
              <a:t>Source: Google Maps</a:t>
            </a:r>
          </a:p>
        </p:txBody>
      </p:sp>
      <p:cxnSp>
        <p:nvCxnSpPr>
          <p:cNvPr id="128" name="Shape 128"/>
          <p:cNvCxnSpPr/>
          <p:nvPr/>
        </p:nvCxnSpPr>
        <p:spPr>
          <a:xfrm flipH="1">
            <a:off x="898275" y="930425"/>
            <a:ext cx="2042400" cy="3732000"/>
          </a:xfrm>
          <a:prstGeom prst="straightConnector1">
            <a:avLst/>
          </a:prstGeom>
          <a:noFill/>
          <a:ln w="28575" cap="flat" cmpd="sng">
            <a:solidFill>
              <a:schemeClr val="dk2"/>
            </a:solidFill>
            <a:prstDash val="solid"/>
            <a:round/>
            <a:headEnd type="none" w="lg" len="lg"/>
            <a:tailEnd type="none" w="lg" len="lg"/>
          </a:ln>
        </p:spPr>
      </p:cxnSp>
      <p:pic>
        <p:nvPicPr>
          <p:cNvPr id="129" name="Shape 129"/>
          <p:cNvPicPr preferRelativeResize="0"/>
          <p:nvPr/>
        </p:nvPicPr>
        <p:blipFill rotWithShape="1">
          <a:blip r:embed="rId4">
            <a:alphaModFix/>
          </a:blip>
          <a:srcRect t="11441" r="3044"/>
          <a:stretch/>
        </p:blipFill>
        <p:spPr>
          <a:xfrm>
            <a:off x="4042025" y="630898"/>
            <a:ext cx="4851949" cy="2673349"/>
          </a:xfrm>
          <a:prstGeom prst="rect">
            <a:avLst/>
          </a:prstGeom>
          <a:noFill/>
          <a:ln>
            <a:noFill/>
          </a:ln>
        </p:spPr>
      </p:pic>
      <p:cxnSp>
        <p:nvCxnSpPr>
          <p:cNvPr id="130" name="Shape 130"/>
          <p:cNvCxnSpPr/>
          <p:nvPr/>
        </p:nvCxnSpPr>
        <p:spPr>
          <a:xfrm rot="10800000">
            <a:off x="3047700" y="909050"/>
            <a:ext cx="1764300" cy="620100"/>
          </a:xfrm>
          <a:prstGeom prst="straightConnector1">
            <a:avLst/>
          </a:prstGeom>
          <a:noFill/>
          <a:ln w="28575" cap="flat" cmpd="sng">
            <a:solidFill>
              <a:srgbClr val="FF0000"/>
            </a:solidFill>
            <a:prstDash val="solid"/>
            <a:round/>
            <a:headEnd type="none" w="lg" len="lg"/>
            <a:tailEnd type="triangle" w="lg" len="lg"/>
          </a:ln>
        </p:spPr>
      </p:cxnSp>
      <p:cxnSp>
        <p:nvCxnSpPr>
          <p:cNvPr id="131" name="Shape 131"/>
          <p:cNvCxnSpPr/>
          <p:nvPr/>
        </p:nvCxnSpPr>
        <p:spPr>
          <a:xfrm flipH="1">
            <a:off x="962450" y="1571925"/>
            <a:ext cx="7816800" cy="3079800"/>
          </a:xfrm>
          <a:prstGeom prst="straightConnector1">
            <a:avLst/>
          </a:prstGeom>
          <a:noFill/>
          <a:ln w="28575" cap="flat" cmpd="sng">
            <a:solidFill>
              <a:srgbClr val="FF00FF"/>
            </a:solidFill>
            <a:prstDash val="solid"/>
            <a:round/>
            <a:headEnd type="none" w="lg" len="lg"/>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GB" dirty="0"/>
              <a:t>Tasks</a:t>
            </a:r>
            <a:r>
              <a:rPr lang="en-GB"/>
              <a:t>: </a:t>
            </a:r>
            <a:r>
              <a:rPr lang="en-GB"/>
              <a:t>S</a:t>
            </a:r>
            <a:r>
              <a:rPr lang="en-GB" smtClean="0"/>
              <a:t>oil </a:t>
            </a:r>
            <a:r>
              <a:rPr lang="en-GB" dirty="0"/>
              <a:t>P</a:t>
            </a:r>
            <a:r>
              <a:rPr lang="en-GB" smtClean="0"/>
              <a:t>rofiles</a:t>
            </a:r>
            <a:endParaRPr lang="en-GB" dirty="0"/>
          </a:p>
        </p:txBody>
      </p:sp>
      <p:sp>
        <p:nvSpPr>
          <p:cNvPr id="137" name="Shape 137"/>
          <p:cNvSpPr txBox="1">
            <a:spLocks noGrp="1"/>
          </p:cNvSpPr>
          <p:nvPr>
            <p:ph type="body" idx="1"/>
          </p:nvPr>
        </p:nvSpPr>
        <p:spPr>
          <a:xfrm>
            <a:off x="311699" y="1228675"/>
            <a:ext cx="7082523" cy="3700800"/>
          </a:xfrm>
          <a:prstGeom prst="rect">
            <a:avLst/>
          </a:prstGeom>
        </p:spPr>
        <p:txBody>
          <a:bodyPr lIns="91425" tIns="91425" rIns="91425" bIns="91425" anchor="t" anchorCtr="0">
            <a:noAutofit/>
          </a:bodyPr>
          <a:lstStyle/>
          <a:p>
            <a:pPr marL="457200" lvl="0" indent="-228600" rtl="0">
              <a:spcBef>
                <a:spcPts val="0"/>
              </a:spcBef>
              <a:buAutoNum type="arabicPeriod"/>
            </a:pPr>
            <a:r>
              <a:rPr lang="en-GB" dirty="0"/>
              <a:t>Create a </a:t>
            </a:r>
            <a:r>
              <a:rPr lang="en-GB" dirty="0" smtClean="0"/>
              <a:t>new entry in </a:t>
            </a:r>
            <a:r>
              <a:rPr lang="en-GB" dirty="0"/>
              <a:t>your </a:t>
            </a:r>
            <a:r>
              <a:rPr lang="en-GB" dirty="0" smtClean="0"/>
              <a:t>sketchbook</a:t>
            </a:r>
            <a:endParaRPr lang="en-GB" dirty="0"/>
          </a:p>
          <a:p>
            <a:pPr marL="457200" lvl="0" indent="-228600" rtl="0">
              <a:spcBef>
                <a:spcPts val="0"/>
              </a:spcBef>
              <a:buAutoNum type="arabicPeriod"/>
            </a:pPr>
            <a:r>
              <a:rPr lang="en-GB" dirty="0" smtClean="0"/>
              <a:t>List the </a:t>
            </a:r>
            <a:r>
              <a:rPr lang="en-GB" dirty="0"/>
              <a:t>keywords in this presentation so far</a:t>
            </a:r>
          </a:p>
          <a:p>
            <a:pPr marL="457200" lvl="0" indent="-228600">
              <a:spcBef>
                <a:spcPts val="0"/>
              </a:spcBef>
              <a:buAutoNum type="arabicPeriod"/>
            </a:pPr>
            <a:r>
              <a:rPr lang="en-GB" dirty="0" smtClean="0"/>
              <a:t>Create </a:t>
            </a:r>
            <a:r>
              <a:rPr lang="en-GB" dirty="0"/>
              <a:t>annotated </a:t>
            </a:r>
            <a:r>
              <a:rPr lang="en-GB" dirty="0" smtClean="0"/>
              <a:t>diagrams of: </a:t>
            </a:r>
          </a:p>
          <a:p>
            <a:pPr marL="514350" lvl="0" indent="-285750">
              <a:spcBef>
                <a:spcPts val="0"/>
              </a:spcBef>
              <a:buFontTx/>
              <a:buChar char="-"/>
            </a:pPr>
            <a:r>
              <a:rPr lang="en-GB" dirty="0" smtClean="0"/>
              <a:t>a glacial area, with continuous permafrost</a:t>
            </a:r>
          </a:p>
          <a:p>
            <a:pPr marL="514350" lvl="0" indent="-285750">
              <a:spcBef>
                <a:spcPts val="0"/>
              </a:spcBef>
              <a:buFontTx/>
              <a:buChar char="-"/>
            </a:pPr>
            <a:r>
              <a:rPr lang="en-GB" dirty="0"/>
              <a:t>a</a:t>
            </a:r>
            <a:r>
              <a:rPr lang="en-GB" dirty="0" smtClean="0"/>
              <a:t> periglacial </a:t>
            </a:r>
            <a:r>
              <a:rPr lang="en-GB" dirty="0"/>
              <a:t>area, with discontinuous </a:t>
            </a:r>
            <a:r>
              <a:rPr lang="en-GB" dirty="0" smtClean="0"/>
              <a:t>permafrost</a:t>
            </a:r>
          </a:p>
          <a:p>
            <a:pPr marL="514350" lvl="0" indent="-285750">
              <a:spcBef>
                <a:spcPts val="0"/>
              </a:spcBef>
              <a:buFontTx/>
              <a:buChar char="-"/>
            </a:pPr>
            <a:r>
              <a:rPr lang="en-GB" dirty="0" smtClean="0"/>
              <a:t>a periglacial area with sporadic permafrost</a:t>
            </a:r>
          </a:p>
          <a:p>
            <a:pPr marL="228600" lvl="0">
              <a:spcBef>
                <a:spcPts val="0"/>
              </a:spcBef>
            </a:pPr>
            <a:r>
              <a:rPr lang="en-GB" dirty="0" smtClean="0"/>
              <a:t>4. Label the appropriate temperature, depth, and vocab words</a:t>
            </a:r>
            <a:r>
              <a:rPr lang="en-GB" dirty="0" smtClean="0"/>
              <a:t>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GB"/>
              <a:t>Sunlight, or, lack of.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92025"/>
            <a:ext cx="2808000" cy="755700"/>
          </a:xfrm>
          <a:prstGeom prst="rect">
            <a:avLst/>
          </a:prstGeom>
        </p:spPr>
        <p:txBody>
          <a:bodyPr lIns="91425" tIns="91425" rIns="91425" bIns="91425" anchor="b" anchorCtr="0">
            <a:noAutofit/>
          </a:bodyPr>
          <a:lstStyle/>
          <a:p>
            <a:pPr lvl="0">
              <a:spcBef>
                <a:spcPts val="0"/>
              </a:spcBef>
              <a:buNone/>
            </a:pPr>
            <a:r>
              <a:rPr lang="en-GB"/>
              <a:t>Insolation</a:t>
            </a:r>
          </a:p>
        </p:txBody>
      </p:sp>
      <p:sp>
        <p:nvSpPr>
          <p:cNvPr id="69" name="Shape 69"/>
          <p:cNvSpPr txBox="1">
            <a:spLocks noGrp="1"/>
          </p:cNvSpPr>
          <p:nvPr>
            <p:ph type="body" idx="1"/>
          </p:nvPr>
        </p:nvSpPr>
        <p:spPr>
          <a:xfrm>
            <a:off x="311700" y="1036725"/>
            <a:ext cx="3324000" cy="3179400"/>
          </a:xfrm>
          <a:prstGeom prst="rect">
            <a:avLst/>
          </a:prstGeom>
        </p:spPr>
        <p:txBody>
          <a:bodyPr lIns="91425" tIns="91425" rIns="91425" bIns="91425" anchor="t" anchorCtr="0">
            <a:noAutofit/>
          </a:bodyPr>
          <a:lstStyle/>
          <a:p>
            <a:pPr lvl="0">
              <a:spcBef>
                <a:spcPts val="0"/>
              </a:spcBef>
              <a:buNone/>
            </a:pPr>
            <a:r>
              <a:rPr lang="en-GB" sz="1600">
                <a:solidFill>
                  <a:srgbClr val="434343"/>
                </a:solidFill>
              </a:rPr>
              <a:t>The quantity and intensity of solar radiation upon an object.  </a:t>
            </a:r>
          </a:p>
          <a:p>
            <a:pPr lvl="0">
              <a:spcBef>
                <a:spcPts val="0"/>
              </a:spcBef>
              <a:buNone/>
            </a:pPr>
            <a:r>
              <a:rPr lang="en-GB" sz="1600">
                <a:solidFill>
                  <a:srgbClr val="434343"/>
                </a:solidFill>
              </a:rPr>
              <a:t>In this case, the Earth’s surface.</a:t>
            </a:r>
          </a:p>
          <a:p>
            <a:pPr lvl="0">
              <a:spcBef>
                <a:spcPts val="0"/>
              </a:spcBef>
              <a:buNone/>
            </a:pPr>
            <a:r>
              <a:rPr lang="en-GB" sz="1600">
                <a:solidFill>
                  <a:srgbClr val="434343"/>
                </a:solidFill>
              </a:rPr>
              <a:t>Assuming the output of energy is constant from the sun, the rays will be spread over a larger area, the nearer you get to the poles.</a:t>
            </a:r>
          </a:p>
          <a:p>
            <a:pPr lvl="0">
              <a:spcBef>
                <a:spcPts val="0"/>
              </a:spcBef>
              <a:buNone/>
            </a:pPr>
            <a:endParaRPr/>
          </a:p>
        </p:txBody>
      </p:sp>
      <p:pic>
        <p:nvPicPr>
          <p:cNvPr id="70" name="Shape 70"/>
          <p:cNvPicPr preferRelativeResize="0"/>
          <p:nvPr/>
        </p:nvPicPr>
        <p:blipFill>
          <a:blip r:embed="rId3">
            <a:alphaModFix/>
          </a:blip>
          <a:stretch>
            <a:fillRect/>
          </a:stretch>
        </p:blipFill>
        <p:spPr>
          <a:xfrm>
            <a:off x="3874425" y="360675"/>
            <a:ext cx="4936900" cy="2825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192025"/>
            <a:ext cx="2808000" cy="755700"/>
          </a:xfrm>
          <a:prstGeom prst="rect">
            <a:avLst/>
          </a:prstGeom>
        </p:spPr>
        <p:txBody>
          <a:bodyPr lIns="91425" tIns="91425" rIns="91425" bIns="91425" anchor="b" anchorCtr="0">
            <a:noAutofit/>
          </a:bodyPr>
          <a:lstStyle/>
          <a:p>
            <a:pPr lvl="0" rtl="0">
              <a:spcBef>
                <a:spcPts val="0"/>
              </a:spcBef>
              <a:buNone/>
            </a:pPr>
            <a:r>
              <a:rPr lang="en-GB"/>
              <a:t>Insolation</a:t>
            </a:r>
          </a:p>
        </p:txBody>
      </p:sp>
      <p:sp>
        <p:nvSpPr>
          <p:cNvPr id="76" name="Shape 76"/>
          <p:cNvSpPr txBox="1">
            <a:spLocks noGrp="1"/>
          </p:cNvSpPr>
          <p:nvPr>
            <p:ph type="body" idx="1"/>
          </p:nvPr>
        </p:nvSpPr>
        <p:spPr>
          <a:xfrm>
            <a:off x="311700" y="1036725"/>
            <a:ext cx="8563800" cy="2727300"/>
          </a:xfrm>
          <a:prstGeom prst="rect">
            <a:avLst/>
          </a:prstGeom>
        </p:spPr>
        <p:txBody>
          <a:bodyPr lIns="91425" tIns="91425" rIns="91425" bIns="91425" anchor="t" anchorCtr="0">
            <a:noAutofit/>
          </a:bodyPr>
          <a:lstStyle/>
          <a:p>
            <a:pPr lvl="0">
              <a:spcBef>
                <a:spcPts val="0"/>
              </a:spcBef>
              <a:buNone/>
            </a:pPr>
            <a:r>
              <a:rPr lang="en-GB" sz="1600">
                <a:solidFill>
                  <a:srgbClr val="000000"/>
                </a:solidFill>
              </a:rPr>
              <a:t>Factors that affect it on Earth are:</a:t>
            </a:r>
          </a:p>
          <a:p>
            <a:pPr marL="457200" lvl="0" indent="-330200">
              <a:spcBef>
                <a:spcPts val="0"/>
              </a:spcBef>
              <a:buClr>
                <a:srgbClr val="000000"/>
              </a:buClr>
              <a:buSzPct val="100000"/>
            </a:pPr>
            <a:r>
              <a:rPr lang="en-GB" sz="1600">
                <a:solidFill>
                  <a:srgbClr val="000000"/>
                </a:solidFill>
              </a:rPr>
              <a:t>Angle of approach in relation to the Earth’s surface i.e. </a:t>
            </a:r>
          </a:p>
          <a:p>
            <a:pPr lvl="0">
              <a:spcBef>
                <a:spcPts val="0"/>
              </a:spcBef>
              <a:buNone/>
            </a:pPr>
            <a:r>
              <a:rPr lang="en-GB" sz="1600" b="1">
                <a:solidFill>
                  <a:srgbClr val="000000"/>
                </a:solidFill>
              </a:rPr>
              <a:t>Equator</a:t>
            </a:r>
            <a:r>
              <a:rPr lang="en-GB" sz="1600">
                <a:solidFill>
                  <a:srgbClr val="000000"/>
                </a:solidFill>
              </a:rPr>
              <a:t>:0</a:t>
            </a:r>
            <a:r>
              <a:rPr lang="en-GB" sz="1600" baseline="30000">
                <a:solidFill>
                  <a:srgbClr val="000000"/>
                </a:solidFill>
              </a:rPr>
              <a:t>0 </a:t>
            </a:r>
            <a:r>
              <a:rPr lang="en-GB" sz="1600">
                <a:solidFill>
                  <a:srgbClr val="000000"/>
                </a:solidFill>
              </a:rPr>
              <a:t>latitude = 90</a:t>
            </a:r>
            <a:r>
              <a:rPr lang="en-GB" sz="1600" baseline="30000">
                <a:solidFill>
                  <a:srgbClr val="000000"/>
                </a:solidFill>
              </a:rPr>
              <a:t>o</a:t>
            </a:r>
          </a:p>
          <a:p>
            <a:pPr lvl="0">
              <a:spcBef>
                <a:spcPts val="0"/>
              </a:spcBef>
              <a:buNone/>
            </a:pPr>
            <a:r>
              <a:rPr lang="en-GB" sz="1600" b="1">
                <a:solidFill>
                  <a:srgbClr val="000000"/>
                </a:solidFill>
              </a:rPr>
              <a:t>Arctic circle</a:t>
            </a:r>
            <a:r>
              <a:rPr lang="en-GB" sz="1600">
                <a:solidFill>
                  <a:srgbClr val="000000"/>
                </a:solidFill>
              </a:rPr>
              <a:t>:66</a:t>
            </a:r>
            <a:r>
              <a:rPr lang="en-GB" sz="1600" baseline="30000">
                <a:solidFill>
                  <a:srgbClr val="000000"/>
                </a:solidFill>
              </a:rPr>
              <a:t>o</a:t>
            </a:r>
            <a:r>
              <a:rPr lang="en-GB" sz="1600">
                <a:solidFill>
                  <a:srgbClr val="000000"/>
                </a:solidFill>
              </a:rPr>
              <a:t> latitude= 30</a:t>
            </a:r>
            <a:r>
              <a:rPr lang="en-GB" sz="1600" baseline="30000">
                <a:solidFill>
                  <a:srgbClr val="000000"/>
                </a:solidFill>
              </a:rPr>
              <a:t>o</a:t>
            </a:r>
            <a:r>
              <a:rPr lang="en-GB" sz="1600">
                <a:solidFill>
                  <a:srgbClr val="000000"/>
                </a:solidFill>
              </a:rPr>
              <a:t> </a:t>
            </a:r>
          </a:p>
          <a:p>
            <a:pPr marL="457200" lvl="0" indent="-330200">
              <a:spcBef>
                <a:spcPts val="0"/>
              </a:spcBef>
              <a:buClr>
                <a:srgbClr val="000000"/>
              </a:buClr>
              <a:buSzPct val="100000"/>
            </a:pPr>
            <a:r>
              <a:rPr lang="en-GB" sz="1600">
                <a:solidFill>
                  <a:srgbClr val="000000"/>
                </a:solidFill>
              </a:rPr>
              <a:t>Cloud, dust and other particles in the air.</a:t>
            </a:r>
          </a:p>
          <a:p>
            <a:pPr marL="457200" lvl="0" indent="-330200">
              <a:spcBef>
                <a:spcPts val="0"/>
              </a:spcBef>
              <a:buClr>
                <a:srgbClr val="000000"/>
              </a:buClr>
              <a:buSzPct val="100000"/>
            </a:pPr>
            <a:r>
              <a:rPr lang="en-GB" sz="1600">
                <a:solidFill>
                  <a:srgbClr val="000000"/>
                </a:solidFill>
              </a:rPr>
              <a:t>Time of day</a:t>
            </a:r>
          </a:p>
          <a:p>
            <a:pPr lvl="0" rtl="0">
              <a:spcBef>
                <a:spcPts val="0"/>
              </a:spcBef>
              <a:buNone/>
            </a:pPr>
            <a:endParaRPr sz="1600">
              <a:solidFill>
                <a:srgbClr val="434343"/>
              </a:solidFill>
            </a:endParaRPr>
          </a:p>
          <a:p>
            <a:pPr lvl="0" rt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161075" y="240250"/>
            <a:ext cx="4725000" cy="595200"/>
          </a:xfrm>
          <a:prstGeom prst="rect">
            <a:avLst/>
          </a:prstGeom>
        </p:spPr>
        <p:txBody>
          <a:bodyPr lIns="91425" tIns="91425" rIns="91425" bIns="91425" anchor="b" anchorCtr="0">
            <a:noAutofit/>
          </a:bodyPr>
          <a:lstStyle/>
          <a:p>
            <a:pPr lvl="0">
              <a:spcBef>
                <a:spcPts val="0"/>
              </a:spcBef>
              <a:buNone/>
            </a:pPr>
            <a:r>
              <a:rPr lang="en-GB"/>
              <a:t>Seasonal variation - northern hemisphere</a:t>
            </a:r>
          </a:p>
        </p:txBody>
      </p:sp>
      <p:pic>
        <p:nvPicPr>
          <p:cNvPr id="82" name="Shape 82"/>
          <p:cNvPicPr preferRelativeResize="0"/>
          <p:nvPr/>
        </p:nvPicPr>
        <p:blipFill>
          <a:blip r:embed="rId3">
            <a:alphaModFix/>
          </a:blip>
          <a:stretch>
            <a:fillRect/>
          </a:stretch>
        </p:blipFill>
        <p:spPr>
          <a:xfrm>
            <a:off x="373350" y="904948"/>
            <a:ext cx="6300486" cy="3881549"/>
          </a:xfrm>
          <a:prstGeom prst="rect">
            <a:avLst/>
          </a:prstGeom>
          <a:noFill/>
          <a:ln>
            <a:noFill/>
          </a:ln>
        </p:spPr>
      </p:pic>
      <p:sp>
        <p:nvSpPr>
          <p:cNvPr id="83" name="Shape 83"/>
          <p:cNvSpPr txBox="1"/>
          <p:nvPr/>
        </p:nvSpPr>
        <p:spPr>
          <a:xfrm>
            <a:off x="6717025" y="0"/>
            <a:ext cx="2341800" cy="4689300"/>
          </a:xfrm>
          <a:prstGeom prst="rect">
            <a:avLst/>
          </a:prstGeom>
          <a:noFill/>
          <a:ln>
            <a:noFill/>
          </a:ln>
        </p:spPr>
        <p:txBody>
          <a:bodyPr lIns="91425" tIns="91425" rIns="91425" bIns="91425" anchor="t" anchorCtr="0">
            <a:noAutofit/>
          </a:bodyPr>
          <a:lstStyle/>
          <a:p>
            <a:pPr lvl="0" rtl="0">
              <a:spcBef>
                <a:spcPts val="0"/>
              </a:spcBef>
              <a:buNone/>
            </a:pPr>
            <a:r>
              <a:rPr lang="en-GB" sz="1200" b="1">
                <a:latin typeface="Amethysta"/>
                <a:ea typeface="Amethysta"/>
                <a:cs typeface="Amethysta"/>
                <a:sym typeface="Amethysta"/>
              </a:rPr>
              <a:t>June:</a:t>
            </a:r>
          </a:p>
          <a:p>
            <a:pPr lvl="0" rtl="0">
              <a:spcBef>
                <a:spcPts val="0"/>
              </a:spcBef>
              <a:buNone/>
            </a:pPr>
            <a:r>
              <a:rPr lang="en-GB" sz="1200">
                <a:highlight>
                  <a:srgbClr val="FFFFFF"/>
                </a:highlight>
                <a:latin typeface="Amethysta"/>
                <a:ea typeface="Amethysta"/>
                <a:cs typeface="Amethysta"/>
                <a:sym typeface="Amethysta"/>
              </a:rPr>
              <a:t>North Pole stays in full sunlight all day long throughout the entire summer </a:t>
            </a:r>
            <a:r>
              <a:rPr lang="en-GB" sz="1200">
                <a:latin typeface="Amethysta"/>
                <a:ea typeface="Amethysta"/>
                <a:cs typeface="Amethysta"/>
                <a:sym typeface="Amethysta"/>
              </a:rPr>
              <a:t>                                       </a:t>
            </a:r>
          </a:p>
          <a:p>
            <a:pPr lvl="0">
              <a:spcBef>
                <a:spcPts val="0"/>
              </a:spcBef>
              <a:buNone/>
            </a:pPr>
            <a:endParaRPr sz="1200" b="1">
              <a:highlight>
                <a:srgbClr val="FFFFFF"/>
              </a:highlight>
              <a:latin typeface="Amethysta"/>
              <a:ea typeface="Amethysta"/>
              <a:cs typeface="Amethysta"/>
              <a:sym typeface="Amethysta"/>
            </a:endParaRPr>
          </a:p>
          <a:p>
            <a:pPr lvl="0" rtl="0">
              <a:spcBef>
                <a:spcPts val="0"/>
              </a:spcBef>
              <a:buNone/>
            </a:pPr>
            <a:r>
              <a:rPr lang="en-GB" sz="1200" b="1">
                <a:highlight>
                  <a:srgbClr val="FFFFFF"/>
                </a:highlight>
                <a:latin typeface="Amethysta"/>
                <a:ea typeface="Amethysta"/>
                <a:cs typeface="Amethysta"/>
                <a:sym typeface="Amethysta"/>
              </a:rPr>
              <a:t>September:</a:t>
            </a:r>
          </a:p>
          <a:p>
            <a:pPr lvl="0" rtl="0">
              <a:spcBef>
                <a:spcPts val="0"/>
              </a:spcBef>
              <a:buNone/>
            </a:pPr>
            <a:r>
              <a:rPr lang="en-GB" sz="1200">
                <a:highlight>
                  <a:srgbClr val="FFFFFF"/>
                </a:highlight>
                <a:latin typeface="Amethysta"/>
                <a:ea typeface="Amethysta"/>
                <a:cs typeface="Amethysta"/>
                <a:sym typeface="Amethysta"/>
              </a:rPr>
              <a:t>Sun sinks below the horizon, North Pole is in twilight until early October, then it is in full darkness for the Winter.</a:t>
            </a:r>
          </a:p>
          <a:p>
            <a:pPr lvl="0">
              <a:spcBef>
                <a:spcPts val="0"/>
              </a:spcBef>
              <a:buNone/>
            </a:pPr>
            <a:endParaRPr sz="1200" b="1">
              <a:highlight>
                <a:srgbClr val="FFFFFF"/>
              </a:highlight>
              <a:latin typeface="Amethysta"/>
              <a:ea typeface="Amethysta"/>
              <a:cs typeface="Amethysta"/>
              <a:sym typeface="Amethysta"/>
            </a:endParaRPr>
          </a:p>
          <a:p>
            <a:pPr lvl="0" rtl="0">
              <a:spcBef>
                <a:spcPts val="0"/>
              </a:spcBef>
              <a:buNone/>
            </a:pPr>
            <a:r>
              <a:rPr lang="en-GB" sz="1200" b="1">
                <a:highlight>
                  <a:srgbClr val="FFFFFF"/>
                </a:highlight>
                <a:latin typeface="Amethysta"/>
                <a:ea typeface="Amethysta"/>
                <a:cs typeface="Amethysta"/>
                <a:sym typeface="Amethysta"/>
              </a:rPr>
              <a:t>December:</a:t>
            </a:r>
          </a:p>
          <a:p>
            <a:pPr lvl="0" rtl="0">
              <a:spcBef>
                <a:spcPts val="0"/>
              </a:spcBef>
              <a:buNone/>
            </a:pPr>
            <a:r>
              <a:rPr lang="en-GB" sz="1200">
                <a:highlight>
                  <a:srgbClr val="FFFFFF"/>
                </a:highlight>
                <a:latin typeface="Amethysta"/>
                <a:ea typeface="Amethysta"/>
                <a:cs typeface="Amethysta"/>
                <a:sym typeface="Amethysta"/>
              </a:rPr>
              <a:t>The darkest time of year.  There has been no sunlight or even twilight since early October. The darkness lasts until early March.</a:t>
            </a:r>
          </a:p>
          <a:p>
            <a:pPr lvl="0">
              <a:spcBef>
                <a:spcPts val="0"/>
              </a:spcBef>
              <a:buNone/>
            </a:pPr>
            <a:endParaRPr sz="1200" b="1">
              <a:highlight>
                <a:srgbClr val="FFFFFF"/>
              </a:highlight>
              <a:latin typeface="Amethysta"/>
              <a:ea typeface="Amethysta"/>
              <a:cs typeface="Amethysta"/>
              <a:sym typeface="Amethysta"/>
            </a:endParaRPr>
          </a:p>
          <a:p>
            <a:pPr lvl="0" rtl="0">
              <a:spcBef>
                <a:spcPts val="0"/>
              </a:spcBef>
              <a:buNone/>
            </a:pPr>
            <a:r>
              <a:rPr lang="en-GB" sz="1200" b="1">
                <a:highlight>
                  <a:srgbClr val="FFFFFF"/>
                </a:highlight>
                <a:latin typeface="Amethysta"/>
                <a:ea typeface="Amethysta"/>
                <a:cs typeface="Amethysta"/>
                <a:sym typeface="Amethysta"/>
              </a:rPr>
              <a:t>March:</a:t>
            </a:r>
          </a:p>
          <a:p>
            <a:pPr lvl="0" rtl="0">
              <a:spcBef>
                <a:spcPts val="0"/>
              </a:spcBef>
              <a:buNone/>
            </a:pPr>
            <a:r>
              <a:rPr lang="en-GB" sz="1200">
                <a:highlight>
                  <a:srgbClr val="FFFFFF"/>
                </a:highlight>
                <a:latin typeface="Amethysta"/>
                <a:ea typeface="Amethysta"/>
                <a:cs typeface="Amethysta"/>
                <a:sym typeface="Amethysta"/>
              </a:rPr>
              <a:t>Sun rises at the North Pole on approximately 21st March. Sun rises higher in the sky with each day; maximum height at on approximately 21st June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GB"/>
              <a:t>Ground conditions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2158" cy="5143500"/>
          </a:xfrm>
          <a:prstGeom prst="rect">
            <a:avLst/>
          </a:prstGeom>
        </p:spPr>
      </p:pic>
    </p:spTree>
    <p:extLst>
      <p:ext uri="{BB962C8B-B14F-4D97-AF65-F5344CB8AC3E}">
        <p14:creationId xmlns:p14="http://schemas.microsoft.com/office/powerpoint/2010/main" val="175248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181775"/>
            <a:ext cx="8520600" cy="748500"/>
          </a:xfrm>
          <a:prstGeom prst="rect">
            <a:avLst/>
          </a:prstGeom>
        </p:spPr>
        <p:txBody>
          <a:bodyPr lIns="91425" tIns="91425" rIns="91425" bIns="91425" anchor="t" anchorCtr="0">
            <a:noAutofit/>
          </a:bodyPr>
          <a:lstStyle/>
          <a:p>
            <a:pPr lvl="0">
              <a:spcBef>
                <a:spcPts val="0"/>
              </a:spcBef>
              <a:buNone/>
            </a:pPr>
            <a:r>
              <a:rPr lang="en-GB" sz="3600"/>
              <a:t>What is permafrost?</a:t>
            </a:r>
            <a:r>
              <a:rPr lang="en-GB"/>
              <a:t> </a:t>
            </a:r>
          </a:p>
          <a:p>
            <a:pPr lvl="0">
              <a:spcBef>
                <a:spcPts val="0"/>
              </a:spcBef>
              <a:buNone/>
            </a:pPr>
            <a:endParaRPr/>
          </a:p>
        </p:txBody>
      </p:sp>
      <p:sp>
        <p:nvSpPr>
          <p:cNvPr id="94" name="Shape 94"/>
          <p:cNvSpPr txBox="1">
            <a:spLocks noGrp="1"/>
          </p:cNvSpPr>
          <p:nvPr>
            <p:ph type="body" idx="1"/>
          </p:nvPr>
        </p:nvSpPr>
        <p:spPr>
          <a:xfrm>
            <a:off x="311700" y="1058600"/>
            <a:ext cx="8520600" cy="3903000"/>
          </a:xfrm>
          <a:prstGeom prst="rect">
            <a:avLst/>
          </a:prstGeom>
        </p:spPr>
        <p:txBody>
          <a:bodyPr lIns="91425" tIns="91425" rIns="91425" bIns="91425" anchor="t" anchorCtr="0">
            <a:noAutofit/>
          </a:bodyPr>
          <a:lstStyle/>
          <a:p>
            <a:pPr lvl="0">
              <a:lnSpc>
                <a:spcPct val="100000"/>
              </a:lnSpc>
              <a:spcBef>
                <a:spcPts val="0"/>
              </a:spcBef>
              <a:buNone/>
            </a:pPr>
            <a:r>
              <a:rPr lang="en-GB" b="1">
                <a:solidFill>
                  <a:srgbClr val="FF0000"/>
                </a:solidFill>
                <a:highlight>
                  <a:srgbClr val="FFFFCC"/>
                </a:highlight>
                <a:latin typeface="Courier New"/>
                <a:ea typeface="Courier New"/>
                <a:cs typeface="Courier New"/>
                <a:sym typeface="Courier New"/>
              </a:rPr>
              <a:t>Permafrost: </a:t>
            </a:r>
            <a:r>
              <a:rPr lang="en-GB" b="1">
                <a:solidFill>
                  <a:srgbClr val="292526"/>
                </a:solidFill>
                <a:highlight>
                  <a:srgbClr val="FFFFCC"/>
                </a:highlight>
                <a:latin typeface="Courier New"/>
                <a:ea typeface="Courier New"/>
                <a:cs typeface="Courier New"/>
                <a:sym typeface="Courier New"/>
              </a:rPr>
              <a:t>Permanently frozen ground where soil temperatures have remained below 0 °C for at least 2 years</a:t>
            </a:r>
          </a:p>
          <a:p>
            <a:pPr lvl="0">
              <a:lnSpc>
                <a:spcPct val="100000"/>
              </a:lnSpc>
              <a:spcBef>
                <a:spcPts val="0"/>
              </a:spcBef>
              <a:buNone/>
            </a:pPr>
            <a:r>
              <a:rPr lang="en-GB" b="1">
                <a:solidFill>
                  <a:srgbClr val="FF0000"/>
                </a:solidFill>
                <a:highlight>
                  <a:srgbClr val="FFFFCC"/>
                </a:highlight>
                <a:latin typeface="Courier New"/>
                <a:ea typeface="Courier New"/>
                <a:cs typeface="Courier New"/>
                <a:sym typeface="Courier New"/>
              </a:rPr>
              <a:t>Continuous Permafrost:</a:t>
            </a:r>
            <a:r>
              <a:rPr lang="en-GB" b="1">
                <a:solidFill>
                  <a:srgbClr val="292526"/>
                </a:solidFill>
                <a:highlight>
                  <a:srgbClr val="FFFFCC"/>
                </a:highlight>
                <a:latin typeface="Courier New"/>
                <a:ea typeface="Courier New"/>
                <a:cs typeface="Courier New"/>
                <a:sym typeface="Courier New"/>
              </a:rPr>
              <a:t> Summers so cold that there is only a very superficial surface melting of the ground. It has been estimated to reach up to a depth of 1500 metres. Mean annual air temperatures of below -5 °C all year, and as low as -50 °C.</a:t>
            </a:r>
          </a:p>
          <a:p>
            <a:pPr lvl="0">
              <a:lnSpc>
                <a:spcPct val="100000"/>
              </a:lnSpc>
              <a:spcBef>
                <a:spcPts val="0"/>
              </a:spcBef>
              <a:buNone/>
            </a:pPr>
            <a:r>
              <a:rPr lang="en-GB" b="1">
                <a:solidFill>
                  <a:srgbClr val="FF0000"/>
                </a:solidFill>
                <a:highlight>
                  <a:srgbClr val="FFFFCC"/>
                </a:highlight>
                <a:latin typeface="Courier New"/>
                <a:ea typeface="Courier New"/>
                <a:cs typeface="Courier New"/>
                <a:sym typeface="Courier New"/>
              </a:rPr>
              <a:t>Discontinuous Permafrost:</a:t>
            </a:r>
            <a:r>
              <a:rPr lang="en-GB" b="1">
                <a:solidFill>
                  <a:srgbClr val="292526"/>
                </a:solidFill>
                <a:highlight>
                  <a:srgbClr val="FFFFCC"/>
                </a:highlight>
                <a:latin typeface="Courier New"/>
                <a:ea typeface="Courier New"/>
                <a:cs typeface="Courier New"/>
                <a:sym typeface="Courier New"/>
              </a:rPr>
              <a:t> Found is slightly warmer areas so there are islands of permanently frozen ground separated by small pockets of unfrozen less cold areas. Slightly warmer zones due to proximity of surface water (rivers, lakes, and the sea). Mean annual temps of between -1 °C and -5 °C</a:t>
            </a:r>
          </a:p>
          <a:p>
            <a:pPr lvl="0">
              <a:lnSpc>
                <a:spcPct val="100000"/>
              </a:lnSpc>
              <a:spcBef>
                <a:spcPts val="0"/>
              </a:spcBef>
              <a:spcAft>
                <a:spcPts val="0"/>
              </a:spcAft>
              <a:buNone/>
            </a:pPr>
            <a:endParaRPr sz="1300" b="1">
              <a:solidFill>
                <a:srgbClr val="292526"/>
              </a:solidFill>
              <a:latin typeface="Courier New"/>
              <a:ea typeface="Courier New"/>
              <a:cs typeface="Courier New"/>
              <a:sym typeface="Courier New"/>
            </a:endParaRPr>
          </a:p>
          <a:p>
            <a:pPr lvl="0">
              <a:spcBef>
                <a:spcPts val="0"/>
              </a:spcBef>
              <a:buNone/>
            </a:pPr>
            <a:endParaRPr sz="1000" b="1">
              <a:solidFill>
                <a:srgbClr val="292526"/>
              </a:solidFill>
              <a:highlight>
                <a:srgbClr val="FFFFCC"/>
              </a:highlight>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GB"/>
              <a:t>A nice, convenient picture:</a:t>
            </a:r>
          </a:p>
        </p:txBody>
      </p:sp>
      <p:pic>
        <p:nvPicPr>
          <p:cNvPr id="100" name="Shape 100"/>
          <p:cNvPicPr preferRelativeResize="0"/>
          <p:nvPr/>
        </p:nvPicPr>
        <p:blipFill>
          <a:blip r:embed="rId3">
            <a:alphaModFix/>
          </a:blip>
          <a:stretch>
            <a:fillRect/>
          </a:stretch>
        </p:blipFill>
        <p:spPr>
          <a:xfrm>
            <a:off x="744278" y="1355375"/>
            <a:ext cx="5051525" cy="3659826"/>
          </a:xfrm>
          <a:prstGeom prst="rect">
            <a:avLst/>
          </a:prstGeom>
          <a:noFill/>
          <a:ln>
            <a:noFill/>
          </a:ln>
        </p:spPr>
      </p:pic>
      <p:sp>
        <p:nvSpPr>
          <p:cNvPr id="101" name="Shape 101"/>
          <p:cNvSpPr txBox="1"/>
          <p:nvPr/>
        </p:nvSpPr>
        <p:spPr>
          <a:xfrm>
            <a:off x="5892050" y="4662400"/>
            <a:ext cx="2469600" cy="352800"/>
          </a:xfrm>
          <a:prstGeom prst="rect">
            <a:avLst/>
          </a:prstGeom>
          <a:noFill/>
          <a:ln>
            <a:noFill/>
          </a:ln>
        </p:spPr>
        <p:txBody>
          <a:bodyPr lIns="91425" tIns="91425" rIns="91425" bIns="91425" anchor="t" anchorCtr="0">
            <a:noAutofit/>
          </a:bodyPr>
          <a:lstStyle/>
          <a:p>
            <a:pPr lvl="0">
              <a:spcBef>
                <a:spcPts val="0"/>
              </a:spcBef>
              <a:buNone/>
            </a:pPr>
            <a:r>
              <a:rPr lang="en-GB"/>
              <a:t>Source: Alaska.ugs.gov</a:t>
            </a:r>
          </a:p>
        </p:txBody>
      </p:sp>
      <p:sp>
        <p:nvSpPr>
          <p:cNvPr id="102" name="Shape 102"/>
          <p:cNvSpPr txBox="1"/>
          <p:nvPr/>
        </p:nvSpPr>
        <p:spPr>
          <a:xfrm>
            <a:off x="6309075" y="2047762"/>
            <a:ext cx="2224200" cy="449100"/>
          </a:xfrm>
          <a:prstGeom prst="rect">
            <a:avLst/>
          </a:prstGeom>
          <a:noFill/>
          <a:ln>
            <a:noFill/>
          </a:ln>
        </p:spPr>
        <p:txBody>
          <a:bodyPr lIns="91425" tIns="91425" rIns="91425" bIns="91425" anchor="t" anchorCtr="0">
            <a:noAutofit/>
          </a:bodyPr>
          <a:lstStyle/>
          <a:p>
            <a:pPr lvl="0">
              <a:spcBef>
                <a:spcPts val="0"/>
              </a:spcBef>
              <a:buNone/>
            </a:pPr>
            <a:r>
              <a:rPr lang="en-GB" sz="1600"/>
              <a:t>Active layer</a:t>
            </a:r>
          </a:p>
        </p:txBody>
      </p:sp>
      <p:sp>
        <p:nvSpPr>
          <p:cNvPr id="103" name="Shape 103"/>
          <p:cNvSpPr txBox="1"/>
          <p:nvPr/>
        </p:nvSpPr>
        <p:spPr>
          <a:xfrm>
            <a:off x="6309075" y="3143825"/>
            <a:ext cx="1700400" cy="718500"/>
          </a:xfrm>
          <a:prstGeom prst="rect">
            <a:avLst/>
          </a:prstGeom>
          <a:noFill/>
          <a:ln>
            <a:noFill/>
          </a:ln>
        </p:spPr>
        <p:txBody>
          <a:bodyPr lIns="91425" tIns="91425" rIns="91425" bIns="91425" anchor="t" anchorCtr="0">
            <a:noAutofit/>
          </a:bodyPr>
          <a:lstStyle/>
          <a:p>
            <a:pPr lvl="0">
              <a:spcBef>
                <a:spcPts val="0"/>
              </a:spcBef>
              <a:buNone/>
            </a:pPr>
            <a:r>
              <a:rPr lang="en-GB" sz="1600"/>
              <a:t>Permafrost</a:t>
            </a:r>
          </a:p>
        </p:txBody>
      </p:sp>
      <p:sp>
        <p:nvSpPr>
          <p:cNvPr id="104" name="Shape 104"/>
          <p:cNvSpPr txBox="1"/>
          <p:nvPr/>
        </p:nvSpPr>
        <p:spPr>
          <a:xfrm>
            <a:off x="6309075" y="1047950"/>
            <a:ext cx="2716200" cy="449100"/>
          </a:xfrm>
          <a:prstGeom prst="rect">
            <a:avLst/>
          </a:prstGeom>
          <a:noFill/>
          <a:ln>
            <a:noFill/>
          </a:ln>
        </p:spPr>
        <p:txBody>
          <a:bodyPr lIns="91425" tIns="91425" rIns="91425" bIns="91425" anchor="t" anchorCtr="0">
            <a:noAutofit/>
          </a:bodyPr>
          <a:lstStyle/>
          <a:p>
            <a:pPr lvl="0">
              <a:spcBef>
                <a:spcPts val="0"/>
              </a:spcBef>
              <a:buNone/>
            </a:pPr>
            <a:r>
              <a:rPr lang="en-GB" sz="1600"/>
              <a:t>Coastal, Tundra grasslands</a:t>
            </a:r>
          </a:p>
        </p:txBody>
      </p:sp>
      <p:cxnSp>
        <p:nvCxnSpPr>
          <p:cNvPr id="105" name="Shape 105"/>
          <p:cNvCxnSpPr>
            <a:stCxn id="104" idx="1"/>
          </p:cNvCxnSpPr>
          <p:nvPr/>
        </p:nvCxnSpPr>
        <p:spPr>
          <a:xfrm flipH="1">
            <a:off x="1593375" y="1272500"/>
            <a:ext cx="4715700" cy="1187100"/>
          </a:xfrm>
          <a:prstGeom prst="straightConnector1">
            <a:avLst/>
          </a:prstGeom>
          <a:noFill/>
          <a:ln w="19050" cap="flat" cmpd="sng">
            <a:solidFill>
              <a:srgbClr val="FF0000"/>
            </a:solidFill>
            <a:prstDash val="solid"/>
            <a:round/>
            <a:headEnd type="none" w="lg" len="lg"/>
            <a:tailEnd type="triangle" w="lg" len="lg"/>
          </a:ln>
        </p:spPr>
      </p:cxnSp>
      <p:cxnSp>
        <p:nvCxnSpPr>
          <p:cNvPr id="106" name="Shape 106"/>
          <p:cNvCxnSpPr>
            <a:stCxn id="102" idx="1"/>
          </p:cNvCxnSpPr>
          <p:nvPr/>
        </p:nvCxnSpPr>
        <p:spPr>
          <a:xfrm flipH="1">
            <a:off x="4159575" y="2272312"/>
            <a:ext cx="2149500" cy="689700"/>
          </a:xfrm>
          <a:prstGeom prst="straightConnector1">
            <a:avLst/>
          </a:prstGeom>
          <a:noFill/>
          <a:ln w="19050" cap="flat" cmpd="sng">
            <a:solidFill>
              <a:srgbClr val="FF0000"/>
            </a:solidFill>
            <a:prstDash val="solid"/>
            <a:round/>
            <a:headEnd type="none" w="lg" len="lg"/>
            <a:tailEnd type="triangle" w="lg" len="lg"/>
          </a:ln>
        </p:spPr>
      </p:cxnSp>
      <p:cxnSp>
        <p:nvCxnSpPr>
          <p:cNvPr id="107" name="Shape 107"/>
          <p:cNvCxnSpPr/>
          <p:nvPr/>
        </p:nvCxnSpPr>
        <p:spPr>
          <a:xfrm flipH="1">
            <a:off x="4287975" y="3410075"/>
            <a:ext cx="2021100" cy="7389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539</Words>
  <Application>Microsoft Macintosh PowerPoint</Application>
  <PresentationFormat>On-screen Show (16:9)</PresentationFormat>
  <Paragraphs>53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Amatic SC</vt:lpstr>
      <vt:lpstr>Amethysta</vt:lpstr>
      <vt:lpstr>Comic Sans MS</vt:lpstr>
      <vt:lpstr>Courier New</vt:lpstr>
      <vt:lpstr>Source Code Pro</vt:lpstr>
      <vt:lpstr>Arial</vt:lpstr>
      <vt:lpstr>beach-day</vt:lpstr>
      <vt:lpstr>Glaciation</vt:lpstr>
      <vt:lpstr>Sunlight, or, lack of.</vt:lpstr>
      <vt:lpstr>Insolation</vt:lpstr>
      <vt:lpstr>Insolation</vt:lpstr>
      <vt:lpstr>Seasonal variation - northern hemisphere</vt:lpstr>
      <vt:lpstr>Ground conditions</vt:lpstr>
      <vt:lpstr>PowerPoint Presentation</vt:lpstr>
      <vt:lpstr>What is permafrost?  </vt:lpstr>
      <vt:lpstr>A nice, convenient picture:</vt:lpstr>
      <vt:lpstr>What is permafrost?  </vt:lpstr>
      <vt:lpstr>A transect showing the changes in the permafrost layer in northern canada </vt:lpstr>
      <vt:lpstr>A transect showing the changes in the permafrost layer in northern canada </vt:lpstr>
      <vt:lpstr>Tasks: Soil Profiles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Glaciation</dc:title>
  <cp:lastModifiedBy>St. Pierre, Nicole</cp:lastModifiedBy>
  <cp:revision>2</cp:revision>
  <dcterms:modified xsi:type="dcterms:W3CDTF">2016-11-06T16:48:03Z</dcterms:modified>
</cp:coreProperties>
</file>