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61" r:id="rId3"/>
    <p:sldId id="259" r:id="rId4"/>
    <p:sldId id="263" r:id="rId5"/>
    <p:sldId id="257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7"/>
    <p:restoredTop sz="94630"/>
  </p:normalViewPr>
  <p:slideViewPr>
    <p:cSldViewPr snapToGrid="0" snapToObjects="1">
      <p:cViewPr varScale="1">
        <p:scale>
          <a:sx n="79" d="100"/>
          <a:sy n="79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&amp; High Altitude Environments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schemeClr val="tx1"/>
                </a:solidFill>
              </a:rPr>
              <a:t>Characteristics &amp; Challenges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76" y="228600"/>
            <a:ext cx="4355799" cy="2844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402" y="0"/>
            <a:ext cx="5419724" cy="361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63" y="3386138"/>
            <a:ext cx="5205520" cy="3357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288" y="3736059"/>
            <a:ext cx="4125913" cy="3121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97130" y="2398541"/>
            <a:ext cx="2543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Periglacial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00" y="6065666"/>
            <a:ext cx="2543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4"/>
                </a:solidFill>
              </a:rPr>
              <a:t>Polar</a:t>
            </a:r>
            <a:endParaRPr lang="en-US" sz="3000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5026" y="228600"/>
            <a:ext cx="2543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High Altitude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64530" y="6052503"/>
            <a:ext cx="2543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Glacial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939" y="0"/>
            <a:ext cx="8428383" cy="657970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 smtClean="0"/>
              <a:t>Extreme environments – cold or hot – have extreme temperatures, landforms, erosional processes, little vegetation, poor soil quality and scarcity of water. 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Considered </a:t>
            </a:r>
            <a:r>
              <a:rPr lang="en-US" sz="3000" dirty="0" smtClean="0"/>
              <a:t>“extreme” </a:t>
            </a:r>
            <a:r>
              <a:rPr lang="en-US" sz="3000" dirty="0"/>
              <a:t>because they are </a:t>
            </a:r>
            <a:r>
              <a:rPr lang="en-US" sz="3000" b="1" dirty="0"/>
              <a:t>inhospitable to humans</a:t>
            </a:r>
            <a:r>
              <a:rPr lang="en-US" sz="3000" dirty="0"/>
              <a:t> in terms of </a:t>
            </a:r>
            <a:r>
              <a:rPr lang="en-US" sz="3000" dirty="0" smtClean="0"/>
              <a:t>major challenges </a:t>
            </a:r>
            <a:r>
              <a:rPr lang="en-US" sz="3000" dirty="0"/>
              <a:t>to habitation and resource </a:t>
            </a:r>
            <a:r>
              <a:rPr lang="en-US" sz="3000" dirty="0" smtClean="0"/>
              <a:t>development</a:t>
            </a:r>
          </a:p>
          <a:p>
            <a:endParaRPr lang="en-US" sz="3000" dirty="0" smtClean="0"/>
          </a:p>
          <a:p>
            <a:r>
              <a:rPr lang="en-US" sz="3000" dirty="0" smtClean="0"/>
              <a:t>They are often </a:t>
            </a:r>
            <a:r>
              <a:rPr lang="en-US" sz="3000" b="1" dirty="0" smtClean="0"/>
              <a:t>remote environments –</a:t>
            </a:r>
            <a:r>
              <a:rPr lang="en-US" sz="3000" dirty="0" smtClean="0"/>
              <a:t> continent </a:t>
            </a:r>
            <a:r>
              <a:rPr lang="en-US" sz="3000" dirty="0" err="1" smtClean="0"/>
              <a:t>centre</a:t>
            </a:r>
            <a:r>
              <a:rPr lang="en-US" sz="3000" dirty="0" smtClean="0"/>
              <a:t> or high elevation - therefore difficult to access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chemeClr val="accent1"/>
                </a:solidFill>
              </a:rPr>
              <a:t>Cold environments </a:t>
            </a:r>
            <a:r>
              <a:rPr lang="en-US" sz="3000" dirty="0" smtClean="0"/>
              <a:t>are confined to </a:t>
            </a:r>
            <a:r>
              <a:rPr lang="en-US" sz="3000" b="1" dirty="0" smtClean="0"/>
              <a:t>high latitudes</a:t>
            </a:r>
            <a:r>
              <a:rPr lang="en-US" sz="3000" dirty="0" smtClean="0"/>
              <a:t>, meaning 66 degrees North and South respectively OR at </a:t>
            </a:r>
            <a:r>
              <a:rPr lang="en-US" sz="3000" b="1" dirty="0" smtClean="0"/>
              <a:t>non-tropical high altitudes.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834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0" y="0"/>
            <a:ext cx="11158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696" y="0"/>
            <a:ext cx="8388626" cy="6698974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sz="2600" dirty="0"/>
              <a:t>A</a:t>
            </a:r>
            <a:r>
              <a:rPr lang="en-US" sz="2600" dirty="0" smtClean="0"/>
              <a:t>reas surrounding the South and North Poles (Circle)</a:t>
            </a:r>
          </a:p>
          <a:p>
            <a:r>
              <a:rPr lang="en-US" sz="2600" dirty="0" smtClean="0"/>
              <a:t>Circles found at </a:t>
            </a:r>
            <a:r>
              <a:rPr lang="en-US" sz="2600" b="1" dirty="0" smtClean="0"/>
              <a:t>66.5 degrees latitude </a:t>
            </a:r>
            <a:r>
              <a:rPr lang="en-US" sz="2600" dirty="0" smtClean="0"/>
              <a:t>and above</a:t>
            </a:r>
          </a:p>
          <a:p>
            <a:r>
              <a:rPr lang="en-US" sz="2600" dirty="0" smtClean="0"/>
              <a:t>Have </a:t>
            </a:r>
            <a:r>
              <a:rPr lang="en-US" sz="2600" b="1" dirty="0" smtClean="0"/>
              <a:t>temperatures of less than 10 degrees </a:t>
            </a:r>
            <a:r>
              <a:rPr lang="en-US" sz="2600" dirty="0" smtClean="0"/>
              <a:t>all year</a:t>
            </a:r>
          </a:p>
          <a:p>
            <a:r>
              <a:rPr lang="en-US" sz="2600" dirty="0" smtClean="0"/>
              <a:t>Receive least amount of sunlight  (24h dark in winter)</a:t>
            </a:r>
          </a:p>
          <a:p>
            <a:r>
              <a:rPr lang="en-US" sz="2600" dirty="0"/>
              <a:t>C</a:t>
            </a:r>
            <a:r>
              <a:rPr lang="en-US" sz="2600" dirty="0" smtClean="0"/>
              <a:t>over more than 20% of earth’s surface.</a:t>
            </a:r>
          </a:p>
          <a:p>
            <a:r>
              <a:rPr lang="en-US" sz="2600" dirty="0" smtClean="0"/>
              <a:t>Dominated by polar ice caps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Ex: Antarctica’s Polar Ice Sheet (contains 70% earth’s fresh water)</a:t>
            </a:r>
          </a:p>
          <a:p>
            <a:pPr marL="0" indent="0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r>
              <a:rPr lang="en-US" sz="2600" dirty="0"/>
              <a:t>Southern polar region has no permanent human habitation</a:t>
            </a:r>
          </a:p>
          <a:p>
            <a:r>
              <a:rPr lang="en-US" sz="2600" dirty="0"/>
              <a:t>Countries with settlements in northern polar </a:t>
            </a:r>
            <a:r>
              <a:rPr lang="en-US" sz="2600" dirty="0" smtClean="0"/>
              <a:t>region</a:t>
            </a:r>
            <a:r>
              <a:rPr lang="en-US" sz="2400" dirty="0" smtClean="0"/>
              <a:t>: USA </a:t>
            </a:r>
            <a:r>
              <a:rPr lang="en-US" sz="2400" dirty="0"/>
              <a:t>Canada, Russia, Norway, </a:t>
            </a:r>
            <a:r>
              <a:rPr lang="en-US" sz="2400" dirty="0" smtClean="0"/>
              <a:t>Denmark, </a:t>
            </a:r>
            <a:r>
              <a:rPr lang="en-US" sz="2400" dirty="0"/>
              <a:t>Finland, </a:t>
            </a:r>
            <a:r>
              <a:rPr lang="en-US" sz="2400" dirty="0" smtClean="0"/>
              <a:t>Sweden, Iceland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2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904" y="2031343"/>
            <a:ext cx="4817165" cy="27861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60" y="0"/>
            <a:ext cx="8587409" cy="6698974"/>
          </a:xfrm>
        </p:spPr>
        <p:txBody>
          <a:bodyPr>
            <a:noAutofit/>
          </a:bodyPr>
          <a:lstStyle/>
          <a:p>
            <a:r>
              <a:rPr lang="en-US" sz="2800" dirty="0" smtClean="0"/>
              <a:t>Found at either </a:t>
            </a:r>
            <a:r>
              <a:rPr lang="en-US" sz="2800" dirty="0" smtClean="0">
                <a:solidFill>
                  <a:schemeClr val="accent1"/>
                </a:solidFill>
              </a:rPr>
              <a:t>polar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chemeClr val="accent1"/>
                </a:solidFill>
              </a:rPr>
              <a:t>high altitude </a:t>
            </a:r>
            <a:r>
              <a:rPr lang="en-US" sz="2800" dirty="0"/>
              <a:t>environments where solid compacted snow has become ice. </a:t>
            </a:r>
          </a:p>
          <a:p>
            <a:r>
              <a:rPr lang="en-US" sz="2800" dirty="0" smtClean="0"/>
              <a:t>Need high snowfall in winter to survive, so found above the snow line – snow line height depends on latitude</a:t>
            </a:r>
            <a:r>
              <a:rPr lang="is-IS" sz="2800" dirty="0" smtClean="0"/>
              <a:t>…</a:t>
            </a:r>
            <a:endParaRPr lang="en-US" sz="28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Washington State: 5,500feet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Central Africa: 16, 700 feet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Antarctica: sea level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Most glaciers are </a:t>
            </a:r>
            <a:r>
              <a:rPr lang="en-US" sz="2800" dirty="0"/>
              <a:t>located within Antarctica </a:t>
            </a:r>
            <a:r>
              <a:rPr lang="en-US" sz="2800" dirty="0" smtClean="0"/>
              <a:t>or Greenland </a:t>
            </a:r>
          </a:p>
          <a:p>
            <a:r>
              <a:rPr lang="en-US" sz="2800" dirty="0" smtClean="0"/>
              <a:t>Almost no glaciers or glaciation in Siberia.. Why?</a:t>
            </a:r>
          </a:p>
          <a:p>
            <a:r>
              <a:rPr lang="en-US" sz="2800" dirty="0" smtClean="0"/>
              <a:t>Ice </a:t>
            </a:r>
            <a:r>
              <a:rPr lang="en-US" sz="2800" dirty="0"/>
              <a:t>is the major transport process, followed by wind and water (due to melting </a:t>
            </a:r>
            <a:r>
              <a:rPr lang="en-US" sz="2800" dirty="0" smtClean="0"/>
              <a:t>ice in summer months).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8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Periglacial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65" y="159026"/>
            <a:ext cx="8090452" cy="669897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Peri</a:t>
            </a:r>
            <a:r>
              <a:rPr lang="en-US" sz="2800" dirty="0"/>
              <a:t> </a:t>
            </a:r>
            <a:r>
              <a:rPr lang="en-US" sz="2800" dirty="0" smtClean="0"/>
              <a:t>means ‘marginal’ or ’surrounding’ – these regions are those </a:t>
            </a:r>
            <a:r>
              <a:rPr lang="en-US" sz="2800" b="1" dirty="0" smtClean="0"/>
              <a:t>bordering glacial environments</a:t>
            </a:r>
          </a:p>
          <a:p>
            <a:endParaRPr lang="en-US" sz="2800" b="1" dirty="0" smtClean="0"/>
          </a:p>
          <a:p>
            <a:r>
              <a:rPr lang="en-US" sz="2800" dirty="0"/>
              <a:t>I</a:t>
            </a:r>
            <a:r>
              <a:rPr lang="en-US" sz="2800" dirty="0" smtClean="0"/>
              <a:t>ntense </a:t>
            </a:r>
            <a:r>
              <a:rPr lang="en-US" sz="2800" b="1" dirty="0" smtClean="0"/>
              <a:t>cycles of freezing &amp; thawing  </a:t>
            </a:r>
            <a:r>
              <a:rPr lang="en-US" sz="2800" dirty="0" smtClean="0"/>
              <a:t>(temperature rises above freezing for few summer months)</a:t>
            </a:r>
          </a:p>
          <a:p>
            <a:endParaRPr lang="en-US" sz="2800" dirty="0" smtClean="0"/>
          </a:p>
          <a:p>
            <a:r>
              <a:rPr lang="en-US" sz="2800" b="1" dirty="0" smtClean="0"/>
              <a:t>Permafrost </a:t>
            </a:r>
            <a:r>
              <a:rPr lang="en-US" sz="2800" dirty="0" smtClean="0"/>
              <a:t>in these environments: permanently frozen ground usually hundreds of </a:t>
            </a:r>
            <a:r>
              <a:rPr lang="en-US" sz="2800" dirty="0" err="1" smtClean="0"/>
              <a:t>metres</a:t>
            </a:r>
            <a:r>
              <a:rPr lang="en-US" sz="2800" dirty="0" smtClean="0"/>
              <a:t> deep</a:t>
            </a:r>
          </a:p>
          <a:p>
            <a:endParaRPr lang="en-US" sz="2800" dirty="0" smtClean="0"/>
          </a:p>
          <a:p>
            <a:r>
              <a:rPr lang="en-US" sz="2800" dirty="0" smtClean="0"/>
              <a:t>Has three types:</a:t>
            </a:r>
          </a:p>
          <a:p>
            <a:r>
              <a:rPr lang="en-US" sz="2800" dirty="0" smtClean="0"/>
              <a:t>ARCTIC CONTINENTAL – areas on arctic region</a:t>
            </a:r>
          </a:p>
          <a:p>
            <a:r>
              <a:rPr lang="en-US" sz="2800" dirty="0" smtClean="0"/>
              <a:t>ARCTIC MARITIME – areas along coastal arctic </a:t>
            </a:r>
          </a:p>
          <a:p>
            <a:r>
              <a:rPr lang="en-US" sz="2800" dirty="0"/>
              <a:t>ALPINE – areas in mountains not located in </a:t>
            </a:r>
            <a:r>
              <a:rPr lang="en-US" sz="2800" dirty="0" smtClean="0"/>
              <a:t>arctic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2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817" y="0"/>
            <a:ext cx="8328992" cy="6858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Can be located in </a:t>
            </a:r>
            <a:r>
              <a:rPr lang="en-US" sz="2600" b="1" dirty="0" smtClean="0"/>
              <a:t>polar </a:t>
            </a:r>
            <a:r>
              <a:rPr lang="en-US" sz="2600" dirty="0" smtClean="0"/>
              <a:t>and </a:t>
            </a:r>
            <a:r>
              <a:rPr lang="en-US" sz="2600" b="1" dirty="0" smtClean="0"/>
              <a:t>non-polar </a:t>
            </a:r>
            <a:r>
              <a:rPr lang="en-US" sz="2600" dirty="0" smtClean="0"/>
              <a:t>environments. </a:t>
            </a:r>
          </a:p>
          <a:p>
            <a:endParaRPr lang="en-US" sz="2600" dirty="0"/>
          </a:p>
          <a:p>
            <a:r>
              <a:rPr lang="en-US" sz="2600" dirty="0" smtClean="0"/>
              <a:t>Characterized by </a:t>
            </a:r>
            <a:r>
              <a:rPr lang="en-US" sz="2600" b="1" dirty="0" smtClean="0"/>
              <a:t>high levels of elevation </a:t>
            </a:r>
            <a:r>
              <a:rPr lang="en-US" sz="2600" dirty="0" smtClean="0"/>
              <a:t>(mountains)</a:t>
            </a:r>
          </a:p>
          <a:p>
            <a:pPr marL="0" indent="0">
              <a:buNone/>
            </a:pPr>
            <a:r>
              <a:rPr lang="en-US" sz="2600" dirty="0" smtClean="0"/>
              <a:t>At least 109 mountains with elevations above 23, 600 feet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Formed through movement of earth’s tectonic plates</a:t>
            </a:r>
          </a:p>
          <a:p>
            <a:pPr marL="0" indent="0" algn="ctr">
              <a:buNone/>
            </a:pPr>
            <a:r>
              <a:rPr lang="en-US" sz="2600" dirty="0" smtClean="0"/>
              <a:t>(fold/thrust, strike slip, fault/block)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For every 3200feet (1000metres) ascended, 6.5degrees C is lost b/c low air pressure</a:t>
            </a:r>
            <a:r>
              <a:rPr lang="is-IS" sz="2600" dirty="0" smtClean="0"/>
              <a:t>… the </a:t>
            </a:r>
            <a:r>
              <a:rPr lang="is-IS" sz="2600" b="1" dirty="0" smtClean="0"/>
              <a:t>environmental lapse rate</a:t>
            </a:r>
          </a:p>
          <a:p>
            <a:pPr marL="0" indent="0" algn="ctr">
              <a:buNone/>
            </a:pPr>
            <a:r>
              <a:rPr lang="is-IS" sz="2600" dirty="0" smtClean="0">
                <a:solidFill>
                  <a:schemeClr val="accent1"/>
                </a:solidFill>
              </a:rPr>
              <a:t>Everest temp: -20C in July and -60C in January</a:t>
            </a:r>
          </a:p>
          <a:p>
            <a:pPr marL="0" indent="0" algn="ctr">
              <a:buNone/>
            </a:pPr>
            <a:endParaRPr lang="is-IS" sz="2600" dirty="0">
              <a:solidFill>
                <a:schemeClr val="accent1"/>
              </a:solidFill>
            </a:endParaRPr>
          </a:p>
          <a:p>
            <a:r>
              <a:rPr lang="is-IS" sz="2600" dirty="0" smtClean="0"/>
              <a:t>Unpredictable weather: heavy snowfall, extreme temp lows, high windspeeds = high rates of physical weathering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95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108</TotalTime>
  <Words>459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Frame</vt:lpstr>
      <vt:lpstr>Cold &amp; High Altitude Environments</vt:lpstr>
      <vt:lpstr>PowerPoint Presentation</vt:lpstr>
      <vt:lpstr>Extreme Environments</vt:lpstr>
      <vt:lpstr>PowerPoint Presentation</vt:lpstr>
      <vt:lpstr>Polar</vt:lpstr>
      <vt:lpstr>Glacial</vt:lpstr>
      <vt:lpstr>Periglacial</vt:lpstr>
      <vt:lpstr>High Altitude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&amp; High Altitude Environments</dc:title>
  <dc:creator>St. Pierre, Nicole</dc:creator>
  <cp:lastModifiedBy>St. Pierre, Nicole</cp:lastModifiedBy>
  <cp:revision>17</cp:revision>
  <dcterms:created xsi:type="dcterms:W3CDTF">2016-10-15T08:34:38Z</dcterms:created>
  <dcterms:modified xsi:type="dcterms:W3CDTF">2016-12-01T13:38:40Z</dcterms:modified>
</cp:coreProperties>
</file>