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5" r:id="rId5"/>
    <p:sldId id="269" r:id="rId6"/>
    <p:sldId id="271" r:id="rId7"/>
    <p:sldId id="268" r:id="rId8"/>
    <p:sldId id="272" r:id="rId9"/>
    <p:sldId id="258" r:id="rId10"/>
    <p:sldId id="256" r:id="rId11"/>
    <p:sldId id="275" r:id="rId12"/>
    <p:sldId id="273" r:id="rId13"/>
    <p:sldId id="274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830-C3B2-4301-9D12-293A791C80C3}" type="datetimeFigureOut">
              <a:rPr lang="en-CA" smtClean="0"/>
              <a:t>2016-05-17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CE93-9522-4882-AC57-82D6F6424B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68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830-C3B2-4301-9D12-293A791C80C3}" type="datetimeFigureOut">
              <a:rPr lang="en-CA" smtClean="0"/>
              <a:t>2016-05-17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CE93-9522-4882-AC57-82D6F6424B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737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830-C3B2-4301-9D12-293A791C80C3}" type="datetimeFigureOut">
              <a:rPr lang="en-CA" smtClean="0"/>
              <a:t>2016-05-17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CE93-9522-4882-AC57-82D6F6424B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598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830-C3B2-4301-9D12-293A791C80C3}" type="datetimeFigureOut">
              <a:rPr lang="en-CA" smtClean="0"/>
              <a:t>2016-05-17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CE93-9522-4882-AC57-82D6F6424B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776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830-C3B2-4301-9D12-293A791C80C3}" type="datetimeFigureOut">
              <a:rPr lang="en-CA" smtClean="0"/>
              <a:t>2016-05-17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CE93-9522-4882-AC57-82D6F6424B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685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830-C3B2-4301-9D12-293A791C80C3}" type="datetimeFigureOut">
              <a:rPr lang="en-CA" smtClean="0"/>
              <a:t>2016-05-17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CE93-9522-4882-AC57-82D6F6424B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024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830-C3B2-4301-9D12-293A791C80C3}" type="datetimeFigureOut">
              <a:rPr lang="en-CA" smtClean="0"/>
              <a:t>2016-05-17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CE93-9522-4882-AC57-82D6F6424B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160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830-C3B2-4301-9D12-293A791C80C3}" type="datetimeFigureOut">
              <a:rPr lang="en-CA" smtClean="0"/>
              <a:t>2016-05-17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CE93-9522-4882-AC57-82D6F6424B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835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830-C3B2-4301-9D12-293A791C80C3}" type="datetimeFigureOut">
              <a:rPr lang="en-CA" smtClean="0"/>
              <a:t>2016-05-17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CE93-9522-4882-AC57-82D6F6424B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938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830-C3B2-4301-9D12-293A791C80C3}" type="datetimeFigureOut">
              <a:rPr lang="en-CA" smtClean="0"/>
              <a:t>2016-05-17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CE93-9522-4882-AC57-82D6F6424B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97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9830-C3B2-4301-9D12-293A791C80C3}" type="datetimeFigureOut">
              <a:rPr lang="en-CA" smtClean="0"/>
              <a:t>2016-05-17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CE93-9522-4882-AC57-82D6F6424B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36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89830-C3B2-4301-9D12-293A791C80C3}" type="datetimeFigureOut">
              <a:rPr lang="en-CA" smtClean="0"/>
              <a:t>2016-05-17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2CE93-9522-4882-AC57-82D6F6424B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512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Internal Assessment Overview: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geography, we traditionally plan, perform, and collect fieldwork together HOWEVER EVERYONE WILL WRITE THEIR OWN REPORT!</a:t>
            </a:r>
          </a:p>
          <a:p>
            <a:endParaRPr lang="en-CA" dirty="0"/>
          </a:p>
          <a:p>
            <a:r>
              <a:rPr lang="en-CA" dirty="0" smtClean="0"/>
              <a:t>Worth 20% of your total grade (HL), marked by Ms. S. and then audited externally (selected few chosen and </a:t>
            </a:r>
            <a:r>
              <a:rPr lang="en-CA" dirty="0" err="1" smtClean="0"/>
              <a:t>regraded</a:t>
            </a:r>
            <a:r>
              <a:rPr lang="en-CA" dirty="0" smtClean="0"/>
              <a:t> by examiners).</a:t>
            </a:r>
          </a:p>
          <a:p>
            <a:endParaRPr lang="en-CA" dirty="0"/>
          </a:p>
          <a:p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Rough Draft Due June 13</a:t>
            </a:r>
            <a:r>
              <a:rPr lang="en-CA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CA" dirty="0" smtClean="0"/>
              <a:t>, </a:t>
            </a:r>
            <a:r>
              <a:rPr lang="en-CA" dirty="0" smtClean="0">
                <a:solidFill>
                  <a:srgbClr val="FF0000"/>
                </a:solidFill>
              </a:rPr>
              <a:t>Final Copy due September 12</a:t>
            </a:r>
            <a:r>
              <a:rPr lang="en-CA" baseline="30000" dirty="0" smtClean="0">
                <a:solidFill>
                  <a:srgbClr val="FF0000"/>
                </a:solidFill>
              </a:rPr>
              <a:t>th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2015 (one month after return to school). Final Copy due to Mrs. Purvis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454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364" y="1017640"/>
            <a:ext cx="9144000" cy="297917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Is Port </a:t>
            </a:r>
            <a:r>
              <a:rPr lang="en-CA" dirty="0" err="1" smtClean="0"/>
              <a:t>Lucaya</a:t>
            </a:r>
            <a:r>
              <a:rPr lang="en-CA" dirty="0" smtClean="0"/>
              <a:t>, Grand </a:t>
            </a:r>
            <a:r>
              <a:rPr lang="en-CA" dirty="0" smtClean="0"/>
              <a:t>Bahama </a:t>
            </a:r>
            <a:r>
              <a:rPr lang="en-CA" dirty="0" smtClean="0"/>
              <a:t>in the ‘decline’ or ‘rejuvenation’  </a:t>
            </a:r>
            <a:r>
              <a:rPr lang="en-CA" dirty="0" smtClean="0"/>
              <a:t>stage of Butler’s Model?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218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110" y="29303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rgbClr val="7030A0"/>
                </a:solidFill>
              </a:rPr>
              <a:t>The Premise:</a:t>
            </a:r>
          </a:p>
          <a:p>
            <a:r>
              <a:rPr lang="en-CA" dirty="0" smtClean="0"/>
              <a:t>The historical stagnation and fall </a:t>
            </a:r>
            <a:r>
              <a:rPr lang="en-CA" dirty="0" smtClean="0"/>
              <a:t>in 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traditional tourism </a:t>
            </a:r>
            <a:r>
              <a:rPr lang="en-CA" dirty="0" smtClean="0"/>
              <a:t>to Grand Bahama has led the island to try and develop more 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sustainable strategies </a:t>
            </a:r>
            <a:r>
              <a:rPr lang="en-CA" dirty="0" smtClean="0"/>
              <a:t>for </a:t>
            </a:r>
            <a:r>
              <a:rPr lang="en-CA" dirty="0" smtClean="0"/>
              <a:t>tourism (</a:t>
            </a:r>
            <a:r>
              <a:rPr lang="en-CA" dirty="0" err="1" smtClean="0"/>
              <a:t>ie</a:t>
            </a:r>
            <a:r>
              <a:rPr lang="en-CA" dirty="0" smtClean="0"/>
              <a:t>: </a:t>
            </a:r>
            <a:r>
              <a:rPr lang="en-CA" dirty="0" err="1" smtClean="0"/>
              <a:t>bonefishing</a:t>
            </a:r>
            <a:r>
              <a:rPr lang="en-CA" dirty="0" smtClean="0"/>
              <a:t>, birding, kayaking, environmentalism, </a:t>
            </a:r>
            <a:r>
              <a:rPr lang="en-CA" dirty="0" smtClean="0"/>
              <a:t>diving, </a:t>
            </a:r>
            <a:r>
              <a:rPr lang="en-CA" dirty="0" err="1" smtClean="0"/>
              <a:t>etc</a:t>
            </a:r>
            <a:r>
              <a:rPr lang="en-CA" dirty="0"/>
              <a:t>) as well as catering to the </a:t>
            </a:r>
            <a:r>
              <a:rPr lang="en-CA" dirty="0">
                <a:solidFill>
                  <a:schemeClr val="accent2">
                    <a:lumMod val="75000"/>
                  </a:schemeClr>
                </a:solidFill>
              </a:rPr>
              <a:t>cruise ship tourists </a:t>
            </a:r>
            <a:endParaRPr lang="en-CA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CA" dirty="0"/>
          </a:p>
          <a:p>
            <a:r>
              <a:rPr lang="en-CA" dirty="0" smtClean="0"/>
              <a:t>Often this can lead to a rejuvenation </a:t>
            </a:r>
            <a:r>
              <a:rPr lang="en-CA" dirty="0"/>
              <a:t>of </a:t>
            </a:r>
            <a:r>
              <a:rPr lang="en-CA" dirty="0" err="1"/>
              <a:t>areasas</a:t>
            </a:r>
            <a:r>
              <a:rPr lang="en-CA" dirty="0"/>
              <a:t> per Butler’s </a:t>
            </a:r>
            <a:r>
              <a:rPr lang="en-CA" dirty="0" smtClean="0"/>
              <a:t>Model</a:t>
            </a:r>
            <a:r>
              <a:rPr lang="en-CA" dirty="0" smtClean="0"/>
              <a:t> </a:t>
            </a:r>
            <a:r>
              <a:rPr lang="en-CA" dirty="0" smtClean="0"/>
              <a:t>as</a:t>
            </a:r>
            <a:r>
              <a:rPr lang="en-CA" dirty="0" smtClean="0"/>
              <a:t> </a:t>
            </a:r>
            <a:r>
              <a:rPr lang="en-CA" dirty="0" smtClean="0"/>
              <a:t>a new type </a:t>
            </a:r>
            <a:r>
              <a:rPr lang="en-CA" dirty="0" smtClean="0"/>
              <a:t>of tourism and a new type of tourist flock to area</a:t>
            </a:r>
          </a:p>
          <a:p>
            <a:endParaRPr lang="en-CA" dirty="0" smtClean="0"/>
          </a:p>
          <a:p>
            <a:r>
              <a:rPr lang="en-CA" dirty="0" smtClean="0"/>
              <a:t>Has this diversification moved Grand Bahama toward a stage of rejuvenation after so many years of decline?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28" y="4644377"/>
            <a:ext cx="2343150" cy="1952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4268" y="4887264"/>
            <a:ext cx="3114675" cy="1466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7015" y="4644376"/>
            <a:ext cx="3023857" cy="1952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7382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25959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rgbClr val="00B050"/>
                </a:solidFill>
              </a:rPr>
              <a:t>What information would we want to know to be able to answer this question? Brainstorm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>
                <a:solidFill>
                  <a:srgbClr val="00B0F0"/>
                </a:solidFill>
              </a:rPr>
              <a:t>What type of information would we expect to find if GB were experiencing a resurgence in tourism? </a:t>
            </a:r>
            <a:r>
              <a:rPr lang="en-CA" dirty="0" smtClean="0">
                <a:solidFill>
                  <a:srgbClr val="00B0F0"/>
                </a:solidFill>
              </a:rPr>
              <a:t>Brainstorm</a:t>
            </a:r>
            <a:br>
              <a:rPr lang="en-CA" dirty="0" smtClean="0">
                <a:solidFill>
                  <a:srgbClr val="00B0F0"/>
                </a:solidFill>
              </a:rPr>
            </a:br>
            <a:r>
              <a:rPr lang="en-CA" dirty="0">
                <a:solidFill>
                  <a:srgbClr val="00B0F0"/>
                </a:solidFill>
              </a:rPr>
              <a:t/>
            </a:r>
            <a:br>
              <a:rPr lang="en-CA" dirty="0">
                <a:solidFill>
                  <a:srgbClr val="00B0F0"/>
                </a:solidFill>
              </a:rPr>
            </a:br>
            <a:r>
              <a:rPr lang="en-CA" dirty="0" smtClean="0">
                <a:solidFill>
                  <a:srgbClr val="7030A0"/>
                </a:solidFill>
              </a:rPr>
              <a:t>(either primary or secondary data)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Possible Hypotheses: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91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Investigations: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Your Tasks: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	- Look at your three hypothesis: how will you prove or disprove each one? Discuss in class Thursday. These are your </a:t>
            </a:r>
            <a:r>
              <a:rPr lang="en-CA" u="sng" dirty="0" smtClean="0"/>
              <a:t>methods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	- Look at your methods; how will you </a:t>
            </a:r>
            <a:r>
              <a:rPr lang="en-CA" u="sng" dirty="0" smtClean="0"/>
              <a:t>interpret the results</a:t>
            </a:r>
            <a:r>
              <a:rPr lang="en-CA" dirty="0" smtClean="0"/>
              <a:t> after you gather the data? Do you know of any statistical calculations?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57199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IA Overview: Geography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690688"/>
            <a:ext cx="10787130" cy="4486275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2500 words </a:t>
            </a:r>
            <a:r>
              <a:rPr lang="en-CA" u="sng" dirty="0" smtClean="0"/>
              <a:t>maximum</a:t>
            </a:r>
            <a:r>
              <a:rPr lang="en-CA" dirty="0" smtClean="0"/>
              <a:t> (get as close as possible)</a:t>
            </a:r>
          </a:p>
          <a:p>
            <a:endParaRPr lang="en-CA" dirty="0" smtClean="0"/>
          </a:p>
          <a:p>
            <a:r>
              <a:rPr lang="en-CA" dirty="0" smtClean="0"/>
              <a:t>Neat and well structured, with sub-headings (not included in word count)</a:t>
            </a:r>
          </a:p>
          <a:p>
            <a:endParaRPr lang="en-CA" dirty="0" smtClean="0"/>
          </a:p>
          <a:p>
            <a:r>
              <a:rPr lang="en-CA" dirty="0" smtClean="0"/>
              <a:t>Front page, contents page, numbered pages</a:t>
            </a:r>
          </a:p>
          <a:p>
            <a:endParaRPr lang="en-CA" dirty="0" smtClean="0"/>
          </a:p>
          <a:p>
            <a:r>
              <a:rPr lang="en-CA" dirty="0" smtClean="0"/>
              <a:t>Referenced in proper Chicago format (footnotes and bibliography)</a:t>
            </a:r>
          </a:p>
          <a:p>
            <a:endParaRPr lang="en-CA" dirty="0" smtClean="0"/>
          </a:p>
          <a:p>
            <a:r>
              <a:rPr lang="en-CA" dirty="0" smtClean="0"/>
              <a:t>Includes maps (hand drawn), pictures, tables and graphs </a:t>
            </a:r>
            <a:r>
              <a:rPr lang="en-CA" u="sng" dirty="0" smtClean="0"/>
              <a:t>in the main body of the essay</a:t>
            </a:r>
            <a:r>
              <a:rPr lang="en-CA" dirty="0" smtClean="0"/>
              <a:t> (as well as your appendix materials)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153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Word Count 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Section A: introduction 300 words</a:t>
            </a:r>
          </a:p>
          <a:p>
            <a:endParaRPr lang="en-CA" dirty="0" smtClean="0"/>
          </a:p>
          <a:p>
            <a:r>
              <a:rPr lang="en-CA" dirty="0" smtClean="0"/>
              <a:t>Section B: methods of investigation 300 words</a:t>
            </a:r>
          </a:p>
          <a:p>
            <a:endParaRPr lang="en-CA" dirty="0" smtClean="0"/>
          </a:p>
          <a:p>
            <a:r>
              <a:rPr lang="en-CA" dirty="0" smtClean="0"/>
              <a:t>Section C/D: information collection and written analysis 1350 words</a:t>
            </a:r>
          </a:p>
          <a:p>
            <a:endParaRPr lang="en-CA" dirty="0" smtClean="0"/>
          </a:p>
          <a:p>
            <a:r>
              <a:rPr lang="en-CA" dirty="0" smtClean="0"/>
              <a:t>Section E: Conclusion 200 words</a:t>
            </a:r>
          </a:p>
          <a:p>
            <a:endParaRPr lang="en-CA" dirty="0" smtClean="0"/>
          </a:p>
          <a:p>
            <a:r>
              <a:rPr lang="en-CA" dirty="0" smtClean="0"/>
              <a:t>Section F: Evaluation 300 words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398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Not included in </a:t>
            </a:r>
            <a:r>
              <a:rPr lang="en-CA" smtClean="0"/>
              <a:t>word count: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Title page</a:t>
            </a:r>
          </a:p>
          <a:p>
            <a:r>
              <a:rPr lang="en-CA" dirty="0"/>
              <a:t>Acknowledgments</a:t>
            </a:r>
          </a:p>
          <a:p>
            <a:r>
              <a:rPr lang="en-CA" dirty="0"/>
              <a:t>Contents page</a:t>
            </a:r>
          </a:p>
          <a:p>
            <a:r>
              <a:rPr lang="en-CA" dirty="0"/>
              <a:t>Titles and subtitles</a:t>
            </a:r>
          </a:p>
          <a:p>
            <a:r>
              <a:rPr lang="en-CA" dirty="0"/>
              <a:t>References</a:t>
            </a:r>
          </a:p>
          <a:p>
            <a:r>
              <a:rPr lang="en-CA" dirty="0"/>
              <a:t>Footnotes—up to a maximum of 15 words each</a:t>
            </a:r>
          </a:p>
          <a:p>
            <a:r>
              <a:rPr lang="en-CA" dirty="0"/>
              <a:t>Map legends and/or keys</a:t>
            </a:r>
          </a:p>
          <a:p>
            <a:r>
              <a:rPr lang="en-CA" dirty="0"/>
              <a:t>Labels—of 10 words or less</a:t>
            </a:r>
          </a:p>
          <a:p>
            <a:r>
              <a:rPr lang="en-CA" dirty="0"/>
              <a:t>Tables—of statistical or numerical data, or categories, classes or group names</a:t>
            </a:r>
          </a:p>
          <a:p>
            <a:r>
              <a:rPr lang="en-CA" dirty="0"/>
              <a:t>Calculations</a:t>
            </a:r>
          </a:p>
          <a:p>
            <a:r>
              <a:rPr lang="en-CA" dirty="0"/>
              <a:t>Appendices—containing only raw data and/or calculations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783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rgbClr val="FF0000"/>
                </a:solidFill>
              </a:rPr>
              <a:t>Introduction: (CRITERION A</a:t>
            </a:r>
            <a:r>
              <a:rPr lang="en-CA" dirty="0" smtClean="0">
                <a:solidFill>
                  <a:srgbClr val="FF0000"/>
                </a:solidFill>
              </a:rPr>
              <a:t>) 300 words </a:t>
            </a:r>
            <a:endParaRPr lang="en-CA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/>
              <a:t>Devise </a:t>
            </a:r>
            <a:r>
              <a:rPr lang="en-US" dirty="0"/>
              <a:t>an aim /key question which has a theoretical and locational context. </a:t>
            </a:r>
            <a:r>
              <a:rPr lang="en-US" i="1" dirty="0" smtClean="0"/>
              <a:t>I will provide you with the fieldwork question, although we may as a class decide to alter it..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Devise two or three TESTABLE hypothesis to prove or disprove your question. Remember </a:t>
            </a:r>
            <a:r>
              <a:rPr lang="en-US" dirty="0"/>
              <a:t>that setting appropriate hypotheses to test is probably the most important factor in ensuring that you can go on to produce an effective piece of coursework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Secondary data </a:t>
            </a:r>
            <a:r>
              <a:rPr lang="en-US" dirty="0" smtClean="0"/>
              <a:t>can supplement the IA but cannot form the BASIS. (</a:t>
            </a:r>
            <a:r>
              <a:rPr lang="en-US" dirty="0" err="1" smtClean="0"/>
              <a:t>ie</a:t>
            </a:r>
            <a:r>
              <a:rPr lang="en-US" dirty="0" smtClean="0"/>
              <a:t>: you can answer one hypothesis with secondary data but no more) The majority must be </a:t>
            </a:r>
            <a:r>
              <a:rPr lang="en-US" dirty="0" smtClean="0">
                <a:solidFill>
                  <a:srgbClr val="00B0F0"/>
                </a:solidFill>
              </a:rPr>
              <a:t>primary data </a:t>
            </a:r>
            <a:r>
              <a:rPr lang="en-US" dirty="0" smtClean="0"/>
              <a:t>we have collected ourselves.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516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488"/>
            <a:ext cx="10515600" cy="58034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>
                <a:solidFill>
                  <a:srgbClr val="FF0000"/>
                </a:solidFill>
              </a:rPr>
              <a:t>Intro: Criterion A (cont’d</a:t>
            </a:r>
            <a:r>
              <a:rPr lang="en-CA" dirty="0" smtClean="0">
                <a:solidFill>
                  <a:srgbClr val="FF0000"/>
                </a:solidFill>
              </a:rPr>
              <a:t>):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3. In your introduction you must </a:t>
            </a:r>
            <a:r>
              <a:rPr lang="en-US" dirty="0" smtClean="0">
                <a:solidFill>
                  <a:srgbClr val="0070C0"/>
                </a:solidFill>
              </a:rPr>
              <a:t>justify your hypotheses</a:t>
            </a:r>
            <a:r>
              <a:rPr lang="en-US" dirty="0" smtClean="0"/>
              <a:t>; </a:t>
            </a:r>
            <a:r>
              <a:rPr lang="en-US" dirty="0" smtClean="0"/>
              <a:t>in other words – predict the results you expect to find in your </a:t>
            </a:r>
            <a:r>
              <a:rPr lang="en-US" dirty="0" err="1" smtClean="0"/>
              <a:t>hypothesese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4. </a:t>
            </a:r>
            <a:r>
              <a:rPr lang="en-US" dirty="0" smtClean="0"/>
              <a:t>The </a:t>
            </a:r>
            <a:r>
              <a:rPr lang="en-US" dirty="0"/>
              <a:t>introduction should also </a:t>
            </a:r>
            <a:r>
              <a:rPr lang="en-US" dirty="0">
                <a:solidFill>
                  <a:srgbClr val="0070C0"/>
                </a:solidFill>
              </a:rPr>
              <a:t>explain </a:t>
            </a:r>
            <a:r>
              <a:rPr lang="en-US" u="sng" dirty="0">
                <a:solidFill>
                  <a:srgbClr val="0070C0"/>
                </a:solidFill>
              </a:rPr>
              <a:t>the main</a:t>
            </a:r>
            <a:r>
              <a:rPr lang="en-US" dirty="0">
                <a:solidFill>
                  <a:srgbClr val="0070C0"/>
                </a:solidFill>
              </a:rPr>
              <a:t> theoretical ideas </a:t>
            </a:r>
            <a:r>
              <a:rPr lang="en-US" dirty="0"/>
              <a:t>behind your </a:t>
            </a:r>
            <a:r>
              <a:rPr lang="en-US" dirty="0" smtClean="0"/>
              <a:t>project (</a:t>
            </a:r>
            <a:r>
              <a:rPr lang="en-US" dirty="0" err="1" smtClean="0"/>
              <a:t>ie</a:t>
            </a:r>
            <a:r>
              <a:rPr lang="en-US" dirty="0" smtClean="0"/>
              <a:t>: Butler’s model). You </a:t>
            </a:r>
            <a:r>
              <a:rPr lang="en-US" dirty="0"/>
              <a:t>should comment briefly on the </a:t>
            </a:r>
            <a:r>
              <a:rPr lang="en-US" dirty="0">
                <a:solidFill>
                  <a:srgbClr val="0070C0"/>
                </a:solidFill>
              </a:rPr>
              <a:t>geographical </a:t>
            </a:r>
            <a:r>
              <a:rPr lang="en-US" dirty="0" smtClean="0">
                <a:solidFill>
                  <a:srgbClr val="0070C0"/>
                </a:solidFill>
              </a:rPr>
              <a:t>context</a:t>
            </a:r>
            <a:r>
              <a:rPr lang="en-US" dirty="0"/>
              <a:t>, explaining </a:t>
            </a:r>
            <a:r>
              <a:rPr lang="en-US" dirty="0" smtClean="0"/>
              <a:t>where </a:t>
            </a:r>
            <a:r>
              <a:rPr lang="en-US" dirty="0"/>
              <a:t>the fieldwork is being carried </a:t>
            </a:r>
            <a:r>
              <a:rPr lang="en-US" dirty="0" smtClean="0"/>
              <a:t>out and the fieldwork is being carried out there. </a:t>
            </a:r>
            <a:r>
              <a:rPr lang="en-US" dirty="0"/>
              <a:t>This can include relevant spatial, physical, human conditions and other background information. </a:t>
            </a:r>
            <a:endParaRPr lang="en-US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dirty="0" smtClean="0"/>
              <a:t>5. You </a:t>
            </a:r>
            <a:r>
              <a:rPr lang="en-US" dirty="0"/>
              <a:t>must state the </a:t>
            </a:r>
            <a:r>
              <a:rPr lang="en-US" dirty="0">
                <a:solidFill>
                  <a:srgbClr val="0070C0"/>
                </a:solidFill>
              </a:rPr>
              <a:t>area of the syllabus </a:t>
            </a:r>
            <a:r>
              <a:rPr lang="en-US" dirty="0"/>
              <a:t>to which your study relates </a:t>
            </a:r>
            <a:r>
              <a:rPr lang="en-US" dirty="0" err="1"/>
              <a:t>e.g</a:t>
            </a:r>
            <a:r>
              <a:rPr lang="en-US" dirty="0"/>
              <a:t> Option </a:t>
            </a:r>
            <a:r>
              <a:rPr lang="en-US" dirty="0" smtClean="0"/>
              <a:t>F: Leisure and Tourism. </a:t>
            </a:r>
            <a:r>
              <a:rPr lang="en-US" dirty="0"/>
              <a:t>Put this in when you are talking about the theoretical background  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970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</a:t>
            </a:r>
            <a:r>
              <a:rPr lang="en-CA" dirty="0" smtClean="0"/>
              <a:t>ur </a:t>
            </a:r>
            <a:r>
              <a:rPr lang="en-CA" dirty="0" smtClean="0"/>
              <a:t>IA must include a </a:t>
            </a:r>
            <a:r>
              <a:rPr lang="en-CA" u="sng" dirty="0" smtClean="0">
                <a:solidFill>
                  <a:srgbClr val="92D050"/>
                </a:solidFill>
              </a:rPr>
              <a:t>spatial element</a:t>
            </a:r>
            <a:r>
              <a:rPr lang="en-CA" dirty="0" smtClean="0"/>
              <a:t>, which means it must be obvious </a:t>
            </a:r>
            <a:r>
              <a:rPr lang="en-CA" dirty="0" smtClean="0"/>
              <a:t>you</a:t>
            </a:r>
            <a:r>
              <a:rPr lang="en-CA" dirty="0" smtClean="0"/>
              <a:t> </a:t>
            </a:r>
            <a:r>
              <a:rPr lang="en-CA" dirty="0" smtClean="0"/>
              <a:t>are approaching this problem from a </a:t>
            </a:r>
            <a:r>
              <a:rPr lang="en-CA" u="sng" dirty="0" smtClean="0">
                <a:solidFill>
                  <a:srgbClr val="00B050"/>
                </a:solidFill>
              </a:rPr>
              <a:t>geographic perspective</a:t>
            </a:r>
            <a:r>
              <a:rPr lang="en-CA" dirty="0" smtClean="0"/>
              <a:t>. NOT a historical (</a:t>
            </a:r>
            <a:r>
              <a:rPr lang="en-CA" dirty="0" err="1" smtClean="0"/>
              <a:t>ie</a:t>
            </a:r>
            <a:r>
              <a:rPr lang="en-CA" dirty="0" smtClean="0"/>
              <a:t>: tracing the history of tourism in Grand Bahama) or economic one (</a:t>
            </a:r>
            <a:r>
              <a:rPr lang="en-CA" dirty="0" err="1" smtClean="0"/>
              <a:t>ie</a:t>
            </a:r>
            <a:r>
              <a:rPr lang="en-CA" dirty="0" smtClean="0"/>
              <a:t>: focusing on revenues)</a:t>
            </a:r>
          </a:p>
          <a:p>
            <a:endParaRPr lang="en-CA" dirty="0"/>
          </a:p>
          <a:p>
            <a:r>
              <a:rPr lang="en-CA" dirty="0" smtClean="0"/>
              <a:t>Keep this in mind when writing your IAs – particularly in the introduction, when you establish the basis for writing this IA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44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4" y="0"/>
            <a:ext cx="10258265" cy="1264724"/>
          </a:xfrm>
        </p:spPr>
        <p:txBody>
          <a:bodyPr/>
          <a:lstStyle/>
          <a:p>
            <a:r>
              <a:rPr lang="en-CA" dirty="0" smtClean="0"/>
              <a:t>Maps: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19" y="3301088"/>
            <a:ext cx="8125495" cy="321562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399" y="164043"/>
            <a:ext cx="9293179" cy="538654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 general location map/maps of GB in relation to USA/Caribbean (annotated) is essential, together with a smaller scale map showing specific survey sites are required.</a:t>
            </a:r>
            <a:endParaRPr lang="en-CA" dirty="0"/>
          </a:p>
          <a:p>
            <a:pPr lvl="0"/>
            <a:r>
              <a:rPr lang="en-US" dirty="0"/>
              <a:t>The maps must be annotated / labelled to highlight their </a:t>
            </a:r>
            <a:r>
              <a:rPr lang="en-US" dirty="0" smtClean="0"/>
              <a:t>relevance (</a:t>
            </a:r>
            <a:r>
              <a:rPr lang="en-US" dirty="0" err="1" smtClean="0"/>
              <a:t>ie</a:t>
            </a:r>
            <a:r>
              <a:rPr lang="en-US" dirty="0" smtClean="0"/>
              <a:t>: location of GB to USA for tourism traffic)</a:t>
            </a:r>
            <a:endParaRPr lang="en-CA" dirty="0"/>
          </a:p>
          <a:p>
            <a:pPr lvl="0"/>
            <a:r>
              <a:rPr lang="en-US" dirty="0"/>
              <a:t>Make sure all maps have a Title, Scale, North arrow and key</a:t>
            </a:r>
            <a:r>
              <a:rPr lang="en-US" dirty="0" smtClean="0"/>
              <a:t>. </a:t>
            </a:r>
            <a:r>
              <a:rPr lang="en-US" dirty="0" smtClean="0"/>
              <a:t>Gridlines can also be helpful.</a:t>
            </a:r>
            <a:endParaRPr lang="en-US" dirty="0" smtClean="0"/>
          </a:p>
          <a:p>
            <a:pPr lvl="0"/>
            <a:r>
              <a:rPr lang="en-US" dirty="0" smtClean="0"/>
              <a:t>A LAND USE MAP?? (</a:t>
            </a:r>
            <a:r>
              <a:rPr lang="en-US" dirty="0" err="1" smtClean="0"/>
              <a:t>ie</a:t>
            </a:r>
            <a:r>
              <a:rPr lang="en-US" dirty="0" smtClean="0"/>
              <a:t>: sketch of area)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784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70492"/>
          </a:xfrm>
        </p:spPr>
        <p:txBody>
          <a:bodyPr>
            <a:normAutofit/>
          </a:bodyPr>
          <a:lstStyle/>
          <a:p>
            <a:pPr algn="ctr"/>
            <a:r>
              <a:rPr lang="en-CA" dirty="0" smtClean="0"/>
              <a:t>Our Topic; Grand Bahama and Butler’s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4" y="1378039"/>
            <a:ext cx="6014433" cy="32197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CA" dirty="0" smtClean="0"/>
          </a:p>
          <a:p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Review: </a:t>
            </a:r>
          </a:p>
          <a:p>
            <a:pPr marL="0" indent="0" algn="ctr">
              <a:buNone/>
            </a:pPr>
            <a:r>
              <a:rPr lang="en-CA" dirty="0" smtClean="0"/>
              <a:t>Debate on Tourism in Grand Bahama</a:t>
            </a:r>
          </a:p>
          <a:p>
            <a:pPr marL="0" indent="0" algn="ctr">
              <a:buNone/>
            </a:pPr>
            <a:r>
              <a:rPr lang="en-CA" dirty="0" smtClean="0"/>
              <a:t>Two Sides:</a:t>
            </a:r>
          </a:p>
          <a:p>
            <a:pPr marL="0" indent="0" algn="ctr">
              <a:buNone/>
            </a:pPr>
            <a:r>
              <a:rPr lang="en-CA" dirty="0" smtClean="0"/>
              <a:t>Decline or Rejuvenation</a:t>
            </a:r>
          </a:p>
          <a:p>
            <a:pPr marL="0" indent="0" algn="ctr">
              <a:buNone/>
            </a:pPr>
            <a:r>
              <a:rPr lang="en-CA" dirty="0" smtClean="0"/>
              <a:t>SHARE your docs with </a:t>
            </a:r>
            <a:r>
              <a:rPr lang="en-CA" dirty="0" err="1" smtClean="0"/>
              <a:t>eachother</a:t>
            </a:r>
            <a:r>
              <a:rPr lang="en-CA" dirty="0" smtClean="0"/>
              <a:t>….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228" y="1378039"/>
            <a:ext cx="3847697" cy="492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77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789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Internal Assessment Overview:</vt:lpstr>
      <vt:lpstr>IA Overview: Geography</vt:lpstr>
      <vt:lpstr>Word Count Overview</vt:lpstr>
      <vt:lpstr>Not included in word count:</vt:lpstr>
      <vt:lpstr>PowerPoint Presentation</vt:lpstr>
      <vt:lpstr>PowerPoint Presentation</vt:lpstr>
      <vt:lpstr>PowerPoint Presentation</vt:lpstr>
      <vt:lpstr>Maps:</vt:lpstr>
      <vt:lpstr>Our Topic; Grand Bahama and Butler’s Model</vt:lpstr>
      <vt:lpstr>Is Port Lucaya, Grand Bahama in the ‘decline’ or ‘rejuvenation’  stage of Butler’s Model?</vt:lpstr>
      <vt:lpstr>PowerPoint Presentation</vt:lpstr>
      <vt:lpstr>What information would we want to know to be able to answer this question? Brainstorm  What type of information would we expect to find if GB were experiencing a resurgence in tourism? Brainstorm  (either primary or secondary data)</vt:lpstr>
      <vt:lpstr>Possible Hypotheses:</vt:lpstr>
      <vt:lpstr>Investigations: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what extent are the beaches of Freeport polluted by marine and beach debris?</dc:title>
  <dc:creator>Nicole St.Pierre</dc:creator>
  <cp:lastModifiedBy>Nicole St Pierre</cp:lastModifiedBy>
  <cp:revision>32</cp:revision>
  <dcterms:created xsi:type="dcterms:W3CDTF">2015-05-25T15:15:06Z</dcterms:created>
  <dcterms:modified xsi:type="dcterms:W3CDTF">2016-05-17T15:37:01Z</dcterms:modified>
</cp:coreProperties>
</file>