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8" r:id="rId2"/>
    <p:sldId id="277" r:id="rId3"/>
    <p:sldId id="256" r:id="rId4"/>
    <p:sldId id="276" r:id="rId5"/>
    <p:sldId id="263" r:id="rId6"/>
    <p:sldId id="265" r:id="rId7"/>
    <p:sldId id="266" r:id="rId8"/>
    <p:sldId id="267" r:id="rId9"/>
    <p:sldId id="268" r:id="rId10"/>
    <p:sldId id="271" r:id="rId11"/>
    <p:sldId id="273" r:id="rId12"/>
    <p:sldId id="274" r:id="rId13"/>
    <p:sldId id="275" r:id="rId14"/>
    <p:sldId id="280"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A66AB-FDEB-4993-B331-CE9D80F4246F}" type="datetimeFigureOut">
              <a:rPr lang="en-US" smtClean="0"/>
              <a:pPr/>
              <a:t>5/17/2016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DFB7E-C6CA-4854-A9FC-EA50A14E90B0}" type="slidenum">
              <a:rPr lang="en-US" smtClean="0"/>
              <a:pPr/>
              <a:t>‹#›</a:t>
            </a:fld>
            <a:endParaRPr lang="en-US"/>
          </a:p>
        </p:txBody>
      </p:sp>
    </p:spTree>
    <p:extLst>
      <p:ext uri="{BB962C8B-B14F-4D97-AF65-F5344CB8AC3E}">
        <p14:creationId xmlns:p14="http://schemas.microsoft.com/office/powerpoint/2010/main" val="225742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5DFB7E-C6CA-4854-A9FC-EA50A14E90B0}" type="slidenum">
              <a:rPr lang="en-US" smtClean="0"/>
              <a:pPr/>
              <a:t>3</a:t>
            </a:fld>
            <a:endParaRPr lang="en-US"/>
          </a:p>
        </p:txBody>
      </p:sp>
    </p:spTree>
    <p:extLst>
      <p:ext uri="{BB962C8B-B14F-4D97-AF65-F5344CB8AC3E}">
        <p14:creationId xmlns:p14="http://schemas.microsoft.com/office/powerpoint/2010/main" val="3241888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5DFB7E-C6CA-4854-A9FC-EA50A14E90B0}" type="slidenum">
              <a:rPr lang="en-US" smtClean="0"/>
              <a:pPr/>
              <a:t>13</a:t>
            </a:fld>
            <a:endParaRPr lang="en-US"/>
          </a:p>
        </p:txBody>
      </p:sp>
    </p:spTree>
    <p:extLst>
      <p:ext uri="{BB962C8B-B14F-4D97-AF65-F5344CB8AC3E}">
        <p14:creationId xmlns:p14="http://schemas.microsoft.com/office/powerpoint/2010/main" val="347854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5DFB7E-C6CA-4854-A9FC-EA50A14E90B0}" type="slidenum">
              <a:rPr lang="en-US" smtClean="0"/>
              <a:pPr/>
              <a:t>5</a:t>
            </a:fld>
            <a:endParaRPr lang="en-US"/>
          </a:p>
        </p:txBody>
      </p:sp>
    </p:spTree>
    <p:extLst>
      <p:ext uri="{BB962C8B-B14F-4D97-AF65-F5344CB8AC3E}">
        <p14:creationId xmlns:p14="http://schemas.microsoft.com/office/powerpoint/2010/main" val="359726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6</a:t>
            </a:fld>
            <a:endParaRPr lang="en-US"/>
          </a:p>
        </p:txBody>
      </p:sp>
    </p:spTree>
    <p:extLst>
      <p:ext uri="{BB962C8B-B14F-4D97-AF65-F5344CB8AC3E}">
        <p14:creationId xmlns:p14="http://schemas.microsoft.com/office/powerpoint/2010/main" val="2121961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7</a:t>
            </a:fld>
            <a:endParaRPr lang="en-US"/>
          </a:p>
        </p:txBody>
      </p:sp>
    </p:spTree>
    <p:extLst>
      <p:ext uri="{BB962C8B-B14F-4D97-AF65-F5344CB8AC3E}">
        <p14:creationId xmlns:p14="http://schemas.microsoft.com/office/powerpoint/2010/main" val="326163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424" y="685488"/>
            <a:ext cx="4547152"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8</a:t>
            </a:fld>
            <a:endParaRPr lang="en-US"/>
          </a:p>
        </p:txBody>
      </p:sp>
    </p:spTree>
    <p:extLst>
      <p:ext uri="{BB962C8B-B14F-4D97-AF65-F5344CB8AC3E}">
        <p14:creationId xmlns:p14="http://schemas.microsoft.com/office/powerpoint/2010/main" val="4021042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9</a:t>
            </a:fld>
            <a:endParaRPr lang="en-US"/>
          </a:p>
        </p:txBody>
      </p:sp>
    </p:spTree>
    <p:extLst>
      <p:ext uri="{BB962C8B-B14F-4D97-AF65-F5344CB8AC3E}">
        <p14:creationId xmlns:p14="http://schemas.microsoft.com/office/powerpoint/2010/main" val="58914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10</a:t>
            </a:fld>
            <a:endParaRPr lang="en-US"/>
          </a:p>
        </p:txBody>
      </p:sp>
    </p:spTree>
    <p:extLst>
      <p:ext uri="{BB962C8B-B14F-4D97-AF65-F5344CB8AC3E}">
        <p14:creationId xmlns:p14="http://schemas.microsoft.com/office/powerpoint/2010/main" val="2587158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F3C02-E852-47E4-8C87-DDC2C347E5C2}" type="slidenum">
              <a:rPr lang="en-US" smtClean="0"/>
              <a:pPr/>
              <a:t>11</a:t>
            </a:fld>
            <a:endParaRPr lang="en-US"/>
          </a:p>
        </p:txBody>
      </p:sp>
    </p:spTree>
    <p:extLst>
      <p:ext uri="{BB962C8B-B14F-4D97-AF65-F5344CB8AC3E}">
        <p14:creationId xmlns:p14="http://schemas.microsoft.com/office/powerpoint/2010/main" val="186239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5DFB7E-C6CA-4854-A9FC-EA50A14E90B0}" type="slidenum">
              <a:rPr lang="en-US" smtClean="0"/>
              <a:pPr/>
              <a:t>12</a:t>
            </a:fld>
            <a:endParaRPr lang="en-US"/>
          </a:p>
        </p:txBody>
      </p:sp>
    </p:spTree>
    <p:extLst>
      <p:ext uri="{BB962C8B-B14F-4D97-AF65-F5344CB8AC3E}">
        <p14:creationId xmlns:p14="http://schemas.microsoft.com/office/powerpoint/2010/main" val="166235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0EEA49-B1A2-4582-965A-516EF0FE0FD1}"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EEA49-B1A2-4582-965A-516EF0FE0FD1}"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EEA49-B1A2-4582-965A-516EF0FE0FD1}"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EEA49-B1A2-4582-965A-516EF0FE0FD1}"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0EEA49-B1A2-4582-965A-516EF0FE0FD1}"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0EEA49-B1A2-4582-965A-516EF0FE0FD1}"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0EEA49-B1A2-4582-965A-516EF0FE0FD1}" type="datetimeFigureOut">
              <a:rPr lang="en-US" smtClean="0"/>
              <a:pPr/>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0EEA49-B1A2-4582-965A-516EF0FE0FD1}" type="datetimeFigureOut">
              <a:rPr lang="en-US" smtClean="0"/>
              <a:pPr/>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EEA49-B1A2-4582-965A-516EF0FE0FD1}" type="datetimeFigureOut">
              <a:rPr lang="en-US" smtClean="0"/>
              <a:pPr/>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EEA49-B1A2-4582-965A-516EF0FE0FD1}"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EEA49-B1A2-4582-965A-516EF0FE0FD1}"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DC04-5742-4A91-A986-3773FCA2C7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EEA49-B1A2-4582-965A-516EF0FE0FD1}" type="datetimeFigureOut">
              <a:rPr lang="en-US" smtClean="0"/>
              <a:pPr/>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DDC04-5742-4A91-A986-3773FCA2C7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fontScale="90000"/>
          </a:bodyPr>
          <a:lstStyle/>
          <a:p>
            <a:r>
              <a:rPr lang="en-CA" dirty="0" smtClean="0"/>
              <a:t>In YOUR introduction, decide whether Grand Bahama (and PL) is in decline phase or rejuvenation phase, and state why you think this may be the case. Then you can construct your hypotheses accordingly.</a:t>
            </a:r>
            <a:endParaRPr lang="en-CA" dirty="0"/>
          </a:p>
        </p:txBody>
      </p:sp>
    </p:spTree>
    <p:extLst>
      <p:ext uri="{BB962C8B-B14F-4D97-AF65-F5344CB8AC3E}">
        <p14:creationId xmlns:p14="http://schemas.microsoft.com/office/powerpoint/2010/main" val="1432486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5602" name="Picture 2"/>
          <p:cNvPicPr>
            <a:picLocks noChangeAspect="1" noChangeArrowheads="1"/>
          </p:cNvPicPr>
          <p:nvPr/>
        </p:nvPicPr>
        <p:blipFill>
          <a:blip r:embed="rId3"/>
          <a:srcRect/>
          <a:stretch>
            <a:fillRect/>
          </a:stretch>
        </p:blipFill>
        <p:spPr bwMode="auto">
          <a:xfrm>
            <a:off x="381000" y="533400"/>
            <a:ext cx="8476907"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6626" name="Picture 2"/>
          <p:cNvPicPr>
            <a:picLocks noChangeAspect="1" noChangeArrowheads="1"/>
          </p:cNvPicPr>
          <p:nvPr/>
        </p:nvPicPr>
        <p:blipFill>
          <a:blip r:embed="rId3"/>
          <a:srcRect/>
          <a:stretch>
            <a:fillRect/>
          </a:stretch>
        </p:blipFill>
        <p:spPr bwMode="auto">
          <a:xfrm>
            <a:off x="457200" y="228600"/>
            <a:ext cx="7924800" cy="6261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about?</a:t>
            </a:r>
            <a:endParaRPr lang="en-US" dirty="0"/>
          </a:p>
        </p:txBody>
      </p:sp>
      <p:sp>
        <p:nvSpPr>
          <p:cNvPr id="3" name="Content Placeholder 2"/>
          <p:cNvSpPr>
            <a:spLocks noGrp="1"/>
          </p:cNvSpPr>
          <p:nvPr>
            <p:ph idx="1"/>
          </p:nvPr>
        </p:nvSpPr>
        <p:spPr>
          <a:xfrm>
            <a:off x="457200" y="1371600"/>
            <a:ext cx="8382000" cy="5257800"/>
          </a:xfrm>
        </p:spPr>
        <p:txBody>
          <a:bodyPr>
            <a:normAutofit fontScale="92500"/>
          </a:bodyPr>
          <a:lstStyle/>
          <a:p>
            <a:r>
              <a:rPr lang="en-US" dirty="0" smtClean="0"/>
              <a:t>Avoiding bias - Who do you want to answer the questionnaire</a:t>
            </a:r>
          </a:p>
          <a:p>
            <a:r>
              <a:rPr lang="en-US" dirty="0" smtClean="0"/>
              <a:t>Type of sampling – how can you make it fully representative of tourists?  Random- systematic</a:t>
            </a:r>
          </a:p>
          <a:p>
            <a:r>
              <a:rPr lang="en-US" dirty="0" smtClean="0"/>
              <a:t>How will the weather, day or time of day affect your survey</a:t>
            </a:r>
          </a:p>
          <a:p>
            <a:r>
              <a:rPr lang="en-US" dirty="0" smtClean="0"/>
              <a:t>How many surveys do you need?</a:t>
            </a:r>
          </a:p>
          <a:p>
            <a:r>
              <a:rPr lang="en-US" dirty="0" smtClean="0"/>
              <a:t>Avoid personal questions – people won’t answer them</a:t>
            </a:r>
          </a:p>
          <a:p>
            <a:r>
              <a:rPr lang="en-US" dirty="0" smtClean="0"/>
              <a:t>Where will you conduct the surveys?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section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Describe areas you have chosen to survey – why did you pick them ( a map may be useful)</a:t>
            </a:r>
          </a:p>
          <a:p>
            <a:r>
              <a:rPr lang="en-US" dirty="0" smtClean="0"/>
              <a:t>Justify the time of day and day of </a:t>
            </a:r>
            <a:r>
              <a:rPr lang="en-US" dirty="0" smtClean="0"/>
              <a:t>week</a:t>
            </a:r>
          </a:p>
          <a:p>
            <a:pPr marL="0" indent="0">
              <a:buNone/>
            </a:pPr>
            <a:r>
              <a:rPr lang="en-US" dirty="0" smtClean="0"/>
              <a:t>(this can be as simple as ‘it was the day we had scheduled’ – as long as your understand bias)</a:t>
            </a:r>
            <a:endParaRPr lang="en-US" dirty="0" smtClean="0"/>
          </a:p>
          <a:p>
            <a:r>
              <a:rPr lang="en-US" dirty="0" smtClean="0"/>
              <a:t>For each hypothesis </a:t>
            </a:r>
            <a:r>
              <a:rPr lang="en-US" b="1" dirty="0" smtClean="0"/>
              <a:t>describe your method </a:t>
            </a:r>
            <a:r>
              <a:rPr lang="en-US" dirty="0" smtClean="0"/>
              <a:t>so someone else could follow it.</a:t>
            </a:r>
          </a:p>
          <a:p>
            <a:r>
              <a:rPr lang="en-US" b="1" dirty="0" smtClean="0"/>
              <a:t>Justify your method </a:t>
            </a:r>
            <a:r>
              <a:rPr lang="en-US" dirty="0" smtClean="0"/>
              <a:t>– why is it good?  Explain your </a:t>
            </a:r>
            <a:r>
              <a:rPr lang="en-US" b="1" dirty="0" smtClean="0"/>
              <a:t>sample</a:t>
            </a:r>
            <a:r>
              <a:rPr lang="en-US" dirty="0" smtClean="0"/>
              <a:t> technique.  If you have used a questionnaire, annotate a copy of it to show why it is good.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 Section</a:t>
            </a:r>
            <a:endParaRPr lang="en-CA" dirty="0"/>
          </a:p>
        </p:txBody>
      </p:sp>
      <p:sp>
        <p:nvSpPr>
          <p:cNvPr id="3" name="Content Placeholder 2"/>
          <p:cNvSpPr>
            <a:spLocks noGrp="1"/>
          </p:cNvSpPr>
          <p:nvPr>
            <p:ph idx="1"/>
          </p:nvPr>
        </p:nvSpPr>
        <p:spPr/>
        <p:txBody>
          <a:bodyPr/>
          <a:lstStyle/>
          <a:p>
            <a:r>
              <a:rPr lang="en-CA" dirty="0" smtClean="0"/>
              <a:t>This is a good place to put any annotated pictures, any sketches (annotated) and the sample questionnaire or survey</a:t>
            </a:r>
            <a:endParaRPr lang="en-CA" dirty="0"/>
          </a:p>
        </p:txBody>
      </p:sp>
    </p:spTree>
    <p:extLst>
      <p:ext uri="{BB962C8B-B14F-4D97-AF65-F5344CB8AC3E}">
        <p14:creationId xmlns:p14="http://schemas.microsoft.com/office/powerpoint/2010/main" val="1817518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questions will we need?</a:t>
            </a:r>
            <a:endParaRPr lang="en-CA" dirty="0"/>
          </a:p>
        </p:txBody>
      </p:sp>
      <p:sp>
        <p:nvSpPr>
          <p:cNvPr id="3" name="Content Placeholder 2"/>
          <p:cNvSpPr>
            <a:spLocks noGrp="1"/>
          </p:cNvSpPr>
          <p:nvPr>
            <p:ph idx="1"/>
          </p:nvPr>
        </p:nvSpPr>
        <p:spPr/>
        <p:txBody>
          <a:bodyPr/>
          <a:lstStyle/>
          <a:p>
            <a:r>
              <a:rPr lang="en-CA" dirty="0" smtClean="0"/>
              <a:t>Questions about:</a:t>
            </a:r>
          </a:p>
          <a:p>
            <a:pPr>
              <a:buFontTx/>
              <a:buChar char="-"/>
            </a:pPr>
            <a:r>
              <a:rPr lang="en-CA" dirty="0" smtClean="0"/>
              <a:t>Perceptual carrying capacity</a:t>
            </a:r>
          </a:p>
          <a:p>
            <a:pPr>
              <a:buFontTx/>
              <a:buChar char="-"/>
            </a:pPr>
            <a:r>
              <a:rPr lang="en-CA" dirty="0" smtClean="0"/>
              <a:t>Package plans</a:t>
            </a:r>
          </a:p>
          <a:p>
            <a:pPr>
              <a:buFontTx/>
              <a:buChar char="-"/>
            </a:pPr>
            <a:r>
              <a:rPr lang="en-CA" dirty="0" smtClean="0"/>
              <a:t>Sustainable activities</a:t>
            </a:r>
          </a:p>
          <a:p>
            <a:pPr>
              <a:buFontTx/>
              <a:buChar char="-"/>
            </a:pPr>
            <a:r>
              <a:rPr lang="en-CA" dirty="0" smtClean="0"/>
              <a:t>Where/how many nights they are staying</a:t>
            </a:r>
            <a:endParaRPr lang="en-CA" dirty="0"/>
          </a:p>
        </p:txBody>
      </p:sp>
    </p:spTree>
    <p:extLst>
      <p:ext uri="{BB962C8B-B14F-4D97-AF65-F5344CB8AC3E}">
        <p14:creationId xmlns:p14="http://schemas.microsoft.com/office/powerpoint/2010/main" val="3367348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Hypothesis</a:t>
            </a:r>
            <a:endParaRPr lang="en-US" dirty="0"/>
          </a:p>
        </p:txBody>
      </p:sp>
      <p:sp>
        <p:nvSpPr>
          <p:cNvPr id="3" name="Content Placeholder 2"/>
          <p:cNvSpPr>
            <a:spLocks noGrp="1"/>
          </p:cNvSpPr>
          <p:nvPr>
            <p:ph idx="1"/>
          </p:nvPr>
        </p:nvSpPr>
        <p:spPr>
          <a:xfrm>
            <a:off x="0" y="1600200"/>
            <a:ext cx="9144000" cy="5029200"/>
          </a:xfrm>
        </p:spPr>
        <p:txBody>
          <a:bodyPr>
            <a:normAutofit fontScale="85000" lnSpcReduction="20000"/>
          </a:bodyPr>
          <a:lstStyle/>
          <a:p>
            <a:r>
              <a:rPr lang="en-US" dirty="0" smtClean="0">
                <a:solidFill>
                  <a:srgbClr val="7030A0"/>
                </a:solidFill>
              </a:rPr>
              <a:t>Over time, t</a:t>
            </a:r>
            <a:r>
              <a:rPr lang="en-US" dirty="0" smtClean="0">
                <a:solidFill>
                  <a:srgbClr val="7030A0"/>
                </a:solidFill>
              </a:rPr>
              <a:t>here </a:t>
            </a:r>
            <a:r>
              <a:rPr lang="en-US" dirty="0" smtClean="0">
                <a:solidFill>
                  <a:srgbClr val="7030A0"/>
                </a:solidFill>
              </a:rPr>
              <a:t>will be an increasing/decreasing amount of tourists to Freeport, Grand Bahama</a:t>
            </a:r>
          </a:p>
          <a:p>
            <a:r>
              <a:rPr lang="en-US" dirty="0" smtClean="0">
                <a:solidFill>
                  <a:srgbClr val="7030A0"/>
                </a:solidFill>
              </a:rPr>
              <a:t>Over time, t</a:t>
            </a:r>
            <a:r>
              <a:rPr lang="en-US" dirty="0" smtClean="0">
                <a:solidFill>
                  <a:srgbClr val="7030A0"/>
                </a:solidFill>
              </a:rPr>
              <a:t>here </a:t>
            </a:r>
            <a:r>
              <a:rPr lang="en-US" dirty="0" smtClean="0">
                <a:solidFill>
                  <a:srgbClr val="7030A0"/>
                </a:solidFill>
              </a:rPr>
              <a:t>will be an increasing/decreasing amount of cruise ship </a:t>
            </a:r>
            <a:r>
              <a:rPr lang="en-US" dirty="0" smtClean="0">
                <a:solidFill>
                  <a:srgbClr val="7030A0"/>
                </a:solidFill>
              </a:rPr>
              <a:t>tourists</a:t>
            </a:r>
          </a:p>
          <a:p>
            <a:endParaRPr lang="en-US" dirty="0" smtClean="0">
              <a:solidFill>
                <a:srgbClr val="7030A0"/>
              </a:solidFill>
            </a:endParaRPr>
          </a:p>
          <a:p>
            <a:r>
              <a:rPr lang="en-US" dirty="0" smtClean="0">
                <a:solidFill>
                  <a:srgbClr val="00B050"/>
                </a:solidFill>
              </a:rPr>
              <a:t>Over time, there </a:t>
            </a:r>
            <a:r>
              <a:rPr lang="en-US" dirty="0" smtClean="0">
                <a:solidFill>
                  <a:srgbClr val="00B050"/>
                </a:solidFill>
              </a:rPr>
              <a:t>will </a:t>
            </a:r>
            <a:r>
              <a:rPr lang="en-US" dirty="0" smtClean="0">
                <a:solidFill>
                  <a:srgbClr val="00B050"/>
                </a:solidFill>
              </a:rPr>
              <a:t>be an increasing/decreasing amount of businesses being open in Port </a:t>
            </a:r>
            <a:r>
              <a:rPr lang="en-US" dirty="0" err="1" smtClean="0">
                <a:solidFill>
                  <a:srgbClr val="00B050"/>
                </a:solidFill>
              </a:rPr>
              <a:t>Lucaya</a:t>
            </a:r>
            <a:endParaRPr lang="en-US" dirty="0" smtClean="0">
              <a:solidFill>
                <a:srgbClr val="00B050"/>
              </a:solidFill>
            </a:endParaRPr>
          </a:p>
          <a:p>
            <a:r>
              <a:rPr lang="en-US" dirty="0" smtClean="0">
                <a:solidFill>
                  <a:srgbClr val="00B050"/>
                </a:solidFill>
              </a:rPr>
              <a:t>The </a:t>
            </a:r>
            <a:r>
              <a:rPr lang="en-US" dirty="0" smtClean="0">
                <a:solidFill>
                  <a:srgbClr val="00B050"/>
                </a:solidFill>
              </a:rPr>
              <a:t>majority of tourists </a:t>
            </a:r>
            <a:r>
              <a:rPr lang="en-US" dirty="0" smtClean="0">
                <a:solidFill>
                  <a:srgbClr val="00B050"/>
                </a:solidFill>
              </a:rPr>
              <a:t>will/will not </a:t>
            </a:r>
            <a:r>
              <a:rPr lang="en-US" dirty="0" smtClean="0">
                <a:solidFill>
                  <a:srgbClr val="00B050"/>
                </a:solidFill>
              </a:rPr>
              <a:t>be on ‘package plans</a:t>
            </a:r>
            <a:r>
              <a:rPr lang="en-US" dirty="0" smtClean="0">
                <a:solidFill>
                  <a:srgbClr val="00B050"/>
                </a:solidFill>
              </a:rPr>
              <a:t>’</a:t>
            </a:r>
          </a:p>
          <a:p>
            <a:endParaRPr lang="en-US" dirty="0" smtClean="0">
              <a:solidFill>
                <a:srgbClr val="00B050"/>
              </a:solidFill>
            </a:endParaRPr>
          </a:p>
          <a:p>
            <a:r>
              <a:rPr lang="en-US" dirty="0">
                <a:solidFill>
                  <a:srgbClr val="0070C0"/>
                </a:solidFill>
              </a:rPr>
              <a:t>The majority of </a:t>
            </a:r>
            <a:r>
              <a:rPr lang="en-US" dirty="0" smtClean="0">
                <a:solidFill>
                  <a:srgbClr val="0070C0"/>
                </a:solidFill>
              </a:rPr>
              <a:t>tourists surveyed </a:t>
            </a:r>
            <a:r>
              <a:rPr lang="en-US" dirty="0">
                <a:solidFill>
                  <a:srgbClr val="0070C0"/>
                </a:solidFill>
              </a:rPr>
              <a:t>will/will not have taken or plan to undertake sustainable </a:t>
            </a:r>
            <a:r>
              <a:rPr lang="en-US" dirty="0" smtClean="0">
                <a:solidFill>
                  <a:srgbClr val="0070C0"/>
                </a:solidFill>
              </a:rPr>
              <a:t>activities</a:t>
            </a:r>
            <a:endParaRPr lang="en-US" dirty="0" smtClean="0">
              <a:solidFill>
                <a:srgbClr val="0070C0"/>
              </a:solidFill>
            </a:endParaRPr>
          </a:p>
          <a:p>
            <a:r>
              <a:rPr lang="en-US" dirty="0" smtClean="0">
                <a:solidFill>
                  <a:srgbClr val="0070C0"/>
                </a:solidFill>
              </a:rPr>
              <a:t>The majority of tourists surveyed will/will not have positive experiences</a:t>
            </a:r>
            <a:endParaRPr lang="en-US" dirty="0" smtClean="0">
              <a:solidFill>
                <a:srgbClr val="0070C0"/>
              </a:solidFill>
            </a:endParaRPr>
          </a:p>
          <a:p>
            <a:endParaRPr lang="en-US" dirty="0"/>
          </a:p>
        </p:txBody>
      </p:sp>
    </p:spTree>
    <p:extLst>
      <p:ext uri="{BB962C8B-B14F-4D97-AF65-F5344CB8AC3E}">
        <p14:creationId xmlns:p14="http://schemas.microsoft.com/office/powerpoint/2010/main" val="175640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Methods Section (Criterion B)</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This is where you describe how and why we carried out the methods we did to prove/disprove our hypotheses.</a:t>
            </a:r>
          </a:p>
          <a:p>
            <a:r>
              <a:rPr lang="en-US" dirty="0" smtClean="0"/>
              <a:t>(300 words)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type of DATA </a:t>
            </a:r>
            <a:r>
              <a:rPr lang="en-US" sz="3200" dirty="0" smtClean="0"/>
              <a:t>can we realistically collect</a:t>
            </a:r>
            <a:r>
              <a:rPr lang="en-US" sz="3200" dirty="0" smtClean="0"/>
              <a:t>?</a:t>
            </a:r>
            <a:endParaRPr lang="en-US" sz="3200" dirty="0"/>
          </a:p>
        </p:txBody>
      </p:sp>
      <p:sp>
        <p:nvSpPr>
          <p:cNvPr id="3" name="Content Placeholder 2"/>
          <p:cNvSpPr>
            <a:spLocks noGrp="1"/>
          </p:cNvSpPr>
          <p:nvPr>
            <p:ph idx="1"/>
          </p:nvPr>
        </p:nvSpPr>
        <p:spPr>
          <a:xfrm>
            <a:off x="304800" y="1600200"/>
            <a:ext cx="8686800" cy="4525963"/>
          </a:xfrm>
        </p:spPr>
        <p:txBody>
          <a:bodyPr/>
          <a:lstStyle/>
          <a:p>
            <a:r>
              <a:rPr lang="en-US" sz="3000" dirty="0" smtClean="0"/>
              <a:t>Primary:</a:t>
            </a:r>
          </a:p>
          <a:p>
            <a:pPr>
              <a:buFontTx/>
              <a:buChar char="-"/>
            </a:pPr>
            <a:r>
              <a:rPr lang="en-US" sz="3000" dirty="0" smtClean="0"/>
              <a:t>Land Use Survey / Sketch of Port </a:t>
            </a:r>
            <a:r>
              <a:rPr lang="en-US" sz="3000" dirty="0" err="1" smtClean="0"/>
              <a:t>Lucaya</a:t>
            </a:r>
            <a:r>
              <a:rPr lang="en-US" sz="3000" dirty="0" smtClean="0"/>
              <a:t> Businesses</a:t>
            </a:r>
          </a:p>
          <a:p>
            <a:pPr>
              <a:buFontTx/>
              <a:buChar char="-"/>
            </a:pPr>
            <a:r>
              <a:rPr lang="en-US" sz="3000" dirty="0" smtClean="0"/>
              <a:t>Questionnaire/Survey</a:t>
            </a:r>
          </a:p>
          <a:p>
            <a:pPr marL="0" indent="0">
              <a:buNone/>
            </a:pPr>
            <a:r>
              <a:rPr lang="en-US" sz="3000" dirty="0" smtClean="0"/>
              <a:t>(BOTH businesses and tourists!)</a:t>
            </a:r>
            <a:endParaRPr lang="en-US" sz="3000" dirty="0" smtClean="0"/>
          </a:p>
          <a:p>
            <a:r>
              <a:rPr lang="en-US" sz="3000" dirty="0" smtClean="0"/>
              <a:t>Secondary</a:t>
            </a:r>
          </a:p>
          <a:p>
            <a:pPr>
              <a:buFontTx/>
              <a:buChar char="-"/>
            </a:pPr>
            <a:r>
              <a:rPr lang="en-US" sz="3000" dirty="0" smtClean="0"/>
              <a:t>Statistics from GB Tourism website </a:t>
            </a:r>
          </a:p>
          <a:p>
            <a:pPr marL="0" indent="0">
              <a:buNone/>
            </a:pPr>
            <a:r>
              <a:rPr lang="en-US" sz="3000" dirty="0" smtClean="0"/>
              <a:t>(tourist arrivals and cruise ship arrivals)</a:t>
            </a:r>
            <a:endParaRPr lang="en-US" sz="3000" dirty="0" smtClean="0"/>
          </a:p>
          <a:p>
            <a:pPr marL="0" indent="0">
              <a:buNone/>
            </a:pPr>
            <a:endParaRPr lang="en-US" dirty="0"/>
          </a:p>
        </p:txBody>
      </p:sp>
    </p:spTree>
    <p:extLst>
      <p:ext uri="{BB962C8B-B14F-4D97-AF65-F5344CB8AC3E}">
        <p14:creationId xmlns:p14="http://schemas.microsoft.com/office/powerpoint/2010/main" val="419795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questionnaire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questionnaire will collect different types of data</a:t>
            </a:r>
            <a:endParaRPr lang="en-US" dirty="0"/>
          </a:p>
        </p:txBody>
      </p:sp>
      <p:sp>
        <p:nvSpPr>
          <p:cNvPr id="3" name="Content Placeholder 2"/>
          <p:cNvSpPr>
            <a:spLocks noGrp="1"/>
          </p:cNvSpPr>
          <p:nvPr>
            <p:ph idx="1"/>
          </p:nvPr>
        </p:nvSpPr>
        <p:spPr/>
        <p:txBody>
          <a:bodyPr/>
          <a:lstStyle/>
          <a:p>
            <a:r>
              <a:rPr lang="en-US" b="1" dirty="0" smtClean="0"/>
              <a:t>Background information </a:t>
            </a:r>
            <a:r>
              <a:rPr lang="en-US" dirty="0" smtClean="0"/>
              <a:t>such as age or sex</a:t>
            </a:r>
          </a:p>
          <a:p>
            <a:r>
              <a:rPr lang="en-US" b="1" dirty="0" smtClean="0"/>
              <a:t>Behavioral </a:t>
            </a:r>
            <a:r>
              <a:rPr lang="en-US" b="1" dirty="0" smtClean="0"/>
              <a:t>information</a:t>
            </a:r>
            <a:r>
              <a:rPr lang="en-US" dirty="0" smtClean="0"/>
              <a:t> such as where they are staying and why</a:t>
            </a:r>
            <a:endParaRPr lang="en-US" dirty="0" smtClean="0"/>
          </a:p>
          <a:p>
            <a:r>
              <a:rPr lang="en-US" b="1" dirty="0" smtClean="0"/>
              <a:t>Attitudinal information </a:t>
            </a:r>
            <a:r>
              <a:rPr lang="en-US" dirty="0" smtClean="0"/>
              <a:t>such as what people think about a particular </a:t>
            </a:r>
            <a:r>
              <a:rPr lang="en-US" dirty="0" smtClean="0"/>
              <a:t>issue</a:t>
            </a:r>
          </a:p>
          <a:p>
            <a:endParaRPr lang="en-US"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normAutofit fontScale="90000"/>
          </a:bodyPr>
          <a:lstStyle/>
          <a:p>
            <a:r>
              <a:rPr lang="en-US" dirty="0" smtClean="0"/>
              <a:t>How should I Construct a questionnaire?</a:t>
            </a:r>
            <a:endParaRPr lang="en-US" dirty="0"/>
          </a:p>
        </p:txBody>
      </p:sp>
      <p:sp>
        <p:nvSpPr>
          <p:cNvPr id="3" name="Content Placeholder 2"/>
          <p:cNvSpPr>
            <a:spLocks noGrp="1"/>
          </p:cNvSpPr>
          <p:nvPr>
            <p:ph idx="1"/>
          </p:nvPr>
        </p:nvSpPr>
        <p:spPr>
          <a:xfrm>
            <a:off x="152400" y="1524000"/>
            <a:ext cx="7924800" cy="4953000"/>
          </a:xfrm>
        </p:spPr>
        <p:txBody>
          <a:bodyPr>
            <a:normAutofit lnSpcReduction="10000"/>
          </a:bodyPr>
          <a:lstStyle/>
          <a:p>
            <a:r>
              <a:rPr lang="en-US" dirty="0" smtClean="0"/>
              <a:t>You should know how each question relates to the </a:t>
            </a:r>
            <a:r>
              <a:rPr lang="en-US" b="1" dirty="0" smtClean="0"/>
              <a:t>aims</a:t>
            </a:r>
            <a:r>
              <a:rPr lang="en-US" dirty="0" smtClean="0"/>
              <a:t> of </a:t>
            </a:r>
            <a:r>
              <a:rPr lang="en-US" dirty="0" smtClean="0"/>
              <a:t>your investigation</a:t>
            </a:r>
            <a:endParaRPr lang="en-US" dirty="0" smtClean="0"/>
          </a:p>
          <a:p>
            <a:r>
              <a:rPr lang="en-US" dirty="0" smtClean="0"/>
              <a:t>How many questions do you want? – not too many or it will put people off</a:t>
            </a:r>
          </a:p>
          <a:p>
            <a:r>
              <a:rPr lang="en-US" dirty="0" smtClean="0"/>
              <a:t>How long should it be? – no more than 1 side of paper</a:t>
            </a:r>
          </a:p>
          <a:p>
            <a:r>
              <a:rPr lang="en-US" dirty="0" smtClean="0"/>
              <a:t>What type of people do you want to fill it in? – young people, tourists, residents, good selection of people in the community?</a:t>
            </a:r>
          </a:p>
          <a:p>
            <a:r>
              <a:rPr lang="en-US" dirty="0" smtClean="0"/>
              <a:t>Easy to read layout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Open questions</a:t>
            </a:r>
          </a:p>
          <a:p>
            <a:pPr>
              <a:buNone/>
            </a:pPr>
            <a:r>
              <a:rPr lang="en-US" dirty="0" smtClean="0"/>
              <a:t>Allow space to write a longer answer</a:t>
            </a:r>
          </a:p>
          <a:p>
            <a:pPr>
              <a:buNone/>
            </a:pPr>
            <a:r>
              <a:rPr lang="en-US" dirty="0" smtClean="0"/>
              <a:t>Difficult to </a:t>
            </a:r>
            <a:r>
              <a:rPr lang="en-US" dirty="0" err="1" smtClean="0"/>
              <a:t>analyse</a:t>
            </a:r>
            <a:r>
              <a:rPr lang="en-US" dirty="0" smtClean="0"/>
              <a:t> and get data from</a:t>
            </a:r>
          </a:p>
          <a:p>
            <a:pPr>
              <a:buNone/>
            </a:pPr>
            <a:endParaRPr lang="en-US" dirty="0"/>
          </a:p>
          <a:p>
            <a:pPr>
              <a:buNone/>
            </a:pPr>
            <a:r>
              <a:rPr lang="en-US" b="1" dirty="0" smtClean="0"/>
              <a:t>Closed questions </a:t>
            </a:r>
            <a:r>
              <a:rPr lang="en-US" dirty="0" smtClean="0"/>
              <a:t>– easier to </a:t>
            </a:r>
            <a:r>
              <a:rPr lang="en-US" dirty="0" err="1" smtClean="0"/>
              <a:t>analyse</a:t>
            </a:r>
            <a:r>
              <a:rPr lang="en-US" dirty="0" smtClean="0"/>
              <a:t> and get data from</a:t>
            </a:r>
          </a:p>
          <a:p>
            <a:r>
              <a:rPr lang="en-US" dirty="0" smtClean="0">
                <a:solidFill>
                  <a:schemeClr val="accent6">
                    <a:lumMod val="75000"/>
                  </a:schemeClr>
                </a:solidFill>
              </a:rPr>
              <a:t>Yes or no answers</a:t>
            </a:r>
          </a:p>
          <a:p>
            <a:r>
              <a:rPr lang="en-US" dirty="0" smtClean="0">
                <a:solidFill>
                  <a:schemeClr val="accent6">
                    <a:lumMod val="75000"/>
                  </a:schemeClr>
                </a:solidFill>
              </a:rPr>
              <a:t>Multiple choice options</a:t>
            </a:r>
          </a:p>
          <a:p>
            <a:r>
              <a:rPr lang="en-US" dirty="0" smtClean="0">
                <a:solidFill>
                  <a:schemeClr val="accent6">
                    <a:lumMod val="75000"/>
                  </a:schemeClr>
                </a:solidFill>
              </a:rPr>
              <a:t>Asked to rate something on a scale</a:t>
            </a:r>
            <a:endParaRPr lang="en-US"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Closed questions</a:t>
            </a:r>
            <a:endParaRPr lang="en-US" dirty="0"/>
          </a:p>
        </p:txBody>
      </p:sp>
      <p:sp>
        <p:nvSpPr>
          <p:cNvPr id="3" name="Content Placeholder 2"/>
          <p:cNvSpPr>
            <a:spLocks noGrp="1"/>
          </p:cNvSpPr>
          <p:nvPr>
            <p:ph idx="1"/>
          </p:nvPr>
        </p:nvSpPr>
        <p:spPr>
          <a:xfrm>
            <a:off x="228600" y="990601"/>
            <a:ext cx="8305800" cy="5486400"/>
          </a:xfrm>
        </p:spPr>
        <p:txBody>
          <a:bodyPr>
            <a:normAutofit fontScale="92500" lnSpcReduction="20000"/>
          </a:bodyPr>
          <a:lstStyle/>
          <a:p>
            <a:pPr>
              <a:buNone/>
            </a:pPr>
            <a:r>
              <a:rPr lang="en-US" dirty="0" smtClean="0"/>
              <a:t>1.Would you recommend Grand </a:t>
            </a:r>
            <a:r>
              <a:rPr lang="en-US" dirty="0" err="1"/>
              <a:t>B</a:t>
            </a:r>
            <a:r>
              <a:rPr lang="en-US" dirty="0" err="1" smtClean="0"/>
              <a:t>ahama</a:t>
            </a:r>
            <a:r>
              <a:rPr lang="en-US" dirty="0" smtClean="0"/>
              <a:t> to a friend?</a:t>
            </a:r>
          </a:p>
          <a:p>
            <a:pPr>
              <a:buNone/>
            </a:pPr>
            <a:r>
              <a:rPr lang="en-US" dirty="0" smtClean="0"/>
              <a:t>                  Yes                 No</a:t>
            </a:r>
          </a:p>
          <a:p>
            <a:pPr>
              <a:buNone/>
            </a:pPr>
            <a:r>
              <a:rPr lang="en-US" dirty="0" smtClean="0"/>
              <a:t>2.  Do you think that Port </a:t>
            </a:r>
            <a:r>
              <a:rPr lang="en-US" dirty="0" err="1" smtClean="0"/>
              <a:t>Lucaya</a:t>
            </a:r>
            <a:r>
              <a:rPr lang="en-US" dirty="0" smtClean="0"/>
              <a:t> is an attractive place to spend time?</a:t>
            </a:r>
          </a:p>
          <a:p>
            <a:pPr>
              <a:buNone/>
            </a:pPr>
            <a:r>
              <a:rPr lang="en-US" sz="1400" dirty="0" smtClean="0"/>
              <a:t>a) I really like Port </a:t>
            </a:r>
            <a:r>
              <a:rPr lang="en-US" sz="1400" dirty="0" err="1"/>
              <a:t>L</a:t>
            </a:r>
            <a:r>
              <a:rPr lang="en-US" sz="1400" dirty="0" err="1" smtClean="0"/>
              <a:t>ucaya</a:t>
            </a:r>
            <a:r>
              <a:rPr lang="en-US" sz="1400" dirty="0" smtClean="0"/>
              <a:t>       b) port </a:t>
            </a:r>
            <a:r>
              <a:rPr lang="en-US" sz="1400" dirty="0" err="1" smtClean="0"/>
              <a:t>Lucaya</a:t>
            </a:r>
            <a:r>
              <a:rPr lang="en-US" sz="1400" dirty="0" smtClean="0"/>
              <a:t> is OK but I have been to better places       c)I don’t like Port </a:t>
            </a:r>
            <a:r>
              <a:rPr lang="en-US" sz="1400" dirty="0" err="1" smtClean="0"/>
              <a:t>lucaya</a:t>
            </a:r>
            <a:endParaRPr lang="en-US" sz="1400" dirty="0" smtClean="0"/>
          </a:p>
          <a:p>
            <a:pPr marL="514350" indent="-514350">
              <a:buAutoNum type="arabicPeriod" startAt="3"/>
            </a:pPr>
            <a:endParaRPr lang="en-US" dirty="0" smtClean="0"/>
          </a:p>
          <a:p>
            <a:pPr marL="514350" indent="-514350">
              <a:buAutoNum type="arabicPeriod" startAt="3"/>
            </a:pPr>
            <a:r>
              <a:rPr lang="en-US" sz="2600" dirty="0" smtClean="0"/>
              <a:t>Using the scale,</a:t>
            </a:r>
            <a:r>
              <a:rPr lang="en-US" sz="2600" b="1" dirty="0" smtClean="0"/>
              <a:t> 1 – strongly agree to 5 strongly disagree, </a:t>
            </a:r>
            <a:r>
              <a:rPr lang="en-US" sz="2600" dirty="0" smtClean="0"/>
              <a:t>rate your opinion on tourism on Grand </a:t>
            </a:r>
            <a:r>
              <a:rPr lang="en-US" sz="2600" dirty="0" err="1"/>
              <a:t>B</a:t>
            </a:r>
            <a:r>
              <a:rPr lang="en-US" sz="2600" dirty="0" err="1" smtClean="0"/>
              <a:t>ahama</a:t>
            </a:r>
            <a:endParaRPr lang="en-US" sz="2600" dirty="0" smtClean="0"/>
          </a:p>
          <a:p>
            <a:pPr marL="514350" indent="-514350">
              <a:buNone/>
            </a:pPr>
            <a:r>
              <a:rPr lang="en-US" dirty="0" smtClean="0"/>
              <a:t>I think the quality of shops for </a:t>
            </a:r>
            <a:r>
              <a:rPr lang="en-US" dirty="0" err="1" smtClean="0"/>
              <a:t>touists</a:t>
            </a:r>
            <a:r>
              <a:rPr lang="en-US" dirty="0" smtClean="0"/>
              <a:t> is good</a:t>
            </a:r>
          </a:p>
          <a:p>
            <a:pPr marL="514350" indent="-514350">
              <a:buNone/>
            </a:pPr>
            <a:r>
              <a:rPr lang="en-US" dirty="0" smtClean="0"/>
              <a:t>                    1        2        3        4        5</a:t>
            </a:r>
          </a:p>
          <a:p>
            <a:pPr>
              <a:buNone/>
            </a:pPr>
            <a:r>
              <a:rPr lang="en-US" dirty="0" smtClean="0"/>
              <a:t>I think the quality of restaurants is good</a:t>
            </a:r>
          </a:p>
          <a:p>
            <a:pPr>
              <a:buNone/>
            </a:pPr>
            <a:r>
              <a:rPr lang="en-US" dirty="0" smtClean="0"/>
              <a:t>			1        2        3        4        5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linds(horizontal)">
                                      <p:cBhvr>
                                        <p:cTn id="34" dur="500"/>
                                        <p:tgtEl>
                                          <p:spTgt spid="3">
                                            <p:txEl>
                                              <p:pRg st="8" end="8"/>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683</Words>
  <Application>Microsoft Office PowerPoint</Application>
  <PresentationFormat>On-screen Show (4:3)</PresentationFormat>
  <Paragraphs>83</Paragraphs>
  <Slides>15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In YOUR introduction, decide whether Grand Bahama (and PL) is in decline phase or rejuvenation phase, and state why you think this may be the case. Then you can construct your hypotheses accordingly.</vt:lpstr>
      <vt:lpstr>Potential Hypothesis</vt:lpstr>
      <vt:lpstr>Methods Section (Criterion B) </vt:lpstr>
      <vt:lpstr>What type of DATA can we realistically collect?</vt:lpstr>
      <vt:lpstr>Designing a questionnaire</vt:lpstr>
      <vt:lpstr>A questionnaire will collect different types of data</vt:lpstr>
      <vt:lpstr>How should I Construct a questionnaire?</vt:lpstr>
      <vt:lpstr>Types of question</vt:lpstr>
      <vt:lpstr>Closed questions</vt:lpstr>
      <vt:lpstr>PowerPoint Presentation</vt:lpstr>
      <vt:lpstr>PowerPoint Presentation</vt:lpstr>
      <vt:lpstr>Things to think about?</vt:lpstr>
      <vt:lpstr>Method section</vt:lpstr>
      <vt:lpstr>Methods Section</vt:lpstr>
      <vt:lpstr>What questions will we need?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julies</dc:creator>
  <cp:lastModifiedBy>Nicole St.Pierre</cp:lastModifiedBy>
  <cp:revision>19</cp:revision>
  <dcterms:created xsi:type="dcterms:W3CDTF">2011-05-31T15:10:32Z</dcterms:created>
  <dcterms:modified xsi:type="dcterms:W3CDTF">2016-05-17T22:32:28Z</dcterms:modified>
</cp:coreProperties>
</file>