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354B2-5B71-44B0-9BCF-E05240B695AC}" type="datetimeFigureOut">
              <a:rPr lang="en-CA" smtClean="0"/>
              <a:t>2015-11-02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A1D33-1249-42A7-A499-3481DB88D2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3533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63CB5-0432-488E-A664-8AD12D780BC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40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63CB5-0432-488E-A664-8AD12D780BC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11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63CB5-0432-488E-A664-8AD12D780BC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63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63CB5-0432-488E-A664-8AD12D780BC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08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63CB5-0432-488E-A664-8AD12D780BC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05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63CB5-0432-488E-A664-8AD12D780BC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73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63CB5-0432-488E-A664-8AD12D780BC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44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63CB5-0432-488E-A664-8AD12D780BC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857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63CB5-0432-488E-A664-8AD12D780BC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173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63CB5-0432-488E-A664-8AD12D780BC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564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63CB5-0432-488E-A664-8AD12D780BC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55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63CB5-0432-488E-A664-8AD12D780BC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227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63CB5-0432-488E-A664-8AD12D780BC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764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63CB5-0432-488E-A664-8AD12D780BC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897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63CB5-0432-488E-A664-8AD12D780BC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103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63CB5-0432-488E-A664-8AD12D780BC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28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63CB5-0432-488E-A664-8AD12D780BC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91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63CB5-0432-488E-A664-8AD12D780BC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19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63CB5-0432-488E-A664-8AD12D780BC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90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63CB5-0432-488E-A664-8AD12D780BC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34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63CB5-0432-488E-A664-8AD12D780BC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55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63CB5-0432-488E-A664-8AD12D780BC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35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63CB5-0432-488E-A664-8AD12D780BC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19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63CB5-0432-488E-A664-8AD12D780BC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0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www.youtube.com/watch?v=KXbQxxgp_p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4259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eal-sele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69988"/>
            <a:ext cx="9144000" cy="5715000"/>
          </a:xfrm>
          <a:prstGeom prst="rect">
            <a:avLst/>
          </a:prstGeom>
          <a:noFill/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654175" y="115889"/>
            <a:ext cx="88344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800"/>
              <a:t>Box 2: You will get a reliable supply of cheap electricity and clean water for drinking and growing crops.</a:t>
            </a:r>
          </a:p>
        </p:txBody>
      </p:sp>
    </p:spTree>
    <p:extLst>
      <p:ext uri="{BB962C8B-B14F-4D97-AF65-F5344CB8AC3E}">
        <p14:creationId xmlns:p14="http://schemas.microsoft.com/office/powerpoint/2010/main" val="140003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5" name="Picture 19" descr="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4851" y="1628775"/>
            <a:ext cx="1673225" cy="1944688"/>
          </a:xfrm>
          <a:prstGeom prst="rect">
            <a:avLst/>
          </a:prstGeom>
          <a:noFill/>
        </p:spPr>
      </p:pic>
      <p:pic>
        <p:nvPicPr>
          <p:cNvPr id="29698" name="Picture 2" descr="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4" y="9525"/>
            <a:ext cx="1673225" cy="1944688"/>
          </a:xfrm>
          <a:prstGeom prst="rect">
            <a:avLst/>
          </a:prstGeom>
          <a:noFill/>
        </p:spPr>
      </p:pic>
      <p:pic>
        <p:nvPicPr>
          <p:cNvPr id="29700" name="Picture 4" descr="d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1" y="3933826"/>
            <a:ext cx="1857375" cy="1266825"/>
          </a:xfrm>
          <a:prstGeom prst="rect">
            <a:avLst/>
          </a:prstGeom>
          <a:noFill/>
        </p:spPr>
      </p:pic>
      <p:pic>
        <p:nvPicPr>
          <p:cNvPr id="29701" name="Picture 5" descr="d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9289" y="5618164"/>
            <a:ext cx="1857375" cy="1266825"/>
          </a:xfrm>
          <a:prstGeom prst="rect">
            <a:avLst/>
          </a:prstGeom>
          <a:noFill/>
        </p:spPr>
      </p:pic>
      <p:pic>
        <p:nvPicPr>
          <p:cNvPr id="29702" name="Picture 6" descr="d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0101" y="798514"/>
            <a:ext cx="1857375" cy="1266825"/>
          </a:xfrm>
          <a:prstGeom prst="rect">
            <a:avLst/>
          </a:prstGeom>
          <a:noFill/>
        </p:spPr>
      </p:pic>
      <p:pic>
        <p:nvPicPr>
          <p:cNvPr id="29703" name="Picture 7" descr="d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4226" y="2306639"/>
            <a:ext cx="1857375" cy="1266825"/>
          </a:xfrm>
          <a:prstGeom prst="rect">
            <a:avLst/>
          </a:prstGeom>
          <a:noFill/>
        </p:spPr>
      </p:pic>
      <p:pic>
        <p:nvPicPr>
          <p:cNvPr id="29704" name="Picture 8" descr="d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9464" y="3933826"/>
            <a:ext cx="1857375" cy="1266825"/>
          </a:xfrm>
          <a:prstGeom prst="rect">
            <a:avLst/>
          </a:prstGeom>
          <a:noFill/>
        </p:spPr>
      </p:pic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2692401" y="1398589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1</a:t>
            </a:r>
          </a:p>
        </p:txBody>
      </p:sp>
      <p:sp>
        <p:nvSpPr>
          <p:cNvPr id="29706" name="WordArt 10"/>
          <p:cNvSpPr>
            <a:spLocks noChangeArrowheads="1" noChangeShapeType="1" noTextEdit="1"/>
          </p:cNvSpPr>
          <p:nvPr/>
        </p:nvSpPr>
        <p:spPr bwMode="auto">
          <a:xfrm>
            <a:off x="2711451" y="2995614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2</a:t>
            </a:r>
          </a:p>
        </p:txBody>
      </p:sp>
      <p:sp>
        <p:nvSpPr>
          <p:cNvPr id="29707" name="WordArt 11"/>
          <p:cNvSpPr>
            <a:spLocks noChangeArrowheads="1" noChangeShapeType="1" noTextEdit="1"/>
          </p:cNvSpPr>
          <p:nvPr/>
        </p:nvSpPr>
        <p:spPr bwMode="auto">
          <a:xfrm>
            <a:off x="2740026" y="4619626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3</a:t>
            </a:r>
          </a:p>
        </p:txBody>
      </p:sp>
      <p:sp>
        <p:nvSpPr>
          <p:cNvPr id="29708" name="WordArt 12"/>
          <p:cNvSpPr>
            <a:spLocks noChangeArrowheads="1" noChangeShapeType="1" noTextEdit="1"/>
          </p:cNvSpPr>
          <p:nvPr/>
        </p:nvSpPr>
        <p:spPr bwMode="auto">
          <a:xfrm>
            <a:off x="2744789" y="6308726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4</a:t>
            </a:r>
          </a:p>
        </p:txBody>
      </p:sp>
      <p:sp>
        <p:nvSpPr>
          <p:cNvPr id="29709" name="WordArt 13"/>
          <p:cNvSpPr>
            <a:spLocks noChangeArrowheads="1" noChangeShapeType="1" noTextEdit="1"/>
          </p:cNvSpPr>
          <p:nvPr/>
        </p:nvSpPr>
        <p:spPr bwMode="auto">
          <a:xfrm>
            <a:off x="6751639" y="1470026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5</a:t>
            </a:r>
          </a:p>
        </p:txBody>
      </p:sp>
      <p:sp>
        <p:nvSpPr>
          <p:cNvPr id="29710" name="WordArt 14"/>
          <p:cNvSpPr>
            <a:spLocks noChangeArrowheads="1" noChangeShapeType="1" noTextEdit="1"/>
          </p:cNvSpPr>
          <p:nvPr/>
        </p:nvSpPr>
        <p:spPr bwMode="auto">
          <a:xfrm>
            <a:off x="6719889" y="2990851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6</a:t>
            </a:r>
          </a:p>
        </p:txBody>
      </p:sp>
      <p:sp>
        <p:nvSpPr>
          <p:cNvPr id="29711" name="WordArt 15"/>
          <p:cNvSpPr>
            <a:spLocks noChangeArrowheads="1" noChangeShapeType="1" noTextEdit="1"/>
          </p:cNvSpPr>
          <p:nvPr/>
        </p:nvSpPr>
        <p:spPr bwMode="auto">
          <a:xfrm>
            <a:off x="6719889" y="4614864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7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3719514" y="2492375"/>
            <a:ext cx="21796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Reliable supply of cheap electricity and clean water.</a:t>
            </a:r>
          </a:p>
        </p:txBody>
      </p:sp>
      <p:pic>
        <p:nvPicPr>
          <p:cNvPr id="29714" name="Picture 18" descr="175px-DealUK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26" y="5360989"/>
            <a:ext cx="1666875" cy="1438275"/>
          </a:xfrm>
          <a:prstGeom prst="rect">
            <a:avLst/>
          </a:prstGeom>
          <a:noFill/>
        </p:spPr>
      </p:pic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3700464" y="1196975"/>
            <a:ext cx="21796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/>
              <a:t>The USA </a:t>
            </a:r>
            <a:r>
              <a:rPr lang="en-GB" dirty="0"/>
              <a:t>and UK will </a:t>
            </a:r>
            <a:r>
              <a:rPr lang="en-GB" dirty="0"/>
              <a:t>pay for your new dam.</a:t>
            </a:r>
          </a:p>
        </p:txBody>
      </p:sp>
      <p:pic>
        <p:nvPicPr>
          <p:cNvPr id="29719" name="Picture 23" descr="d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0101" y="5648326"/>
            <a:ext cx="1857375" cy="1266825"/>
          </a:xfrm>
          <a:prstGeom prst="rect">
            <a:avLst/>
          </a:prstGeom>
          <a:noFill/>
        </p:spPr>
      </p:pic>
      <p:sp>
        <p:nvSpPr>
          <p:cNvPr id="29720" name="WordArt 24"/>
          <p:cNvSpPr>
            <a:spLocks noChangeArrowheads="1" noChangeShapeType="1" noTextEdit="1"/>
          </p:cNvSpPr>
          <p:nvPr/>
        </p:nvSpPr>
        <p:spPr bwMode="auto">
          <a:xfrm>
            <a:off x="6740526" y="6329364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53640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eal-select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69988"/>
            <a:ext cx="9144000" cy="5715000"/>
          </a:xfrm>
          <a:prstGeom prst="rect">
            <a:avLst/>
          </a:prstGeom>
          <a:noFill/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627188" y="360363"/>
            <a:ext cx="80473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/>
              <a:t>Box 3: Thousands of people will be displaced.</a:t>
            </a:r>
          </a:p>
        </p:txBody>
      </p:sp>
    </p:spTree>
    <p:extLst>
      <p:ext uri="{BB962C8B-B14F-4D97-AF65-F5344CB8AC3E}">
        <p14:creationId xmlns:p14="http://schemas.microsoft.com/office/powerpoint/2010/main" val="75242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65" name="Picture 21" descr="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2314" y="3284539"/>
            <a:ext cx="1673225" cy="1944687"/>
          </a:xfrm>
          <a:prstGeom prst="rect">
            <a:avLst/>
          </a:prstGeom>
          <a:noFill/>
        </p:spPr>
      </p:pic>
      <p:pic>
        <p:nvPicPr>
          <p:cNvPr id="31746" name="Picture 2" descr="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4851" y="1628775"/>
            <a:ext cx="1673225" cy="1944688"/>
          </a:xfrm>
          <a:prstGeom prst="rect">
            <a:avLst/>
          </a:prstGeom>
          <a:noFill/>
        </p:spPr>
      </p:pic>
      <p:pic>
        <p:nvPicPr>
          <p:cNvPr id="31747" name="Picture 3" descr="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4" y="9525"/>
            <a:ext cx="1673225" cy="1944688"/>
          </a:xfrm>
          <a:prstGeom prst="rect">
            <a:avLst/>
          </a:prstGeom>
          <a:noFill/>
        </p:spPr>
      </p:pic>
      <p:pic>
        <p:nvPicPr>
          <p:cNvPr id="31749" name="Picture 5" descr="d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9289" y="5618164"/>
            <a:ext cx="1857375" cy="1266825"/>
          </a:xfrm>
          <a:prstGeom prst="rect">
            <a:avLst/>
          </a:prstGeom>
          <a:noFill/>
        </p:spPr>
      </p:pic>
      <p:pic>
        <p:nvPicPr>
          <p:cNvPr id="31750" name="Picture 6" descr="d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0101" y="798514"/>
            <a:ext cx="1857375" cy="1266825"/>
          </a:xfrm>
          <a:prstGeom prst="rect">
            <a:avLst/>
          </a:prstGeom>
          <a:noFill/>
        </p:spPr>
      </p:pic>
      <p:pic>
        <p:nvPicPr>
          <p:cNvPr id="31751" name="Picture 7" descr="d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4226" y="2306639"/>
            <a:ext cx="1857375" cy="1266825"/>
          </a:xfrm>
          <a:prstGeom prst="rect">
            <a:avLst/>
          </a:prstGeom>
          <a:noFill/>
        </p:spPr>
      </p:pic>
      <p:pic>
        <p:nvPicPr>
          <p:cNvPr id="31752" name="Picture 8" descr="d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9464" y="3933826"/>
            <a:ext cx="1857375" cy="1266825"/>
          </a:xfrm>
          <a:prstGeom prst="rect">
            <a:avLst/>
          </a:prstGeom>
          <a:noFill/>
        </p:spPr>
      </p:pic>
      <p:sp>
        <p:nvSpPr>
          <p:cNvPr id="31753" name="WordArt 9"/>
          <p:cNvSpPr>
            <a:spLocks noChangeArrowheads="1" noChangeShapeType="1" noTextEdit="1"/>
          </p:cNvSpPr>
          <p:nvPr/>
        </p:nvSpPr>
        <p:spPr bwMode="auto">
          <a:xfrm>
            <a:off x="2692401" y="1398589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1</a:t>
            </a:r>
          </a:p>
        </p:txBody>
      </p:sp>
      <p:sp>
        <p:nvSpPr>
          <p:cNvPr id="31754" name="WordArt 10"/>
          <p:cNvSpPr>
            <a:spLocks noChangeArrowheads="1" noChangeShapeType="1" noTextEdit="1"/>
          </p:cNvSpPr>
          <p:nvPr/>
        </p:nvSpPr>
        <p:spPr bwMode="auto">
          <a:xfrm>
            <a:off x="2711451" y="2995614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2</a:t>
            </a:r>
          </a:p>
        </p:txBody>
      </p:sp>
      <p:sp>
        <p:nvSpPr>
          <p:cNvPr id="31755" name="WordArt 11"/>
          <p:cNvSpPr>
            <a:spLocks noChangeArrowheads="1" noChangeShapeType="1" noTextEdit="1"/>
          </p:cNvSpPr>
          <p:nvPr/>
        </p:nvSpPr>
        <p:spPr bwMode="auto">
          <a:xfrm>
            <a:off x="2740026" y="4619626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3</a:t>
            </a:r>
          </a:p>
        </p:txBody>
      </p:sp>
      <p:sp>
        <p:nvSpPr>
          <p:cNvPr id="31756" name="WordArt 12"/>
          <p:cNvSpPr>
            <a:spLocks noChangeArrowheads="1" noChangeShapeType="1" noTextEdit="1"/>
          </p:cNvSpPr>
          <p:nvPr/>
        </p:nvSpPr>
        <p:spPr bwMode="auto">
          <a:xfrm>
            <a:off x="2744789" y="6308726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4</a:t>
            </a:r>
          </a:p>
        </p:txBody>
      </p:sp>
      <p:sp>
        <p:nvSpPr>
          <p:cNvPr id="31757" name="WordArt 13"/>
          <p:cNvSpPr>
            <a:spLocks noChangeArrowheads="1" noChangeShapeType="1" noTextEdit="1"/>
          </p:cNvSpPr>
          <p:nvPr/>
        </p:nvSpPr>
        <p:spPr bwMode="auto">
          <a:xfrm>
            <a:off x="6751639" y="1470026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5</a:t>
            </a:r>
          </a:p>
        </p:txBody>
      </p:sp>
      <p:sp>
        <p:nvSpPr>
          <p:cNvPr id="31758" name="WordArt 14"/>
          <p:cNvSpPr>
            <a:spLocks noChangeArrowheads="1" noChangeShapeType="1" noTextEdit="1"/>
          </p:cNvSpPr>
          <p:nvPr/>
        </p:nvSpPr>
        <p:spPr bwMode="auto">
          <a:xfrm>
            <a:off x="6719889" y="2990851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6</a:t>
            </a:r>
          </a:p>
        </p:txBody>
      </p:sp>
      <p:sp>
        <p:nvSpPr>
          <p:cNvPr id="31759" name="WordArt 15"/>
          <p:cNvSpPr>
            <a:spLocks noChangeArrowheads="1" noChangeShapeType="1" noTextEdit="1"/>
          </p:cNvSpPr>
          <p:nvPr/>
        </p:nvSpPr>
        <p:spPr bwMode="auto">
          <a:xfrm>
            <a:off x="6719889" y="4614864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7</a:t>
            </a:r>
          </a:p>
        </p:txBody>
      </p:sp>
      <p:pic>
        <p:nvPicPr>
          <p:cNvPr id="31762" name="Picture 18" descr="175px-DealUK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26" y="5360989"/>
            <a:ext cx="1666875" cy="1438275"/>
          </a:xfrm>
          <a:prstGeom prst="rect">
            <a:avLst/>
          </a:prstGeom>
          <a:noFill/>
        </p:spPr>
      </p:pic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3700464" y="1196975"/>
            <a:ext cx="21796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/>
              <a:t>The USA </a:t>
            </a:r>
            <a:r>
              <a:rPr lang="en-GB" dirty="0"/>
              <a:t>and UK will </a:t>
            </a:r>
            <a:r>
              <a:rPr lang="en-GB" dirty="0"/>
              <a:t>pay for your new dam.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3719514" y="4156075"/>
            <a:ext cx="21796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Thousands of people will be displaced.</a:t>
            </a: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3719514" y="2492375"/>
            <a:ext cx="21796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Reliable supply of cheap electricity and clean water.</a:t>
            </a:r>
          </a:p>
        </p:txBody>
      </p:sp>
      <p:pic>
        <p:nvPicPr>
          <p:cNvPr id="31768" name="Picture 24" descr="d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0101" y="5648326"/>
            <a:ext cx="1857375" cy="1266825"/>
          </a:xfrm>
          <a:prstGeom prst="rect">
            <a:avLst/>
          </a:prstGeom>
          <a:noFill/>
        </p:spPr>
      </p:pic>
      <p:sp>
        <p:nvSpPr>
          <p:cNvPr id="31769" name="WordArt 25"/>
          <p:cNvSpPr>
            <a:spLocks noChangeArrowheads="1" noChangeShapeType="1" noTextEdit="1"/>
          </p:cNvSpPr>
          <p:nvPr/>
        </p:nvSpPr>
        <p:spPr bwMode="auto">
          <a:xfrm>
            <a:off x="6740526" y="6329364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6498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eal-select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69988"/>
            <a:ext cx="9144000" cy="5715000"/>
          </a:xfrm>
          <a:prstGeom prst="rect">
            <a:avLst/>
          </a:prstGeom>
          <a:noFill/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627188" y="115888"/>
            <a:ext cx="9040812" cy="1282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600" dirty="0"/>
              <a:t>Box 4: </a:t>
            </a:r>
            <a:r>
              <a:rPr lang="en-GB" sz="2600" dirty="0" err="1"/>
              <a:t>Valco</a:t>
            </a:r>
            <a:r>
              <a:rPr lang="en-GB" sz="2600" dirty="0"/>
              <a:t> </a:t>
            </a:r>
            <a:r>
              <a:rPr lang="en-GB" sz="2600" dirty="0"/>
              <a:t>make aluminium using Bauxite.  They will set up a factory at the side of your dam.  Your country sells Bauxite!</a:t>
            </a:r>
          </a:p>
        </p:txBody>
      </p:sp>
    </p:spTree>
    <p:extLst>
      <p:ext uri="{BB962C8B-B14F-4D97-AF65-F5344CB8AC3E}">
        <p14:creationId xmlns:p14="http://schemas.microsoft.com/office/powerpoint/2010/main" val="58839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90" name="Picture 22" descr="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2314" y="4868864"/>
            <a:ext cx="1673225" cy="1944687"/>
          </a:xfrm>
          <a:prstGeom prst="rect">
            <a:avLst/>
          </a:prstGeom>
          <a:noFill/>
        </p:spPr>
      </p:pic>
      <p:pic>
        <p:nvPicPr>
          <p:cNvPr id="32770" name="Picture 2" descr="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2314" y="3284539"/>
            <a:ext cx="1673225" cy="1944687"/>
          </a:xfrm>
          <a:prstGeom prst="rect">
            <a:avLst/>
          </a:prstGeom>
          <a:noFill/>
        </p:spPr>
      </p:pic>
      <p:pic>
        <p:nvPicPr>
          <p:cNvPr id="32771" name="Picture 3" descr="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4851" y="1628775"/>
            <a:ext cx="1673225" cy="1944688"/>
          </a:xfrm>
          <a:prstGeom prst="rect">
            <a:avLst/>
          </a:prstGeom>
          <a:noFill/>
        </p:spPr>
      </p:pic>
      <p:pic>
        <p:nvPicPr>
          <p:cNvPr id="32772" name="Picture 4" descr="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4" y="9525"/>
            <a:ext cx="1673225" cy="1944688"/>
          </a:xfrm>
          <a:prstGeom prst="rect">
            <a:avLst/>
          </a:prstGeom>
          <a:noFill/>
        </p:spPr>
      </p:pic>
      <p:pic>
        <p:nvPicPr>
          <p:cNvPr id="32774" name="Picture 6" descr="d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0101" y="798514"/>
            <a:ext cx="1857375" cy="1266825"/>
          </a:xfrm>
          <a:prstGeom prst="rect">
            <a:avLst/>
          </a:prstGeom>
          <a:noFill/>
        </p:spPr>
      </p:pic>
      <p:pic>
        <p:nvPicPr>
          <p:cNvPr id="32775" name="Picture 7" descr="d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4226" y="2306639"/>
            <a:ext cx="1857375" cy="1266825"/>
          </a:xfrm>
          <a:prstGeom prst="rect">
            <a:avLst/>
          </a:prstGeom>
          <a:noFill/>
        </p:spPr>
      </p:pic>
      <p:pic>
        <p:nvPicPr>
          <p:cNvPr id="32776" name="Picture 8" descr="d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9464" y="3933826"/>
            <a:ext cx="1857375" cy="1266825"/>
          </a:xfrm>
          <a:prstGeom prst="rect">
            <a:avLst/>
          </a:prstGeom>
          <a:noFill/>
        </p:spPr>
      </p:pic>
      <p:sp>
        <p:nvSpPr>
          <p:cNvPr id="32777" name="WordArt 9"/>
          <p:cNvSpPr>
            <a:spLocks noChangeArrowheads="1" noChangeShapeType="1" noTextEdit="1"/>
          </p:cNvSpPr>
          <p:nvPr/>
        </p:nvSpPr>
        <p:spPr bwMode="auto">
          <a:xfrm>
            <a:off x="2692401" y="1398589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1</a:t>
            </a:r>
          </a:p>
        </p:txBody>
      </p:sp>
      <p:sp>
        <p:nvSpPr>
          <p:cNvPr id="32778" name="WordArt 10"/>
          <p:cNvSpPr>
            <a:spLocks noChangeArrowheads="1" noChangeShapeType="1" noTextEdit="1"/>
          </p:cNvSpPr>
          <p:nvPr/>
        </p:nvSpPr>
        <p:spPr bwMode="auto">
          <a:xfrm>
            <a:off x="2711451" y="2995614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2</a:t>
            </a:r>
          </a:p>
        </p:txBody>
      </p:sp>
      <p:sp>
        <p:nvSpPr>
          <p:cNvPr id="32779" name="WordArt 11"/>
          <p:cNvSpPr>
            <a:spLocks noChangeArrowheads="1" noChangeShapeType="1" noTextEdit="1"/>
          </p:cNvSpPr>
          <p:nvPr/>
        </p:nvSpPr>
        <p:spPr bwMode="auto">
          <a:xfrm>
            <a:off x="2740026" y="4619626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3</a:t>
            </a:r>
          </a:p>
        </p:txBody>
      </p:sp>
      <p:sp>
        <p:nvSpPr>
          <p:cNvPr id="32780" name="WordArt 12"/>
          <p:cNvSpPr>
            <a:spLocks noChangeArrowheads="1" noChangeShapeType="1" noTextEdit="1"/>
          </p:cNvSpPr>
          <p:nvPr/>
        </p:nvSpPr>
        <p:spPr bwMode="auto">
          <a:xfrm>
            <a:off x="2744789" y="6308726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4</a:t>
            </a:r>
          </a:p>
        </p:txBody>
      </p:sp>
      <p:sp>
        <p:nvSpPr>
          <p:cNvPr id="32781" name="WordArt 13"/>
          <p:cNvSpPr>
            <a:spLocks noChangeArrowheads="1" noChangeShapeType="1" noTextEdit="1"/>
          </p:cNvSpPr>
          <p:nvPr/>
        </p:nvSpPr>
        <p:spPr bwMode="auto">
          <a:xfrm>
            <a:off x="6751639" y="1470026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5</a:t>
            </a:r>
          </a:p>
        </p:txBody>
      </p:sp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6719889" y="2990851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6</a:t>
            </a:r>
          </a:p>
        </p:txBody>
      </p:sp>
      <p:sp>
        <p:nvSpPr>
          <p:cNvPr id="32783" name="WordArt 15"/>
          <p:cNvSpPr>
            <a:spLocks noChangeArrowheads="1" noChangeShapeType="1" noTextEdit="1"/>
          </p:cNvSpPr>
          <p:nvPr/>
        </p:nvSpPr>
        <p:spPr bwMode="auto">
          <a:xfrm>
            <a:off x="6719889" y="4614864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7</a:t>
            </a:r>
          </a:p>
        </p:txBody>
      </p:sp>
      <p:pic>
        <p:nvPicPr>
          <p:cNvPr id="32786" name="Picture 18" descr="175px-DealUK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26" y="5360989"/>
            <a:ext cx="1666875" cy="1438275"/>
          </a:xfrm>
          <a:prstGeom prst="rect">
            <a:avLst/>
          </a:prstGeom>
          <a:noFill/>
        </p:spPr>
      </p:pic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3700464" y="1196975"/>
            <a:ext cx="21796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/>
              <a:t>The </a:t>
            </a:r>
            <a:r>
              <a:rPr lang="en-GB" dirty="0"/>
              <a:t>USA and UK </a:t>
            </a:r>
            <a:r>
              <a:rPr lang="en-GB" dirty="0"/>
              <a:t>will pay for your new dam.</a:t>
            </a:r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3719514" y="4156075"/>
            <a:ext cx="21796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Thousands of people will be displaced.</a:t>
            </a:r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3719514" y="5753100"/>
            <a:ext cx="21796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Valco will make Aluminium beside your dam.</a:t>
            </a:r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3719514" y="2492375"/>
            <a:ext cx="21796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Reliable supply of cheap electricity and clean water.</a:t>
            </a:r>
          </a:p>
        </p:txBody>
      </p:sp>
      <p:pic>
        <p:nvPicPr>
          <p:cNvPr id="32793" name="Picture 25" descr="d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0101" y="5589589"/>
            <a:ext cx="1857375" cy="1266825"/>
          </a:xfrm>
          <a:prstGeom prst="rect">
            <a:avLst/>
          </a:prstGeom>
          <a:noFill/>
        </p:spPr>
      </p:pic>
      <p:sp>
        <p:nvSpPr>
          <p:cNvPr id="32794" name="WordArt 26"/>
          <p:cNvSpPr>
            <a:spLocks noChangeArrowheads="1" noChangeShapeType="1" noTextEdit="1"/>
          </p:cNvSpPr>
          <p:nvPr/>
        </p:nvSpPr>
        <p:spPr bwMode="auto">
          <a:xfrm>
            <a:off x="6740526" y="6270626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8311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eal-select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69988"/>
            <a:ext cx="9144000" cy="5715000"/>
          </a:xfrm>
          <a:prstGeom prst="rect">
            <a:avLst/>
          </a:prstGeom>
          <a:noFill/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558926" y="373064"/>
            <a:ext cx="991008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700"/>
              <a:t>Box 5: You will be able to fish in the new lake that is made.</a:t>
            </a:r>
          </a:p>
        </p:txBody>
      </p:sp>
    </p:spTree>
    <p:extLst>
      <p:ext uri="{BB962C8B-B14F-4D97-AF65-F5344CB8AC3E}">
        <p14:creationId xmlns:p14="http://schemas.microsoft.com/office/powerpoint/2010/main" val="424386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14" name="Picture 22" descr="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7101" y="44450"/>
            <a:ext cx="1673225" cy="1944688"/>
          </a:xfrm>
          <a:prstGeom prst="rect">
            <a:avLst/>
          </a:prstGeom>
          <a:noFill/>
        </p:spPr>
      </p:pic>
      <p:pic>
        <p:nvPicPr>
          <p:cNvPr id="33794" name="Picture 2" descr="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2314" y="4868864"/>
            <a:ext cx="1673225" cy="1944687"/>
          </a:xfrm>
          <a:prstGeom prst="rect">
            <a:avLst/>
          </a:prstGeom>
          <a:noFill/>
        </p:spPr>
      </p:pic>
      <p:pic>
        <p:nvPicPr>
          <p:cNvPr id="33795" name="Picture 3" descr="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2314" y="3284539"/>
            <a:ext cx="1673225" cy="1944687"/>
          </a:xfrm>
          <a:prstGeom prst="rect">
            <a:avLst/>
          </a:prstGeom>
          <a:noFill/>
        </p:spPr>
      </p:pic>
      <p:pic>
        <p:nvPicPr>
          <p:cNvPr id="33796" name="Picture 4" descr="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4851" y="1628775"/>
            <a:ext cx="1673225" cy="1944688"/>
          </a:xfrm>
          <a:prstGeom prst="rect">
            <a:avLst/>
          </a:prstGeom>
          <a:noFill/>
        </p:spPr>
      </p:pic>
      <p:pic>
        <p:nvPicPr>
          <p:cNvPr id="33797" name="Picture 5" descr="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4" y="9525"/>
            <a:ext cx="1673225" cy="1944688"/>
          </a:xfrm>
          <a:prstGeom prst="rect">
            <a:avLst/>
          </a:prstGeom>
          <a:noFill/>
        </p:spPr>
      </p:pic>
      <p:pic>
        <p:nvPicPr>
          <p:cNvPr id="33799" name="Picture 7" descr="d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4226" y="2306639"/>
            <a:ext cx="1857375" cy="1266825"/>
          </a:xfrm>
          <a:prstGeom prst="rect">
            <a:avLst/>
          </a:prstGeom>
          <a:noFill/>
        </p:spPr>
      </p:pic>
      <p:pic>
        <p:nvPicPr>
          <p:cNvPr id="33800" name="Picture 8" descr="d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9464" y="3933826"/>
            <a:ext cx="1857375" cy="1266825"/>
          </a:xfrm>
          <a:prstGeom prst="rect">
            <a:avLst/>
          </a:prstGeom>
          <a:noFill/>
        </p:spPr>
      </p:pic>
      <p:sp>
        <p:nvSpPr>
          <p:cNvPr id="33801" name="WordArt 9"/>
          <p:cNvSpPr>
            <a:spLocks noChangeArrowheads="1" noChangeShapeType="1" noTextEdit="1"/>
          </p:cNvSpPr>
          <p:nvPr/>
        </p:nvSpPr>
        <p:spPr bwMode="auto">
          <a:xfrm>
            <a:off x="2692401" y="1398589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1</a:t>
            </a:r>
          </a:p>
        </p:txBody>
      </p:sp>
      <p:sp>
        <p:nvSpPr>
          <p:cNvPr id="33802" name="WordArt 10"/>
          <p:cNvSpPr>
            <a:spLocks noChangeArrowheads="1" noChangeShapeType="1" noTextEdit="1"/>
          </p:cNvSpPr>
          <p:nvPr/>
        </p:nvSpPr>
        <p:spPr bwMode="auto">
          <a:xfrm>
            <a:off x="2711451" y="2995614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2</a:t>
            </a:r>
          </a:p>
        </p:txBody>
      </p:sp>
      <p:sp>
        <p:nvSpPr>
          <p:cNvPr id="33803" name="WordArt 11"/>
          <p:cNvSpPr>
            <a:spLocks noChangeArrowheads="1" noChangeShapeType="1" noTextEdit="1"/>
          </p:cNvSpPr>
          <p:nvPr/>
        </p:nvSpPr>
        <p:spPr bwMode="auto">
          <a:xfrm>
            <a:off x="2740026" y="4619626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3</a:t>
            </a:r>
          </a:p>
        </p:txBody>
      </p:sp>
      <p:sp>
        <p:nvSpPr>
          <p:cNvPr id="33804" name="WordArt 12"/>
          <p:cNvSpPr>
            <a:spLocks noChangeArrowheads="1" noChangeShapeType="1" noTextEdit="1"/>
          </p:cNvSpPr>
          <p:nvPr/>
        </p:nvSpPr>
        <p:spPr bwMode="auto">
          <a:xfrm>
            <a:off x="2744789" y="6308726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4</a:t>
            </a:r>
          </a:p>
        </p:txBody>
      </p:sp>
      <p:sp>
        <p:nvSpPr>
          <p:cNvPr id="33805" name="WordArt 13"/>
          <p:cNvSpPr>
            <a:spLocks noChangeArrowheads="1" noChangeShapeType="1" noTextEdit="1"/>
          </p:cNvSpPr>
          <p:nvPr/>
        </p:nvSpPr>
        <p:spPr bwMode="auto">
          <a:xfrm>
            <a:off x="6751639" y="1393826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5</a:t>
            </a:r>
          </a:p>
        </p:txBody>
      </p:sp>
      <p:sp>
        <p:nvSpPr>
          <p:cNvPr id="33806" name="WordArt 14"/>
          <p:cNvSpPr>
            <a:spLocks noChangeArrowheads="1" noChangeShapeType="1" noTextEdit="1"/>
          </p:cNvSpPr>
          <p:nvPr/>
        </p:nvSpPr>
        <p:spPr bwMode="auto">
          <a:xfrm>
            <a:off x="6719889" y="2990851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6</a:t>
            </a:r>
          </a:p>
        </p:txBody>
      </p:sp>
      <p:sp>
        <p:nvSpPr>
          <p:cNvPr id="33807" name="WordArt 15"/>
          <p:cNvSpPr>
            <a:spLocks noChangeArrowheads="1" noChangeShapeType="1" noTextEdit="1"/>
          </p:cNvSpPr>
          <p:nvPr/>
        </p:nvSpPr>
        <p:spPr bwMode="auto">
          <a:xfrm>
            <a:off x="6719889" y="4614864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7</a:t>
            </a:r>
          </a:p>
        </p:txBody>
      </p:sp>
      <p:pic>
        <p:nvPicPr>
          <p:cNvPr id="33810" name="Picture 18" descr="175px-DealUK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26" y="5360989"/>
            <a:ext cx="1666875" cy="1438275"/>
          </a:xfrm>
          <a:prstGeom prst="rect">
            <a:avLst/>
          </a:prstGeom>
          <a:noFill/>
        </p:spPr>
      </p:pic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3700464" y="1196975"/>
            <a:ext cx="21796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/>
              <a:t>The </a:t>
            </a:r>
            <a:r>
              <a:rPr lang="en-GB" dirty="0"/>
              <a:t>USA and </a:t>
            </a:r>
            <a:r>
              <a:rPr lang="en-GB" dirty="0" err="1"/>
              <a:t>uk</a:t>
            </a:r>
            <a:r>
              <a:rPr lang="en-GB" dirty="0"/>
              <a:t> </a:t>
            </a:r>
            <a:r>
              <a:rPr lang="en-GB" dirty="0"/>
              <a:t>will pay for your new dam.</a:t>
            </a:r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3719514" y="4156075"/>
            <a:ext cx="21796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Thousands of people will be displaced.</a:t>
            </a: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3719514" y="5753100"/>
            <a:ext cx="21796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Valco will make Aluminium beside your dam.</a:t>
            </a:r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7751764" y="1196975"/>
            <a:ext cx="21796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You will get a new lake to fish in.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3719514" y="2492375"/>
            <a:ext cx="21796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Reliable supply of cheap electricity and clean water.</a:t>
            </a:r>
          </a:p>
        </p:txBody>
      </p:sp>
      <p:pic>
        <p:nvPicPr>
          <p:cNvPr id="33818" name="Picture 26" descr="d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0101" y="5584826"/>
            <a:ext cx="1857375" cy="1266825"/>
          </a:xfrm>
          <a:prstGeom prst="rect">
            <a:avLst/>
          </a:prstGeom>
          <a:noFill/>
        </p:spPr>
      </p:pic>
      <p:sp>
        <p:nvSpPr>
          <p:cNvPr id="33819" name="WordArt 27"/>
          <p:cNvSpPr>
            <a:spLocks noChangeArrowheads="1" noChangeShapeType="1" noTextEdit="1"/>
          </p:cNvSpPr>
          <p:nvPr/>
        </p:nvSpPr>
        <p:spPr bwMode="auto">
          <a:xfrm>
            <a:off x="6740526" y="6265864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13955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eal-select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69988"/>
            <a:ext cx="9144000" cy="5715000"/>
          </a:xfrm>
          <a:prstGeom prst="rect">
            <a:avLst/>
          </a:prstGeom>
          <a:noFill/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558926" y="179388"/>
            <a:ext cx="90408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800"/>
              <a:t>Box 6: Valco will buy their Bauxite from Jamaica because it’s cheaper than yours!</a:t>
            </a:r>
          </a:p>
        </p:txBody>
      </p:sp>
    </p:spTree>
    <p:extLst>
      <p:ext uri="{BB962C8B-B14F-4D97-AF65-F5344CB8AC3E}">
        <p14:creationId xmlns:p14="http://schemas.microsoft.com/office/powerpoint/2010/main" val="296957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39" name="Picture 23" descr="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4564" y="1628775"/>
            <a:ext cx="1673225" cy="1944688"/>
          </a:xfrm>
          <a:prstGeom prst="rect">
            <a:avLst/>
          </a:prstGeom>
          <a:noFill/>
        </p:spPr>
      </p:pic>
      <p:pic>
        <p:nvPicPr>
          <p:cNvPr id="34818" name="Picture 2" descr="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7101" y="44450"/>
            <a:ext cx="1673225" cy="1944688"/>
          </a:xfrm>
          <a:prstGeom prst="rect">
            <a:avLst/>
          </a:prstGeom>
          <a:noFill/>
        </p:spPr>
      </p:pic>
      <p:pic>
        <p:nvPicPr>
          <p:cNvPr id="34819" name="Picture 3" descr="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2314" y="4868864"/>
            <a:ext cx="1673225" cy="1944687"/>
          </a:xfrm>
          <a:prstGeom prst="rect">
            <a:avLst/>
          </a:prstGeom>
          <a:noFill/>
        </p:spPr>
      </p:pic>
      <p:pic>
        <p:nvPicPr>
          <p:cNvPr id="34820" name="Picture 4" descr="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2314" y="3284539"/>
            <a:ext cx="1673225" cy="1944687"/>
          </a:xfrm>
          <a:prstGeom prst="rect">
            <a:avLst/>
          </a:prstGeom>
          <a:noFill/>
        </p:spPr>
      </p:pic>
      <p:pic>
        <p:nvPicPr>
          <p:cNvPr id="34821" name="Picture 5" descr="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4851" y="1628775"/>
            <a:ext cx="1673225" cy="1944688"/>
          </a:xfrm>
          <a:prstGeom prst="rect">
            <a:avLst/>
          </a:prstGeom>
          <a:noFill/>
        </p:spPr>
      </p:pic>
      <p:pic>
        <p:nvPicPr>
          <p:cNvPr id="34822" name="Picture 6" descr="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4" y="9525"/>
            <a:ext cx="1673225" cy="1944688"/>
          </a:xfrm>
          <a:prstGeom prst="rect">
            <a:avLst/>
          </a:prstGeom>
          <a:noFill/>
        </p:spPr>
      </p:pic>
      <p:pic>
        <p:nvPicPr>
          <p:cNvPr id="34824" name="Picture 8" descr="d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9464" y="3933826"/>
            <a:ext cx="1857375" cy="1266825"/>
          </a:xfrm>
          <a:prstGeom prst="rect">
            <a:avLst/>
          </a:prstGeom>
          <a:noFill/>
        </p:spPr>
      </p:pic>
      <p:sp>
        <p:nvSpPr>
          <p:cNvPr id="34825" name="WordArt 9"/>
          <p:cNvSpPr>
            <a:spLocks noChangeArrowheads="1" noChangeShapeType="1" noTextEdit="1"/>
          </p:cNvSpPr>
          <p:nvPr/>
        </p:nvSpPr>
        <p:spPr bwMode="auto">
          <a:xfrm>
            <a:off x="2692401" y="1398589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1</a:t>
            </a:r>
          </a:p>
        </p:txBody>
      </p:sp>
      <p:sp>
        <p:nvSpPr>
          <p:cNvPr id="34826" name="WordArt 10"/>
          <p:cNvSpPr>
            <a:spLocks noChangeArrowheads="1" noChangeShapeType="1" noTextEdit="1"/>
          </p:cNvSpPr>
          <p:nvPr/>
        </p:nvSpPr>
        <p:spPr bwMode="auto">
          <a:xfrm>
            <a:off x="2711451" y="2995614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2</a:t>
            </a:r>
          </a:p>
        </p:txBody>
      </p:sp>
      <p:sp>
        <p:nvSpPr>
          <p:cNvPr id="34827" name="WordArt 11"/>
          <p:cNvSpPr>
            <a:spLocks noChangeArrowheads="1" noChangeShapeType="1" noTextEdit="1"/>
          </p:cNvSpPr>
          <p:nvPr/>
        </p:nvSpPr>
        <p:spPr bwMode="auto">
          <a:xfrm>
            <a:off x="2740026" y="4619626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3</a:t>
            </a:r>
          </a:p>
        </p:txBody>
      </p:sp>
      <p:sp>
        <p:nvSpPr>
          <p:cNvPr id="34828" name="WordArt 12"/>
          <p:cNvSpPr>
            <a:spLocks noChangeArrowheads="1" noChangeShapeType="1" noTextEdit="1"/>
          </p:cNvSpPr>
          <p:nvPr/>
        </p:nvSpPr>
        <p:spPr bwMode="auto">
          <a:xfrm>
            <a:off x="2744789" y="6308726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4</a:t>
            </a:r>
          </a:p>
        </p:txBody>
      </p:sp>
      <p:sp>
        <p:nvSpPr>
          <p:cNvPr id="34829" name="WordArt 13"/>
          <p:cNvSpPr>
            <a:spLocks noChangeArrowheads="1" noChangeShapeType="1" noTextEdit="1"/>
          </p:cNvSpPr>
          <p:nvPr/>
        </p:nvSpPr>
        <p:spPr bwMode="auto">
          <a:xfrm>
            <a:off x="6751639" y="1393826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5</a:t>
            </a:r>
          </a:p>
        </p:txBody>
      </p:sp>
      <p:sp>
        <p:nvSpPr>
          <p:cNvPr id="34830" name="WordArt 14"/>
          <p:cNvSpPr>
            <a:spLocks noChangeArrowheads="1" noChangeShapeType="1" noTextEdit="1"/>
          </p:cNvSpPr>
          <p:nvPr/>
        </p:nvSpPr>
        <p:spPr bwMode="auto">
          <a:xfrm>
            <a:off x="6719889" y="2990851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6</a:t>
            </a:r>
          </a:p>
        </p:txBody>
      </p:sp>
      <p:sp>
        <p:nvSpPr>
          <p:cNvPr id="34831" name="WordArt 15"/>
          <p:cNvSpPr>
            <a:spLocks noChangeArrowheads="1" noChangeShapeType="1" noTextEdit="1"/>
          </p:cNvSpPr>
          <p:nvPr/>
        </p:nvSpPr>
        <p:spPr bwMode="auto">
          <a:xfrm>
            <a:off x="6719889" y="4614864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7</a:t>
            </a:r>
          </a:p>
        </p:txBody>
      </p:sp>
      <p:pic>
        <p:nvPicPr>
          <p:cNvPr id="34834" name="Picture 18" descr="175px-DealUK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26" y="5360989"/>
            <a:ext cx="1666875" cy="1438275"/>
          </a:xfrm>
          <a:prstGeom prst="rect">
            <a:avLst/>
          </a:prstGeom>
          <a:noFill/>
        </p:spPr>
      </p:pic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3700464" y="1196975"/>
            <a:ext cx="21796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/>
              <a:t>The USA </a:t>
            </a:r>
            <a:r>
              <a:rPr lang="en-GB" dirty="0"/>
              <a:t> and UK will </a:t>
            </a:r>
            <a:r>
              <a:rPr lang="en-GB" dirty="0"/>
              <a:t>pay for your new dam.</a:t>
            </a:r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3719514" y="4156075"/>
            <a:ext cx="21796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Thousands of people will be displaced.</a:t>
            </a:r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3719514" y="5753100"/>
            <a:ext cx="21796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Valco will make Aluminium beside your dam.</a:t>
            </a:r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7751764" y="1196975"/>
            <a:ext cx="21796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You will get a new lake to fish in.</a:t>
            </a:r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7824788" y="2636839"/>
            <a:ext cx="25193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Valco will buy their Bauxite from Jamaica not from you.</a:t>
            </a:r>
          </a:p>
        </p:txBody>
      </p:sp>
      <p:sp>
        <p:nvSpPr>
          <p:cNvPr id="34842" name="Text Box 26"/>
          <p:cNvSpPr txBox="1">
            <a:spLocks noChangeArrowheads="1"/>
          </p:cNvSpPr>
          <p:nvPr/>
        </p:nvSpPr>
        <p:spPr bwMode="auto">
          <a:xfrm>
            <a:off x="3719514" y="2492375"/>
            <a:ext cx="21796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Reliable supply of cheap electricity and clean water.</a:t>
            </a:r>
          </a:p>
        </p:txBody>
      </p:sp>
      <p:pic>
        <p:nvPicPr>
          <p:cNvPr id="34843" name="Picture 27" descr="d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0101" y="5648326"/>
            <a:ext cx="1857375" cy="1266825"/>
          </a:xfrm>
          <a:prstGeom prst="rect">
            <a:avLst/>
          </a:prstGeom>
          <a:noFill/>
        </p:spPr>
      </p:pic>
      <p:sp>
        <p:nvSpPr>
          <p:cNvPr id="34844" name="WordArt 28"/>
          <p:cNvSpPr>
            <a:spLocks noChangeArrowheads="1" noChangeShapeType="1" noTextEdit="1"/>
          </p:cNvSpPr>
          <p:nvPr/>
        </p:nvSpPr>
        <p:spPr bwMode="auto">
          <a:xfrm>
            <a:off x="6740526" y="6329364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0495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3512" y="476673"/>
            <a:ext cx="8278688" cy="1470025"/>
          </a:xfrm>
        </p:spPr>
        <p:txBody>
          <a:bodyPr/>
          <a:lstStyle/>
          <a:p>
            <a:r>
              <a:rPr lang="en-US" dirty="0" smtClean="0"/>
              <a:t>Aim: To evaluate an example of aid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7528" y="2060849"/>
            <a:ext cx="6552728" cy="445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688288" y="2060849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Who gained from the </a:t>
            </a:r>
            <a:r>
              <a:rPr lang="en-US" dirty="0" err="1"/>
              <a:t>Akosombo</a:t>
            </a:r>
            <a:r>
              <a:rPr lang="en-US" dirty="0"/>
              <a:t> dam?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9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eal-select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69988"/>
            <a:ext cx="9144000" cy="5715000"/>
          </a:xfrm>
          <a:prstGeom prst="rect">
            <a:avLst/>
          </a:prstGeom>
          <a:noFill/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698625" y="115888"/>
            <a:ext cx="87899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800"/>
              <a:t>Box 7: Valco will use so much electricity that there will be none left for your people.</a:t>
            </a:r>
          </a:p>
        </p:txBody>
      </p:sp>
    </p:spTree>
    <p:extLst>
      <p:ext uri="{BB962C8B-B14F-4D97-AF65-F5344CB8AC3E}">
        <p14:creationId xmlns:p14="http://schemas.microsoft.com/office/powerpoint/2010/main" val="305003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64" name="Picture 24" descr="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4564" y="3238500"/>
            <a:ext cx="1673225" cy="1944688"/>
          </a:xfrm>
          <a:prstGeom prst="rect">
            <a:avLst/>
          </a:prstGeom>
          <a:noFill/>
        </p:spPr>
      </p:pic>
      <p:pic>
        <p:nvPicPr>
          <p:cNvPr id="35842" name="Picture 2" descr="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4564" y="1628775"/>
            <a:ext cx="1673225" cy="1944688"/>
          </a:xfrm>
          <a:prstGeom prst="rect">
            <a:avLst/>
          </a:prstGeom>
          <a:noFill/>
        </p:spPr>
      </p:pic>
      <p:pic>
        <p:nvPicPr>
          <p:cNvPr id="35843" name="Picture 3" descr="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7101" y="44450"/>
            <a:ext cx="1673225" cy="1944688"/>
          </a:xfrm>
          <a:prstGeom prst="rect">
            <a:avLst/>
          </a:prstGeom>
          <a:noFill/>
        </p:spPr>
      </p:pic>
      <p:pic>
        <p:nvPicPr>
          <p:cNvPr id="35844" name="Picture 4" descr="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2314" y="4868864"/>
            <a:ext cx="1673225" cy="1944687"/>
          </a:xfrm>
          <a:prstGeom prst="rect">
            <a:avLst/>
          </a:prstGeom>
          <a:noFill/>
        </p:spPr>
      </p:pic>
      <p:pic>
        <p:nvPicPr>
          <p:cNvPr id="35845" name="Picture 5" descr="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2314" y="3284539"/>
            <a:ext cx="1673225" cy="1944687"/>
          </a:xfrm>
          <a:prstGeom prst="rect">
            <a:avLst/>
          </a:prstGeom>
          <a:noFill/>
        </p:spPr>
      </p:pic>
      <p:pic>
        <p:nvPicPr>
          <p:cNvPr id="35846" name="Picture 6" descr="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4851" y="1628775"/>
            <a:ext cx="1673225" cy="1944688"/>
          </a:xfrm>
          <a:prstGeom prst="rect">
            <a:avLst/>
          </a:prstGeom>
          <a:noFill/>
        </p:spPr>
      </p:pic>
      <p:pic>
        <p:nvPicPr>
          <p:cNvPr id="35847" name="Picture 7" descr="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4" y="9525"/>
            <a:ext cx="1673225" cy="1944688"/>
          </a:xfrm>
          <a:prstGeom prst="rect">
            <a:avLst/>
          </a:prstGeom>
          <a:noFill/>
        </p:spPr>
      </p:pic>
      <p:sp>
        <p:nvSpPr>
          <p:cNvPr id="35849" name="WordArt 9"/>
          <p:cNvSpPr>
            <a:spLocks noChangeArrowheads="1" noChangeShapeType="1" noTextEdit="1"/>
          </p:cNvSpPr>
          <p:nvPr/>
        </p:nvSpPr>
        <p:spPr bwMode="auto">
          <a:xfrm>
            <a:off x="2692401" y="1398589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1</a:t>
            </a:r>
          </a:p>
        </p:txBody>
      </p:sp>
      <p:sp>
        <p:nvSpPr>
          <p:cNvPr id="35850" name="WordArt 10"/>
          <p:cNvSpPr>
            <a:spLocks noChangeArrowheads="1" noChangeShapeType="1" noTextEdit="1"/>
          </p:cNvSpPr>
          <p:nvPr/>
        </p:nvSpPr>
        <p:spPr bwMode="auto">
          <a:xfrm>
            <a:off x="2711451" y="2995614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2</a:t>
            </a:r>
          </a:p>
        </p:txBody>
      </p:sp>
      <p:sp>
        <p:nvSpPr>
          <p:cNvPr id="35851" name="WordArt 11"/>
          <p:cNvSpPr>
            <a:spLocks noChangeArrowheads="1" noChangeShapeType="1" noTextEdit="1"/>
          </p:cNvSpPr>
          <p:nvPr/>
        </p:nvSpPr>
        <p:spPr bwMode="auto">
          <a:xfrm>
            <a:off x="2740026" y="4619626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3</a:t>
            </a:r>
          </a:p>
        </p:txBody>
      </p:sp>
      <p:sp>
        <p:nvSpPr>
          <p:cNvPr id="35852" name="WordArt 12"/>
          <p:cNvSpPr>
            <a:spLocks noChangeArrowheads="1" noChangeShapeType="1" noTextEdit="1"/>
          </p:cNvSpPr>
          <p:nvPr/>
        </p:nvSpPr>
        <p:spPr bwMode="auto">
          <a:xfrm>
            <a:off x="2744789" y="6308726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4</a:t>
            </a:r>
          </a:p>
        </p:txBody>
      </p:sp>
      <p:sp>
        <p:nvSpPr>
          <p:cNvPr id="35853" name="WordArt 13"/>
          <p:cNvSpPr>
            <a:spLocks noChangeArrowheads="1" noChangeShapeType="1" noTextEdit="1"/>
          </p:cNvSpPr>
          <p:nvPr/>
        </p:nvSpPr>
        <p:spPr bwMode="auto">
          <a:xfrm>
            <a:off x="6751639" y="1393826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5</a:t>
            </a:r>
          </a:p>
        </p:txBody>
      </p:sp>
      <p:sp>
        <p:nvSpPr>
          <p:cNvPr id="35854" name="WordArt 14"/>
          <p:cNvSpPr>
            <a:spLocks noChangeArrowheads="1" noChangeShapeType="1" noTextEdit="1"/>
          </p:cNvSpPr>
          <p:nvPr/>
        </p:nvSpPr>
        <p:spPr bwMode="auto">
          <a:xfrm>
            <a:off x="6719889" y="2990851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6</a:t>
            </a:r>
          </a:p>
        </p:txBody>
      </p:sp>
      <p:sp>
        <p:nvSpPr>
          <p:cNvPr id="35855" name="WordArt 15"/>
          <p:cNvSpPr>
            <a:spLocks noChangeArrowheads="1" noChangeShapeType="1" noTextEdit="1"/>
          </p:cNvSpPr>
          <p:nvPr/>
        </p:nvSpPr>
        <p:spPr bwMode="auto">
          <a:xfrm>
            <a:off x="6743701" y="4614864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7</a:t>
            </a:r>
          </a:p>
        </p:txBody>
      </p:sp>
      <p:pic>
        <p:nvPicPr>
          <p:cNvPr id="35858" name="Picture 18" descr="175px-DealUK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26" y="5360989"/>
            <a:ext cx="1666875" cy="1438275"/>
          </a:xfrm>
          <a:prstGeom prst="rect">
            <a:avLst/>
          </a:prstGeom>
          <a:noFill/>
        </p:spPr>
      </p:pic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3700464" y="1196975"/>
            <a:ext cx="21796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/>
              <a:t>The USA </a:t>
            </a:r>
            <a:r>
              <a:rPr lang="en-GB" dirty="0"/>
              <a:t>and UK will </a:t>
            </a:r>
            <a:r>
              <a:rPr lang="en-GB" dirty="0"/>
              <a:t>pay for your new dam.</a:t>
            </a: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3719514" y="4156075"/>
            <a:ext cx="21796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Thousands of people will be displaced.</a:t>
            </a:r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3719514" y="5753100"/>
            <a:ext cx="21796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Valco will make Aluminium beside your dam.</a:t>
            </a:r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7751764" y="1196975"/>
            <a:ext cx="21796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You will get a new lake to fish in.</a:t>
            </a:r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7824788" y="2636839"/>
            <a:ext cx="25193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Valco will buy their Bauxite from Jamaica not from you.</a:t>
            </a: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7824788" y="3881439"/>
            <a:ext cx="25193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Valco will use all of the electricity so there is none left for your people.</a:t>
            </a: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3719514" y="2492375"/>
            <a:ext cx="21796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Reliable supply of cheap electricity and clean water.</a:t>
            </a:r>
          </a:p>
        </p:txBody>
      </p:sp>
      <p:pic>
        <p:nvPicPr>
          <p:cNvPr id="35868" name="Picture 28" descr="de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0101" y="5648326"/>
            <a:ext cx="1857375" cy="1266825"/>
          </a:xfrm>
          <a:prstGeom prst="rect">
            <a:avLst/>
          </a:prstGeom>
          <a:noFill/>
        </p:spPr>
      </p:pic>
      <p:sp>
        <p:nvSpPr>
          <p:cNvPr id="35869" name="WordArt 29"/>
          <p:cNvSpPr>
            <a:spLocks noChangeArrowheads="1" noChangeShapeType="1" noTextEdit="1"/>
          </p:cNvSpPr>
          <p:nvPr/>
        </p:nvSpPr>
        <p:spPr bwMode="auto">
          <a:xfrm>
            <a:off x="6740526" y="6329364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69877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eal-select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69988"/>
            <a:ext cx="9144000" cy="5715000"/>
          </a:xfrm>
          <a:prstGeom prst="rect">
            <a:avLst/>
          </a:prstGeom>
          <a:noFill/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631951" y="115889"/>
            <a:ext cx="8969375" cy="1373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800"/>
              <a:t>Box 8: The water levels are so low that there is not enough in the lake to irrigate the fields or provide clean drinking water.</a:t>
            </a:r>
          </a:p>
        </p:txBody>
      </p:sp>
    </p:spTree>
    <p:extLst>
      <p:ext uri="{BB962C8B-B14F-4D97-AF65-F5344CB8AC3E}">
        <p14:creationId xmlns:p14="http://schemas.microsoft.com/office/powerpoint/2010/main" val="381407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8" name="Picture 26" descr="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4564" y="4940300"/>
            <a:ext cx="1673225" cy="1944688"/>
          </a:xfrm>
          <a:prstGeom prst="rect">
            <a:avLst/>
          </a:prstGeom>
          <a:noFill/>
        </p:spPr>
      </p:pic>
      <p:pic>
        <p:nvPicPr>
          <p:cNvPr id="38914" name="Picture 2" descr="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4564" y="3238500"/>
            <a:ext cx="1673225" cy="1944688"/>
          </a:xfrm>
          <a:prstGeom prst="rect">
            <a:avLst/>
          </a:prstGeom>
          <a:noFill/>
        </p:spPr>
      </p:pic>
      <p:pic>
        <p:nvPicPr>
          <p:cNvPr id="38915" name="Picture 3" descr="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4564" y="1628775"/>
            <a:ext cx="1673225" cy="1944688"/>
          </a:xfrm>
          <a:prstGeom prst="rect">
            <a:avLst/>
          </a:prstGeom>
          <a:noFill/>
        </p:spPr>
      </p:pic>
      <p:pic>
        <p:nvPicPr>
          <p:cNvPr id="38916" name="Picture 4" descr="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7101" y="44450"/>
            <a:ext cx="1673225" cy="1944688"/>
          </a:xfrm>
          <a:prstGeom prst="rect">
            <a:avLst/>
          </a:prstGeom>
          <a:noFill/>
        </p:spPr>
      </p:pic>
      <p:pic>
        <p:nvPicPr>
          <p:cNvPr id="38917" name="Picture 5" descr="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2314" y="4868864"/>
            <a:ext cx="1673225" cy="1944687"/>
          </a:xfrm>
          <a:prstGeom prst="rect">
            <a:avLst/>
          </a:prstGeom>
          <a:noFill/>
        </p:spPr>
      </p:pic>
      <p:pic>
        <p:nvPicPr>
          <p:cNvPr id="38918" name="Picture 6" descr="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2314" y="3284539"/>
            <a:ext cx="1673225" cy="1944687"/>
          </a:xfrm>
          <a:prstGeom prst="rect">
            <a:avLst/>
          </a:prstGeom>
          <a:noFill/>
        </p:spPr>
      </p:pic>
      <p:pic>
        <p:nvPicPr>
          <p:cNvPr id="38919" name="Picture 7" descr="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4851" y="1628775"/>
            <a:ext cx="1673225" cy="1944688"/>
          </a:xfrm>
          <a:prstGeom prst="rect">
            <a:avLst/>
          </a:prstGeom>
          <a:noFill/>
        </p:spPr>
      </p:pic>
      <p:pic>
        <p:nvPicPr>
          <p:cNvPr id="38920" name="Picture 8" descr="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4" y="9525"/>
            <a:ext cx="1673225" cy="1944688"/>
          </a:xfrm>
          <a:prstGeom prst="rect">
            <a:avLst/>
          </a:prstGeom>
          <a:noFill/>
        </p:spPr>
      </p:pic>
      <p:sp>
        <p:nvSpPr>
          <p:cNvPr id="38921" name="WordArt 9"/>
          <p:cNvSpPr>
            <a:spLocks noChangeArrowheads="1" noChangeShapeType="1" noTextEdit="1"/>
          </p:cNvSpPr>
          <p:nvPr/>
        </p:nvSpPr>
        <p:spPr bwMode="auto">
          <a:xfrm>
            <a:off x="2692401" y="1398589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1</a:t>
            </a:r>
          </a:p>
        </p:txBody>
      </p:sp>
      <p:sp>
        <p:nvSpPr>
          <p:cNvPr id="38922" name="WordArt 10"/>
          <p:cNvSpPr>
            <a:spLocks noChangeArrowheads="1" noChangeShapeType="1" noTextEdit="1"/>
          </p:cNvSpPr>
          <p:nvPr/>
        </p:nvSpPr>
        <p:spPr bwMode="auto">
          <a:xfrm>
            <a:off x="2711451" y="2995614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2</a:t>
            </a:r>
          </a:p>
        </p:txBody>
      </p:sp>
      <p:sp>
        <p:nvSpPr>
          <p:cNvPr id="38923" name="WordArt 11"/>
          <p:cNvSpPr>
            <a:spLocks noChangeArrowheads="1" noChangeShapeType="1" noTextEdit="1"/>
          </p:cNvSpPr>
          <p:nvPr/>
        </p:nvSpPr>
        <p:spPr bwMode="auto">
          <a:xfrm>
            <a:off x="2740026" y="4619626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3</a:t>
            </a:r>
          </a:p>
        </p:txBody>
      </p:sp>
      <p:sp>
        <p:nvSpPr>
          <p:cNvPr id="38924" name="WordArt 12"/>
          <p:cNvSpPr>
            <a:spLocks noChangeArrowheads="1" noChangeShapeType="1" noTextEdit="1"/>
          </p:cNvSpPr>
          <p:nvPr/>
        </p:nvSpPr>
        <p:spPr bwMode="auto">
          <a:xfrm>
            <a:off x="2744789" y="6308726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4</a:t>
            </a:r>
          </a:p>
        </p:txBody>
      </p:sp>
      <p:sp>
        <p:nvSpPr>
          <p:cNvPr id="38925" name="WordArt 13"/>
          <p:cNvSpPr>
            <a:spLocks noChangeArrowheads="1" noChangeShapeType="1" noTextEdit="1"/>
          </p:cNvSpPr>
          <p:nvPr/>
        </p:nvSpPr>
        <p:spPr bwMode="auto">
          <a:xfrm>
            <a:off x="6751639" y="1393826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5</a:t>
            </a:r>
          </a:p>
        </p:txBody>
      </p:sp>
      <p:sp>
        <p:nvSpPr>
          <p:cNvPr id="38926" name="WordArt 14"/>
          <p:cNvSpPr>
            <a:spLocks noChangeArrowheads="1" noChangeShapeType="1" noTextEdit="1"/>
          </p:cNvSpPr>
          <p:nvPr/>
        </p:nvSpPr>
        <p:spPr bwMode="auto">
          <a:xfrm>
            <a:off x="6719889" y="2990851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6</a:t>
            </a:r>
          </a:p>
        </p:txBody>
      </p:sp>
      <p:sp>
        <p:nvSpPr>
          <p:cNvPr id="38927" name="WordArt 15"/>
          <p:cNvSpPr>
            <a:spLocks noChangeArrowheads="1" noChangeShapeType="1" noTextEdit="1"/>
          </p:cNvSpPr>
          <p:nvPr/>
        </p:nvSpPr>
        <p:spPr bwMode="auto">
          <a:xfrm>
            <a:off x="6743701" y="4614864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7</a:t>
            </a:r>
          </a:p>
        </p:txBody>
      </p:sp>
      <p:pic>
        <p:nvPicPr>
          <p:cNvPr id="38928" name="Picture 16" descr="175px-DealUK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26" y="5360989"/>
            <a:ext cx="1666875" cy="1438275"/>
          </a:xfrm>
          <a:prstGeom prst="rect">
            <a:avLst/>
          </a:prstGeom>
          <a:noFill/>
        </p:spPr>
      </p:pic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3700464" y="1196975"/>
            <a:ext cx="21796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/>
              <a:t>The </a:t>
            </a:r>
            <a:r>
              <a:rPr lang="en-GB" dirty="0"/>
              <a:t>USA and UK </a:t>
            </a:r>
            <a:r>
              <a:rPr lang="en-GB" dirty="0"/>
              <a:t>will pay for your new dam.</a:t>
            </a: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3719514" y="4156075"/>
            <a:ext cx="21796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Thousands of people will be displaced.</a:t>
            </a: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3719514" y="5753100"/>
            <a:ext cx="21796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Valco will make Aluminium beside your dam.</a:t>
            </a:r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7751764" y="1196975"/>
            <a:ext cx="21796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You will get a new lake to fish in.</a:t>
            </a:r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7824788" y="2636839"/>
            <a:ext cx="25193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Valco will buy their Bauxite from Jamaica not from you.</a:t>
            </a: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7824788" y="3881439"/>
            <a:ext cx="25193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Valco will use all of the electricity so there is none left for your people.</a:t>
            </a: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3719514" y="2492375"/>
            <a:ext cx="21796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Reliable supply of cheap electricity and clean water.</a:t>
            </a:r>
          </a:p>
        </p:txBody>
      </p:sp>
      <p:sp>
        <p:nvSpPr>
          <p:cNvPr id="38937" name="WordArt 25"/>
          <p:cNvSpPr>
            <a:spLocks noChangeArrowheads="1" noChangeShapeType="1" noTextEdit="1"/>
          </p:cNvSpPr>
          <p:nvPr/>
        </p:nvSpPr>
        <p:spPr bwMode="auto">
          <a:xfrm>
            <a:off x="6740526" y="6329364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8</a:t>
            </a:r>
          </a:p>
        </p:txBody>
      </p:sp>
      <p:sp>
        <p:nvSpPr>
          <p:cNvPr id="38939" name="Text Box 27"/>
          <p:cNvSpPr txBox="1">
            <a:spLocks noChangeArrowheads="1"/>
          </p:cNvSpPr>
          <p:nvPr/>
        </p:nvSpPr>
        <p:spPr bwMode="auto">
          <a:xfrm>
            <a:off x="7824788" y="5753100"/>
            <a:ext cx="2519362" cy="915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Water levels in the lake are low so there is not enough water.</a:t>
            </a:r>
          </a:p>
        </p:txBody>
      </p:sp>
    </p:spTree>
    <p:extLst>
      <p:ext uri="{BB962C8B-B14F-4D97-AF65-F5344CB8AC3E}">
        <p14:creationId xmlns:p14="http://schemas.microsoft.com/office/powerpoint/2010/main" val="314971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eal-select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69988"/>
            <a:ext cx="9144000" cy="5715000"/>
          </a:xfrm>
          <a:prstGeom prst="rect">
            <a:avLst/>
          </a:prstGeom>
          <a:noFill/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595438" y="131763"/>
            <a:ext cx="9034462" cy="26776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/>
              <a:t>Do you think the </a:t>
            </a:r>
            <a:r>
              <a:rPr lang="en-US" sz="2800" b="1" dirty="0" err="1"/>
              <a:t>Akosombo</a:t>
            </a:r>
            <a:r>
              <a:rPr lang="en-US" sz="2800" b="1" dirty="0"/>
              <a:t> dam benefited the people of Ghana or HIC’s?  Should Ghana have done the deal?</a:t>
            </a:r>
            <a:endParaRPr lang="en-GB" sz="2800" b="1" dirty="0"/>
          </a:p>
          <a:p>
            <a:endParaRPr lang="en-GB" sz="2800" b="1" dirty="0"/>
          </a:p>
          <a:p>
            <a:r>
              <a:rPr lang="en-GB" sz="2800" b="1" dirty="0"/>
              <a:t>EXTENSION:  If it was such a bad deal, why did Ghana agree to it?</a:t>
            </a:r>
          </a:p>
        </p:txBody>
      </p:sp>
    </p:spTree>
    <p:extLst>
      <p:ext uri="{BB962C8B-B14F-4D97-AF65-F5344CB8AC3E}">
        <p14:creationId xmlns:p14="http://schemas.microsoft.com/office/powerpoint/2010/main" val="422890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3552" y="836712"/>
            <a:ext cx="784887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Do you think the </a:t>
            </a:r>
            <a:r>
              <a:rPr lang="en-US" b="1" dirty="0" err="1"/>
              <a:t>Akosombo</a:t>
            </a:r>
            <a:r>
              <a:rPr lang="en-US" b="1" dirty="0"/>
              <a:t> dam benefited the people of Ghana or HIC’s?</a:t>
            </a:r>
          </a:p>
          <a:p>
            <a:endParaRPr lang="en-US" b="1" dirty="0"/>
          </a:p>
          <a:p>
            <a:r>
              <a:rPr lang="en-US" sz="2600" b="1" dirty="0"/>
              <a:t>Negative Points:</a:t>
            </a:r>
          </a:p>
          <a:p>
            <a:endParaRPr lang="en-US" sz="2600" b="1" dirty="0"/>
          </a:p>
          <a:p>
            <a:pPr marL="285750" indent="-285750">
              <a:buFontTx/>
              <a:buChar char="-"/>
            </a:pPr>
            <a:r>
              <a:rPr lang="en-US" sz="2600" b="1" dirty="0" err="1"/>
              <a:t>Valco</a:t>
            </a:r>
            <a:r>
              <a:rPr lang="en-US" sz="2600" b="1" dirty="0"/>
              <a:t> bought bauxite from Jamaica, rather than Ghana (loss of $)</a:t>
            </a:r>
          </a:p>
          <a:p>
            <a:pPr marL="285750" indent="-285750">
              <a:buFontTx/>
              <a:buChar char="-"/>
            </a:pPr>
            <a:r>
              <a:rPr lang="en-US" sz="2600" b="1" dirty="0"/>
              <a:t>Ghana went into more debt to build dam</a:t>
            </a:r>
          </a:p>
          <a:p>
            <a:pPr marL="285750" indent="-285750">
              <a:buFontTx/>
              <a:buChar char="-"/>
            </a:pPr>
            <a:r>
              <a:rPr lang="en-US" sz="2600" b="1" dirty="0"/>
              <a:t>Lower lake levels meant dam unable to provide as much power</a:t>
            </a:r>
          </a:p>
          <a:p>
            <a:pPr marL="285750" indent="-285750">
              <a:buFontTx/>
              <a:buChar char="-"/>
            </a:pPr>
            <a:r>
              <a:rPr lang="en-US" sz="2600" b="1" dirty="0"/>
              <a:t>Soil beside lake lost fertility due to </a:t>
            </a:r>
            <a:r>
              <a:rPr lang="en-US" sz="2600" b="1" dirty="0" err="1"/>
              <a:t>floodings</a:t>
            </a:r>
            <a:endParaRPr lang="en-US" sz="2600" b="1" dirty="0"/>
          </a:p>
          <a:p>
            <a:pPr marL="285750" indent="-285750">
              <a:buFontTx/>
              <a:buChar char="-"/>
            </a:pPr>
            <a:r>
              <a:rPr lang="en-US" sz="2600" b="1" dirty="0"/>
              <a:t>Swampy marshland created by the dam meant more water-borne illnesses such as malaria and bilharzia</a:t>
            </a:r>
            <a:endParaRPr lang="en-US" sz="2600" b="1" dirty="0"/>
          </a:p>
          <a:p>
            <a:pPr marL="285750" indent="-285750">
              <a:buFontTx/>
              <a:buChar char="-"/>
            </a:pPr>
            <a:r>
              <a:rPr lang="en-US" sz="2600" b="1" dirty="0"/>
              <a:t>80 000 people were displaced</a:t>
            </a:r>
          </a:p>
        </p:txBody>
      </p:sp>
    </p:spTree>
    <p:extLst>
      <p:ext uri="{BB962C8B-B14F-4D97-AF65-F5344CB8AC3E}">
        <p14:creationId xmlns:p14="http://schemas.microsoft.com/office/powerpoint/2010/main" val="271604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Tied or conditional aid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2596" y="1714489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LIC’s often receive  aid in different forms from other countries but it often comes with conditions attached that benefit the donor country and its business.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1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785794"/>
            <a:ext cx="4762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0314" y="785794"/>
            <a:ext cx="435800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690934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1" y="3857625"/>
            <a:ext cx="450056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38348" y="1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 you think the </a:t>
            </a:r>
            <a:r>
              <a:rPr lang="en-US" b="1" dirty="0" err="1"/>
              <a:t>Akosombo</a:t>
            </a:r>
            <a:r>
              <a:rPr lang="en-US" b="1" dirty="0"/>
              <a:t> dam is an example of effective development aid? </a:t>
            </a:r>
            <a:r>
              <a:rPr lang="en-US" dirty="0">
                <a:hlinkClick r:id="rId7"/>
              </a:rPr>
              <a:t>http://www.youtube.com/watch?v=KXbQxxgp_pI</a:t>
            </a: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8599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166910" y="1397000"/>
          <a:ext cx="785818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0"/>
                <a:gridCol w="392909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Good points about</a:t>
                      </a:r>
                      <a:r>
                        <a:rPr lang="en-US" baseline="0" dirty="0" smtClean="0">
                          <a:solidFill>
                            <a:srgbClr val="FFC000"/>
                          </a:solidFill>
                        </a:rPr>
                        <a:t> the dam for Ghana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Bad points about the dam for Ghana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919536" y="6021289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Task 3 - Do you think the </a:t>
            </a:r>
            <a:r>
              <a:rPr lang="en-US" b="1" dirty="0" err="1"/>
              <a:t>Akosombo</a:t>
            </a:r>
            <a:r>
              <a:rPr lang="en-US" b="1" dirty="0"/>
              <a:t> dam is an example of effective development aid?  Explain your answer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453422" y="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pg 24 and 25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91544" y="476672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Task 1 </a:t>
            </a:r>
            <a:r>
              <a:rPr lang="en-US" dirty="0"/>
              <a:t>– Use the information on pg 24 to explain why Ghana wanted to borrow money for the dam</a:t>
            </a:r>
          </a:p>
          <a:p>
            <a:r>
              <a:rPr lang="en-US" b="1" dirty="0"/>
              <a:t>Task 2 </a:t>
            </a:r>
            <a:r>
              <a:rPr lang="en-US" dirty="0"/>
              <a:t>– Draw a table in your book and fill it in using pg. 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7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3" name="Picture 25" descr="de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389" y="549276"/>
            <a:ext cx="1857375" cy="1266825"/>
          </a:xfrm>
          <a:prstGeom prst="rect">
            <a:avLst/>
          </a:prstGeom>
          <a:noFill/>
        </p:spPr>
      </p:pic>
      <p:pic>
        <p:nvPicPr>
          <p:cNvPr id="2074" name="Picture 26" descr="de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314" y="2133601"/>
            <a:ext cx="1857375" cy="1266825"/>
          </a:xfrm>
          <a:prstGeom prst="rect">
            <a:avLst/>
          </a:prstGeom>
          <a:noFill/>
        </p:spPr>
      </p:pic>
      <p:pic>
        <p:nvPicPr>
          <p:cNvPr id="2075" name="Picture 27" descr="de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126" y="3760789"/>
            <a:ext cx="1857375" cy="1266825"/>
          </a:xfrm>
          <a:prstGeom prst="rect">
            <a:avLst/>
          </a:prstGeom>
          <a:noFill/>
        </p:spPr>
      </p:pic>
      <p:pic>
        <p:nvPicPr>
          <p:cNvPr id="2076" name="Picture 28" descr="de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6414" y="5445126"/>
            <a:ext cx="1857375" cy="1266825"/>
          </a:xfrm>
          <a:prstGeom prst="rect">
            <a:avLst/>
          </a:prstGeom>
          <a:noFill/>
        </p:spPr>
      </p:pic>
      <p:pic>
        <p:nvPicPr>
          <p:cNvPr id="2077" name="Picture 29" descr="de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1101" y="592139"/>
            <a:ext cx="1857375" cy="1266825"/>
          </a:xfrm>
          <a:prstGeom prst="rect">
            <a:avLst/>
          </a:prstGeom>
          <a:noFill/>
        </p:spPr>
      </p:pic>
      <p:pic>
        <p:nvPicPr>
          <p:cNvPr id="2078" name="Picture 30" descr="de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6026" y="2176464"/>
            <a:ext cx="1857375" cy="1266825"/>
          </a:xfrm>
          <a:prstGeom prst="rect">
            <a:avLst/>
          </a:prstGeom>
          <a:noFill/>
        </p:spPr>
      </p:pic>
      <p:pic>
        <p:nvPicPr>
          <p:cNvPr id="2079" name="Picture 31" descr="de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9" y="3803651"/>
            <a:ext cx="1857375" cy="1266825"/>
          </a:xfrm>
          <a:prstGeom prst="rect">
            <a:avLst/>
          </a:prstGeom>
          <a:noFill/>
        </p:spPr>
      </p:pic>
      <p:sp>
        <p:nvSpPr>
          <p:cNvPr id="2081" name="WordArt 33"/>
          <p:cNvSpPr>
            <a:spLocks noChangeArrowheads="1" noChangeShapeType="1" noTextEdit="1"/>
          </p:cNvSpPr>
          <p:nvPr/>
        </p:nvSpPr>
        <p:spPr bwMode="auto">
          <a:xfrm>
            <a:off x="2549526" y="1225551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1</a:t>
            </a:r>
          </a:p>
        </p:txBody>
      </p:sp>
      <p:sp>
        <p:nvSpPr>
          <p:cNvPr id="2082" name="WordArt 34"/>
          <p:cNvSpPr>
            <a:spLocks noChangeArrowheads="1" noChangeShapeType="1" noTextEdit="1"/>
          </p:cNvSpPr>
          <p:nvPr/>
        </p:nvSpPr>
        <p:spPr bwMode="auto">
          <a:xfrm>
            <a:off x="2568576" y="2822576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2</a:t>
            </a:r>
          </a:p>
        </p:txBody>
      </p:sp>
      <p:sp>
        <p:nvSpPr>
          <p:cNvPr id="2083" name="WordArt 35"/>
          <p:cNvSpPr>
            <a:spLocks noChangeArrowheads="1" noChangeShapeType="1" noTextEdit="1"/>
          </p:cNvSpPr>
          <p:nvPr/>
        </p:nvSpPr>
        <p:spPr bwMode="auto">
          <a:xfrm>
            <a:off x="2597151" y="4446589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3</a:t>
            </a:r>
          </a:p>
        </p:txBody>
      </p:sp>
      <p:sp>
        <p:nvSpPr>
          <p:cNvPr id="2084" name="WordArt 36"/>
          <p:cNvSpPr>
            <a:spLocks noChangeArrowheads="1" noChangeShapeType="1" noTextEdit="1"/>
          </p:cNvSpPr>
          <p:nvPr/>
        </p:nvSpPr>
        <p:spPr bwMode="auto">
          <a:xfrm>
            <a:off x="2601914" y="6135689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4</a:t>
            </a:r>
          </a:p>
        </p:txBody>
      </p:sp>
      <p:sp>
        <p:nvSpPr>
          <p:cNvPr id="2085" name="WordArt 37"/>
          <p:cNvSpPr>
            <a:spLocks noChangeArrowheads="1" noChangeShapeType="1" noTextEdit="1"/>
          </p:cNvSpPr>
          <p:nvPr/>
        </p:nvSpPr>
        <p:spPr bwMode="auto">
          <a:xfrm>
            <a:off x="4592639" y="1263651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5</a:t>
            </a:r>
          </a:p>
        </p:txBody>
      </p:sp>
      <p:sp>
        <p:nvSpPr>
          <p:cNvPr id="2086" name="WordArt 38"/>
          <p:cNvSpPr>
            <a:spLocks noChangeArrowheads="1" noChangeShapeType="1" noTextEdit="1"/>
          </p:cNvSpPr>
          <p:nvPr/>
        </p:nvSpPr>
        <p:spPr bwMode="auto">
          <a:xfrm>
            <a:off x="4611689" y="2860676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6</a:t>
            </a:r>
          </a:p>
        </p:txBody>
      </p:sp>
      <p:sp>
        <p:nvSpPr>
          <p:cNvPr id="2087" name="WordArt 39"/>
          <p:cNvSpPr>
            <a:spLocks noChangeArrowheads="1" noChangeShapeType="1" noTextEdit="1"/>
          </p:cNvSpPr>
          <p:nvPr/>
        </p:nvSpPr>
        <p:spPr bwMode="auto">
          <a:xfrm>
            <a:off x="4640264" y="4484689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7</a:t>
            </a:r>
          </a:p>
        </p:txBody>
      </p:sp>
      <p:pic>
        <p:nvPicPr>
          <p:cNvPr id="2091" name="Picture 43" descr="175px-DealUK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3176" y="5303839"/>
            <a:ext cx="1666875" cy="1438275"/>
          </a:xfrm>
          <a:prstGeom prst="rect">
            <a:avLst/>
          </a:prstGeom>
          <a:noFill/>
        </p:spPr>
      </p:pic>
      <p:sp>
        <p:nvSpPr>
          <p:cNvPr id="2092" name="Text Box 44"/>
          <p:cNvSpPr txBox="1">
            <a:spLocks noChangeArrowheads="1"/>
          </p:cNvSpPr>
          <p:nvPr/>
        </p:nvSpPr>
        <p:spPr bwMode="auto">
          <a:xfrm>
            <a:off x="5808663" y="620714"/>
            <a:ext cx="4679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3600" b="1"/>
              <a:t>The Akosombo Dam Deal or No Deal</a:t>
            </a:r>
          </a:p>
        </p:txBody>
      </p:sp>
      <p:sp>
        <p:nvSpPr>
          <p:cNvPr id="2093" name="Text Box 45"/>
          <p:cNvSpPr txBox="1">
            <a:spLocks noChangeArrowheads="1"/>
          </p:cNvSpPr>
          <p:nvPr/>
        </p:nvSpPr>
        <p:spPr bwMode="auto">
          <a:xfrm>
            <a:off x="6096001" y="2205038"/>
            <a:ext cx="4105275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You are President John Agyekum Kufuor of Ghana.  The USA have offered a deal to pay for a dam to be built in your country.</a:t>
            </a:r>
          </a:p>
          <a:p>
            <a:endParaRPr lang="en-GB"/>
          </a:p>
          <a:p>
            <a:r>
              <a:rPr lang="en-GB"/>
              <a:t>8 boxes will be opened during the course of the game.   As each box is opened, you need to decide whether to say deal or no deal!</a:t>
            </a:r>
          </a:p>
        </p:txBody>
      </p:sp>
      <p:pic>
        <p:nvPicPr>
          <p:cNvPr id="2094" name="Picture 46" descr="de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2539" y="5445126"/>
            <a:ext cx="1857375" cy="1266825"/>
          </a:xfrm>
          <a:prstGeom prst="rect">
            <a:avLst/>
          </a:prstGeom>
          <a:noFill/>
        </p:spPr>
      </p:pic>
      <p:sp>
        <p:nvSpPr>
          <p:cNvPr id="2095" name="WordArt 47"/>
          <p:cNvSpPr>
            <a:spLocks noChangeArrowheads="1" noChangeShapeType="1" noTextEdit="1"/>
          </p:cNvSpPr>
          <p:nvPr/>
        </p:nvSpPr>
        <p:spPr bwMode="auto">
          <a:xfrm>
            <a:off x="4652964" y="6126164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08540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e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6264" y="722314"/>
            <a:ext cx="1857375" cy="1266825"/>
          </a:xfrm>
          <a:prstGeom prst="rect">
            <a:avLst/>
          </a:prstGeom>
          <a:noFill/>
        </p:spPr>
      </p:pic>
      <p:pic>
        <p:nvPicPr>
          <p:cNvPr id="36867" name="Picture 3" descr="de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1189" y="2306639"/>
            <a:ext cx="1857375" cy="1266825"/>
          </a:xfrm>
          <a:prstGeom prst="rect">
            <a:avLst/>
          </a:prstGeom>
          <a:noFill/>
        </p:spPr>
      </p:pic>
      <p:pic>
        <p:nvPicPr>
          <p:cNvPr id="36868" name="Picture 4" descr="de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1" y="3933826"/>
            <a:ext cx="1857375" cy="1266825"/>
          </a:xfrm>
          <a:prstGeom prst="rect">
            <a:avLst/>
          </a:prstGeom>
          <a:noFill/>
        </p:spPr>
      </p:pic>
      <p:pic>
        <p:nvPicPr>
          <p:cNvPr id="36869" name="Picture 5" descr="de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9289" y="5618164"/>
            <a:ext cx="1857375" cy="1266825"/>
          </a:xfrm>
          <a:prstGeom prst="rect">
            <a:avLst/>
          </a:prstGeom>
          <a:noFill/>
        </p:spPr>
      </p:pic>
      <p:pic>
        <p:nvPicPr>
          <p:cNvPr id="36870" name="Picture 6" descr="de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0101" y="722314"/>
            <a:ext cx="1857375" cy="1266825"/>
          </a:xfrm>
          <a:prstGeom prst="rect">
            <a:avLst/>
          </a:prstGeom>
          <a:noFill/>
        </p:spPr>
      </p:pic>
      <p:pic>
        <p:nvPicPr>
          <p:cNvPr id="36871" name="Picture 7" descr="de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5026" y="2306639"/>
            <a:ext cx="1857375" cy="1266825"/>
          </a:xfrm>
          <a:prstGeom prst="rect">
            <a:avLst/>
          </a:prstGeom>
          <a:noFill/>
        </p:spPr>
      </p:pic>
      <p:pic>
        <p:nvPicPr>
          <p:cNvPr id="36872" name="Picture 8" descr="de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8839" y="3933826"/>
            <a:ext cx="1857375" cy="1266825"/>
          </a:xfrm>
          <a:prstGeom prst="rect">
            <a:avLst/>
          </a:prstGeom>
          <a:noFill/>
        </p:spPr>
      </p:pic>
      <p:sp>
        <p:nvSpPr>
          <p:cNvPr id="36873" name="WordArt 9"/>
          <p:cNvSpPr>
            <a:spLocks noChangeArrowheads="1" noChangeShapeType="1" noTextEdit="1"/>
          </p:cNvSpPr>
          <p:nvPr/>
        </p:nvSpPr>
        <p:spPr bwMode="auto">
          <a:xfrm>
            <a:off x="2692401" y="1398589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1</a:t>
            </a:r>
          </a:p>
        </p:txBody>
      </p:sp>
      <p:sp>
        <p:nvSpPr>
          <p:cNvPr id="36874" name="WordArt 10"/>
          <p:cNvSpPr>
            <a:spLocks noChangeArrowheads="1" noChangeShapeType="1" noTextEdit="1"/>
          </p:cNvSpPr>
          <p:nvPr/>
        </p:nvSpPr>
        <p:spPr bwMode="auto">
          <a:xfrm>
            <a:off x="2711451" y="2995614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2</a:t>
            </a:r>
          </a:p>
        </p:txBody>
      </p:sp>
      <p:sp>
        <p:nvSpPr>
          <p:cNvPr id="36875" name="WordArt 11"/>
          <p:cNvSpPr>
            <a:spLocks noChangeArrowheads="1" noChangeShapeType="1" noTextEdit="1"/>
          </p:cNvSpPr>
          <p:nvPr/>
        </p:nvSpPr>
        <p:spPr bwMode="auto">
          <a:xfrm>
            <a:off x="2740026" y="4619626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3</a:t>
            </a:r>
          </a:p>
        </p:txBody>
      </p:sp>
      <p:sp>
        <p:nvSpPr>
          <p:cNvPr id="36876" name="WordArt 12"/>
          <p:cNvSpPr>
            <a:spLocks noChangeArrowheads="1" noChangeShapeType="1" noTextEdit="1"/>
          </p:cNvSpPr>
          <p:nvPr/>
        </p:nvSpPr>
        <p:spPr bwMode="auto">
          <a:xfrm>
            <a:off x="2744789" y="6308726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4</a:t>
            </a:r>
          </a:p>
        </p:txBody>
      </p:sp>
      <p:sp>
        <p:nvSpPr>
          <p:cNvPr id="36877" name="WordArt 13"/>
          <p:cNvSpPr>
            <a:spLocks noChangeArrowheads="1" noChangeShapeType="1" noTextEdit="1"/>
          </p:cNvSpPr>
          <p:nvPr/>
        </p:nvSpPr>
        <p:spPr bwMode="auto">
          <a:xfrm>
            <a:off x="6751639" y="1393826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5</a:t>
            </a:r>
          </a:p>
        </p:txBody>
      </p:sp>
      <p:sp>
        <p:nvSpPr>
          <p:cNvPr id="36878" name="WordArt 14"/>
          <p:cNvSpPr>
            <a:spLocks noChangeArrowheads="1" noChangeShapeType="1" noTextEdit="1"/>
          </p:cNvSpPr>
          <p:nvPr/>
        </p:nvSpPr>
        <p:spPr bwMode="auto">
          <a:xfrm>
            <a:off x="6770689" y="2990851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6</a:t>
            </a:r>
          </a:p>
        </p:txBody>
      </p:sp>
      <p:sp>
        <p:nvSpPr>
          <p:cNvPr id="36879" name="WordArt 15"/>
          <p:cNvSpPr>
            <a:spLocks noChangeArrowheads="1" noChangeShapeType="1" noTextEdit="1"/>
          </p:cNvSpPr>
          <p:nvPr/>
        </p:nvSpPr>
        <p:spPr bwMode="auto">
          <a:xfrm>
            <a:off x="6799264" y="4614864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7</a:t>
            </a:r>
          </a:p>
        </p:txBody>
      </p:sp>
      <p:pic>
        <p:nvPicPr>
          <p:cNvPr id="36880" name="Picture 16" descr="175px-DealUK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26" y="5360989"/>
            <a:ext cx="1666875" cy="1438275"/>
          </a:xfrm>
          <a:prstGeom prst="rect">
            <a:avLst/>
          </a:prstGeom>
          <a:noFill/>
        </p:spPr>
      </p:pic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7753351" y="188914"/>
            <a:ext cx="2879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4000" b="1"/>
              <a:t>Ready?...</a:t>
            </a:r>
          </a:p>
        </p:txBody>
      </p:sp>
      <p:pic>
        <p:nvPicPr>
          <p:cNvPr id="36882" name="Picture 18" descr="de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3439" y="5603876"/>
            <a:ext cx="1857375" cy="1266825"/>
          </a:xfrm>
          <a:prstGeom prst="rect">
            <a:avLst/>
          </a:prstGeom>
          <a:noFill/>
        </p:spPr>
      </p:pic>
      <p:sp>
        <p:nvSpPr>
          <p:cNvPr id="36883" name="WordArt 19"/>
          <p:cNvSpPr>
            <a:spLocks noChangeArrowheads="1" noChangeShapeType="1" noTextEdit="1"/>
          </p:cNvSpPr>
          <p:nvPr/>
        </p:nvSpPr>
        <p:spPr bwMode="auto">
          <a:xfrm>
            <a:off x="6773864" y="6284914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9445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deal-sele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69988"/>
            <a:ext cx="9144000" cy="5715000"/>
          </a:xfrm>
          <a:prstGeom prst="rect">
            <a:avLst/>
          </a:prstGeom>
          <a:noFill/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627188" y="188641"/>
            <a:ext cx="90408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800" dirty="0"/>
              <a:t>Box 1: The </a:t>
            </a:r>
            <a:r>
              <a:rPr lang="en-GB" sz="2800" dirty="0"/>
              <a:t>World Bank, USA, UK </a:t>
            </a:r>
            <a:r>
              <a:rPr lang="en-GB" sz="2800" dirty="0"/>
              <a:t>will pay for your new dam.</a:t>
            </a:r>
          </a:p>
        </p:txBody>
      </p:sp>
    </p:spTree>
    <p:extLst>
      <p:ext uri="{BB962C8B-B14F-4D97-AF65-F5344CB8AC3E}">
        <p14:creationId xmlns:p14="http://schemas.microsoft.com/office/powerpoint/2010/main" val="389543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90" name="Picture 18" descr="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4" y="9525"/>
            <a:ext cx="1673225" cy="1944688"/>
          </a:xfrm>
          <a:prstGeom prst="rect">
            <a:avLst/>
          </a:prstGeom>
          <a:noFill/>
        </p:spPr>
      </p:pic>
      <p:pic>
        <p:nvPicPr>
          <p:cNvPr id="28675" name="Picture 3" descr="d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1189" y="2306639"/>
            <a:ext cx="1857375" cy="1266825"/>
          </a:xfrm>
          <a:prstGeom prst="rect">
            <a:avLst/>
          </a:prstGeom>
          <a:noFill/>
        </p:spPr>
      </p:pic>
      <p:pic>
        <p:nvPicPr>
          <p:cNvPr id="28676" name="Picture 4" descr="d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1" y="3933826"/>
            <a:ext cx="1857375" cy="1266825"/>
          </a:xfrm>
          <a:prstGeom prst="rect">
            <a:avLst/>
          </a:prstGeom>
          <a:noFill/>
        </p:spPr>
      </p:pic>
      <p:pic>
        <p:nvPicPr>
          <p:cNvPr id="28677" name="Picture 5" descr="d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9289" y="5618164"/>
            <a:ext cx="1857375" cy="1266825"/>
          </a:xfrm>
          <a:prstGeom prst="rect">
            <a:avLst/>
          </a:prstGeom>
          <a:noFill/>
        </p:spPr>
      </p:pic>
      <p:pic>
        <p:nvPicPr>
          <p:cNvPr id="28678" name="Picture 6" descr="d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0101" y="798514"/>
            <a:ext cx="1857375" cy="1266825"/>
          </a:xfrm>
          <a:prstGeom prst="rect">
            <a:avLst/>
          </a:prstGeom>
          <a:noFill/>
        </p:spPr>
      </p:pic>
      <p:pic>
        <p:nvPicPr>
          <p:cNvPr id="28679" name="Picture 7" descr="d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4226" y="2306639"/>
            <a:ext cx="1857375" cy="1266825"/>
          </a:xfrm>
          <a:prstGeom prst="rect">
            <a:avLst/>
          </a:prstGeom>
          <a:noFill/>
        </p:spPr>
      </p:pic>
      <p:pic>
        <p:nvPicPr>
          <p:cNvPr id="28680" name="Picture 8" descr="d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9464" y="3933826"/>
            <a:ext cx="1857375" cy="1266825"/>
          </a:xfrm>
          <a:prstGeom prst="rect">
            <a:avLst/>
          </a:prstGeom>
          <a:noFill/>
        </p:spPr>
      </p:pic>
      <p:sp>
        <p:nvSpPr>
          <p:cNvPr id="28682" name="WordArt 10"/>
          <p:cNvSpPr>
            <a:spLocks noChangeArrowheads="1" noChangeShapeType="1" noTextEdit="1"/>
          </p:cNvSpPr>
          <p:nvPr/>
        </p:nvSpPr>
        <p:spPr bwMode="auto">
          <a:xfrm>
            <a:off x="2692401" y="1398589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1</a:t>
            </a:r>
          </a:p>
        </p:txBody>
      </p:sp>
      <p:sp>
        <p:nvSpPr>
          <p:cNvPr id="28683" name="WordArt 11"/>
          <p:cNvSpPr>
            <a:spLocks noChangeArrowheads="1" noChangeShapeType="1" noTextEdit="1"/>
          </p:cNvSpPr>
          <p:nvPr/>
        </p:nvSpPr>
        <p:spPr bwMode="auto">
          <a:xfrm>
            <a:off x="2711451" y="2995614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2</a:t>
            </a:r>
          </a:p>
        </p:txBody>
      </p:sp>
      <p:sp>
        <p:nvSpPr>
          <p:cNvPr id="28684" name="WordArt 12"/>
          <p:cNvSpPr>
            <a:spLocks noChangeArrowheads="1" noChangeShapeType="1" noTextEdit="1"/>
          </p:cNvSpPr>
          <p:nvPr/>
        </p:nvSpPr>
        <p:spPr bwMode="auto">
          <a:xfrm>
            <a:off x="2740026" y="4619626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3</a:t>
            </a:r>
          </a:p>
        </p:txBody>
      </p:sp>
      <p:sp>
        <p:nvSpPr>
          <p:cNvPr id="28685" name="WordArt 13"/>
          <p:cNvSpPr>
            <a:spLocks noChangeArrowheads="1" noChangeShapeType="1" noTextEdit="1"/>
          </p:cNvSpPr>
          <p:nvPr/>
        </p:nvSpPr>
        <p:spPr bwMode="auto">
          <a:xfrm>
            <a:off x="2744789" y="6308726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4</a:t>
            </a:r>
          </a:p>
        </p:txBody>
      </p:sp>
      <p:sp>
        <p:nvSpPr>
          <p:cNvPr id="28686" name="WordArt 14"/>
          <p:cNvSpPr>
            <a:spLocks noChangeArrowheads="1" noChangeShapeType="1" noTextEdit="1"/>
          </p:cNvSpPr>
          <p:nvPr/>
        </p:nvSpPr>
        <p:spPr bwMode="auto">
          <a:xfrm>
            <a:off x="6751639" y="1470026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5</a:t>
            </a:r>
          </a:p>
        </p:txBody>
      </p:sp>
      <p:sp>
        <p:nvSpPr>
          <p:cNvPr id="28687" name="WordArt 15"/>
          <p:cNvSpPr>
            <a:spLocks noChangeArrowheads="1" noChangeShapeType="1" noTextEdit="1"/>
          </p:cNvSpPr>
          <p:nvPr/>
        </p:nvSpPr>
        <p:spPr bwMode="auto">
          <a:xfrm>
            <a:off x="6719889" y="2990851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6</a:t>
            </a:r>
          </a:p>
        </p:txBody>
      </p:sp>
      <p:sp>
        <p:nvSpPr>
          <p:cNvPr id="28688" name="WordArt 16"/>
          <p:cNvSpPr>
            <a:spLocks noChangeArrowheads="1" noChangeShapeType="1" noTextEdit="1"/>
          </p:cNvSpPr>
          <p:nvPr/>
        </p:nvSpPr>
        <p:spPr bwMode="auto">
          <a:xfrm>
            <a:off x="6719889" y="4614864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7</a:t>
            </a:r>
          </a:p>
        </p:txBody>
      </p:sp>
      <p:pic>
        <p:nvPicPr>
          <p:cNvPr id="28693" name="Picture 21" descr="175px-DealUK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26" y="5360989"/>
            <a:ext cx="1666875" cy="1438275"/>
          </a:xfrm>
          <a:prstGeom prst="rect">
            <a:avLst/>
          </a:prstGeom>
          <a:noFill/>
        </p:spPr>
      </p:pic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3700464" y="1196975"/>
            <a:ext cx="21796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/>
              <a:t>The </a:t>
            </a:r>
            <a:r>
              <a:rPr lang="en-GB" dirty="0"/>
              <a:t>USA and UK </a:t>
            </a:r>
            <a:r>
              <a:rPr lang="en-GB" dirty="0"/>
              <a:t>will pay for your new dam.</a:t>
            </a:r>
          </a:p>
        </p:txBody>
      </p:sp>
      <p:pic>
        <p:nvPicPr>
          <p:cNvPr id="28696" name="Picture 24" descr="d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0101" y="5648326"/>
            <a:ext cx="1857375" cy="1266825"/>
          </a:xfrm>
          <a:prstGeom prst="rect">
            <a:avLst/>
          </a:prstGeom>
          <a:noFill/>
        </p:spPr>
      </p:pic>
      <p:sp>
        <p:nvSpPr>
          <p:cNvPr id="28697" name="WordArt 25"/>
          <p:cNvSpPr>
            <a:spLocks noChangeArrowheads="1" noChangeShapeType="1" noTextEdit="1"/>
          </p:cNvSpPr>
          <p:nvPr/>
        </p:nvSpPr>
        <p:spPr bwMode="auto">
          <a:xfrm>
            <a:off x="6740526" y="6329364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63744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930</Words>
  <Application>Microsoft Office PowerPoint</Application>
  <PresentationFormat>Widescreen</PresentationFormat>
  <Paragraphs>190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Calibri</vt:lpstr>
      <vt:lpstr>Century Gothic</vt:lpstr>
      <vt:lpstr>Wingdings 3</vt:lpstr>
      <vt:lpstr>Ion</vt:lpstr>
      <vt:lpstr>PowerPoint Presentation</vt:lpstr>
      <vt:lpstr>Aim: To evaluate an example of aid</vt:lpstr>
      <vt:lpstr>Tied or conditional aid definition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St.Pierre</dc:creator>
  <cp:lastModifiedBy>Nicole St.Pierre</cp:lastModifiedBy>
  <cp:revision>1</cp:revision>
  <dcterms:created xsi:type="dcterms:W3CDTF">2015-11-03T01:48:10Z</dcterms:created>
  <dcterms:modified xsi:type="dcterms:W3CDTF">2015-11-03T01:48:59Z</dcterms:modified>
</cp:coreProperties>
</file>