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1" r:id="rId5"/>
    <p:sldId id="263" r:id="rId6"/>
    <p:sldId id="262" r:id="rId7"/>
    <p:sldId id="265" r:id="rId8"/>
    <p:sldId id="269" r:id="rId9"/>
    <p:sldId id="258" r:id="rId10"/>
    <p:sldId id="266" r:id="rId11"/>
    <p:sldId id="25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14" y="2567152"/>
            <a:ext cx="5943600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45" y="2071558"/>
            <a:ext cx="8954814" cy="1373070"/>
          </a:xfrm>
        </p:spPr>
        <p:txBody>
          <a:bodyPr/>
          <a:lstStyle/>
          <a:p>
            <a:r>
              <a:rPr lang="en-US" dirty="0" smtClean="0"/>
              <a:t>Urban Tourism Management:</a:t>
            </a:r>
            <a:br>
              <a:rPr lang="en-US" dirty="0" smtClean="0"/>
            </a:br>
            <a:r>
              <a:rPr lang="en-US" dirty="0" smtClean="0"/>
              <a:t>Mecca, Islam’s Holiest City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276" y="5896303"/>
            <a:ext cx="279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Mosque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310" y="4548352"/>
            <a:ext cx="491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Population: </a:t>
            </a:r>
            <a:r>
              <a:rPr lang="en-US" dirty="0" smtClean="0"/>
              <a:t>1.3million (roughly)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Location: </a:t>
            </a:r>
            <a:r>
              <a:rPr lang="en-US" dirty="0" smtClean="0"/>
              <a:t>desert valley Western Saudi Arabia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Draw: </a:t>
            </a:r>
            <a:r>
              <a:rPr lang="en-US" dirty="0" smtClean="0"/>
              <a:t>birthplace of </a:t>
            </a:r>
            <a:r>
              <a:rPr lang="en-US" dirty="0" err="1" smtClean="0"/>
              <a:t>Muhammmad</a:t>
            </a:r>
            <a:r>
              <a:rPr lang="en-US" dirty="0" smtClean="0"/>
              <a:t> and site of the revelation of the Quran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Tourists: </a:t>
            </a:r>
            <a:r>
              <a:rPr lang="en-US" dirty="0" smtClean="0"/>
              <a:t>Muslims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b="1" dirty="0" smtClean="0">
                <a:ln/>
                <a:solidFill>
                  <a:schemeClr val="accent4"/>
                </a:solidFill>
              </a:rPr>
              <a:t>How to manage? </a:t>
            </a:r>
            <a:r>
              <a:rPr lang="en-CA" b="1" dirty="0">
                <a:ln/>
                <a:solidFill>
                  <a:schemeClr val="accent4"/>
                </a:solidFill>
              </a:rPr>
              <a:t>R</a:t>
            </a:r>
            <a:r>
              <a:rPr lang="en-CA" b="1" dirty="0" smtClean="0">
                <a:ln/>
                <a:solidFill>
                  <a:schemeClr val="accent4"/>
                </a:solidFill>
              </a:rPr>
              <a:t>ecent </a:t>
            </a:r>
            <a:r>
              <a:rPr lang="en-CA" b="1" dirty="0">
                <a:ln/>
                <a:solidFill>
                  <a:schemeClr val="accent4"/>
                </a:solidFill>
              </a:rPr>
              <a:t>m</a:t>
            </a:r>
            <a:r>
              <a:rPr lang="en-CA" b="1" dirty="0" smtClean="0">
                <a:ln/>
                <a:solidFill>
                  <a:schemeClr val="accent4"/>
                </a:solidFill>
              </a:rPr>
              <a:t>easures…</a:t>
            </a:r>
            <a:endParaRPr lang="en-C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026" name="Picture 2" descr="Jamarat w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86" y="2264268"/>
            <a:ext cx="5403831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556" y="4755135"/>
            <a:ext cx="5572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In 2004 authorities replaced pillars with a wall because people were accidentally hitting each other with rocks…</a:t>
            </a:r>
            <a:endParaRPr lang="en-CA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161" y="3371203"/>
            <a:ext cx="5813889" cy="327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38161" y="3371203"/>
            <a:ext cx="6325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Millions of dollars spent on 5,000 </a:t>
            </a:r>
            <a:r>
              <a:rPr lang="en-US" sz="2200" b="1" dirty="0"/>
              <a:t>CCTV </a:t>
            </a:r>
            <a:r>
              <a:rPr lang="en-US" sz="2200" b="1" dirty="0" smtClean="0"/>
              <a:t>cameras installed throughout Mecca and Mina…</a:t>
            </a:r>
            <a:endParaRPr lang="en-US" sz="22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0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Measures: Are they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58044"/>
            <a:ext cx="9740686" cy="4205817"/>
          </a:xfrm>
        </p:spPr>
        <p:txBody>
          <a:bodyPr>
            <a:normAutofit/>
          </a:bodyPr>
          <a:lstStyle/>
          <a:p>
            <a:r>
              <a:rPr lang="en-US" dirty="0" smtClean="0"/>
              <a:t>Focus on building infrastructure to match swell of visitors</a:t>
            </a:r>
          </a:p>
          <a:p>
            <a:r>
              <a:rPr lang="en-US" dirty="0" smtClean="0"/>
              <a:t>Stricter regulations on how accommodations can be built</a:t>
            </a:r>
          </a:p>
          <a:p>
            <a:r>
              <a:rPr lang="en-US" dirty="0" smtClean="0"/>
              <a:t>Extension of </a:t>
            </a:r>
            <a:r>
              <a:rPr lang="en-US" dirty="0" err="1" smtClean="0"/>
              <a:t>Umrah</a:t>
            </a:r>
            <a:r>
              <a:rPr lang="en-US" dirty="0" smtClean="0"/>
              <a:t>, Islam’s second most important pilgrimage, </a:t>
            </a:r>
            <a:r>
              <a:rPr lang="en-US" dirty="0"/>
              <a:t>from 2mos – whole </a:t>
            </a:r>
            <a:r>
              <a:rPr lang="en-US" dirty="0" smtClean="0"/>
              <a:t>year, so visitors can come outside of Hajj</a:t>
            </a:r>
          </a:p>
          <a:p>
            <a:r>
              <a:rPr lang="en-US" dirty="0" smtClean="0"/>
              <a:t>Quotas of pilgrims from each country (1/1000 in one country)</a:t>
            </a:r>
          </a:p>
          <a:p>
            <a:r>
              <a:rPr lang="en-US" dirty="0" smtClean="0"/>
              <a:t>Strict schedule for groups moving in between sites</a:t>
            </a:r>
          </a:p>
          <a:p>
            <a:r>
              <a:rPr lang="en-US" dirty="0"/>
              <a:t>100,000 security personnel, including members of the counter-terrorism and the emergency civil </a:t>
            </a:r>
            <a:r>
              <a:rPr lang="en-US" dirty="0" err="1"/>
              <a:t>defence</a:t>
            </a:r>
            <a:r>
              <a:rPr lang="en-US" dirty="0"/>
              <a:t> </a:t>
            </a:r>
            <a:r>
              <a:rPr lang="en-US" dirty="0" smtClean="0"/>
              <a:t>units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1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Following Using Resources from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2336873"/>
            <a:ext cx="11130456" cy="395356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Find a “Hajj Map” to put in your notes that includes the Plain of Arafat, The Grand Mosque (Al-Haram), </a:t>
            </a:r>
            <a:r>
              <a:rPr lang="en-US" dirty="0" err="1" smtClean="0">
                <a:solidFill>
                  <a:schemeClr val="bg1"/>
                </a:solidFill>
              </a:rPr>
              <a:t>Muzdalifa</a:t>
            </a:r>
            <a:r>
              <a:rPr lang="en-US" dirty="0" smtClean="0">
                <a:solidFill>
                  <a:schemeClr val="bg1"/>
                </a:solidFill>
              </a:rPr>
              <a:t> Mina and the </a:t>
            </a:r>
            <a:r>
              <a:rPr lang="en-US" dirty="0" err="1" smtClean="0">
                <a:solidFill>
                  <a:schemeClr val="bg1"/>
                </a:solidFill>
              </a:rPr>
              <a:t>Jamrat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2) Name and describe </a:t>
            </a:r>
            <a:r>
              <a:rPr lang="en-US" dirty="0" smtClean="0">
                <a:solidFill>
                  <a:schemeClr val="bg1"/>
                </a:solidFill>
              </a:rPr>
              <a:t>x5 primary </a:t>
            </a:r>
            <a:r>
              <a:rPr lang="en-US" dirty="0" smtClean="0">
                <a:solidFill>
                  <a:schemeClr val="bg1"/>
                </a:solidFill>
              </a:rPr>
              <a:t>and secondary resources in Mecca and </a:t>
            </a:r>
            <a:r>
              <a:rPr lang="en-US" dirty="0" smtClean="0">
                <a:solidFill>
                  <a:schemeClr val="bg1"/>
                </a:solidFill>
              </a:rPr>
              <a:t>Mina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(Use ‘Hajj Tracker’ from the website)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3) Describe the journey taken by the two Muslim men in the ‘New York Times Hajj Stampede Interactive;’ highlighting the areas which show carrying capacity has been reached/poor mismanagement of urban tourism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Hajj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37" y="2258044"/>
            <a:ext cx="11301472" cy="40796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Annual pilgrimage to Mecca (Makkah) in Saudi Arabia </a:t>
            </a:r>
            <a:r>
              <a:rPr lang="en-US" sz="2000" i="1" dirty="0" smtClean="0">
                <a:solidFill>
                  <a:srgbClr val="FFFF00"/>
                </a:solidFill>
              </a:rPr>
              <a:t>(September – </a:t>
            </a:r>
            <a:r>
              <a:rPr lang="en-US" sz="2000" b="1" i="1" dirty="0" err="1">
                <a:solidFill>
                  <a:srgbClr val="FFFF00"/>
                </a:solidFill>
              </a:rPr>
              <a:t>Dhu</a:t>
            </a:r>
            <a:r>
              <a:rPr lang="en-US" sz="2000" b="1" i="1" dirty="0">
                <a:solidFill>
                  <a:srgbClr val="FFFF00"/>
                </a:solidFill>
              </a:rPr>
              <a:t> al-</a:t>
            </a:r>
            <a:r>
              <a:rPr lang="en-US" sz="2000" b="1" i="1" dirty="0" err="1">
                <a:solidFill>
                  <a:srgbClr val="FFFF00"/>
                </a:solidFill>
              </a:rPr>
              <a:t>Hijjah</a:t>
            </a:r>
            <a:r>
              <a:rPr lang="en-US" sz="2000" i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Largest religious ceremony in the world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5 days – one of five tenants of the religion of Islam if </a:t>
            </a:r>
            <a:r>
              <a:rPr lang="en-US" u="sng" dirty="0" smtClean="0">
                <a:solidFill>
                  <a:srgbClr val="FFFF00"/>
                </a:solidFill>
              </a:rPr>
              <a:t>able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u="sng" dirty="0" smtClean="0">
                <a:solidFill>
                  <a:srgbClr val="FFFF00"/>
                </a:solidFill>
              </a:rPr>
              <a:t>can afford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Nearly 1, 400 year old  practice has outlasted the Abbasids, Ottomans, and British Empires (whose first religion was Islam) </a:t>
            </a:r>
          </a:p>
          <a:p>
            <a:pPr marL="0" indent="0">
              <a:buNone/>
            </a:pPr>
            <a:r>
              <a:rPr lang="en-US" dirty="0" smtClean="0"/>
              <a:t>(supervision of the Hajj was legitimizing force for these empires)</a:t>
            </a:r>
          </a:p>
          <a:p>
            <a:r>
              <a:rPr lang="en-US" dirty="0" smtClean="0"/>
              <a:t>States have always been concerned with their citizens safety here:</a:t>
            </a:r>
          </a:p>
          <a:p>
            <a:pPr marL="0" indent="0">
              <a:buNone/>
            </a:pPr>
            <a:r>
              <a:rPr lang="en-US" dirty="0" smtClean="0"/>
              <a:t>Pilgrimage has grown from 300 000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to 4 million in 2013…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telegraph.co.uk/multimedia/archive/03062/selfie_306255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83" y="271517"/>
            <a:ext cx="5765620" cy="359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05" y="271517"/>
            <a:ext cx="43542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832" y="3164928"/>
            <a:ext cx="53721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373" y="4165599"/>
            <a:ext cx="4024088" cy="242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4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8855987" cy="2703648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have </a:t>
            </a:r>
            <a:r>
              <a:rPr lang="en-US" dirty="0"/>
              <a:t>demand, supply, and technology drive this growth?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448"/>
            <a:ext cx="980321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largest mass gathering in the world.”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909791"/>
            <a:ext cx="7837763" cy="4828608"/>
          </a:xfrm>
        </p:spPr>
        <p:txBody>
          <a:bodyPr>
            <a:normAutofit fontScale="92500"/>
          </a:bodyPr>
          <a:lstStyle/>
          <a:p>
            <a:r>
              <a:rPr lang="en-US" dirty="0"/>
              <a:t>The spread of low-cost aviation in the 21st century means that fulfilling the Hajj to Mecca is now feasible for hundreds of millions of people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Demand is resilient: Islam is not going anywhere, pilgrimage a religious duty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hajjselfie</a:t>
            </a:r>
            <a:endParaRPr lang="en-US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r>
              <a:rPr lang="en-US" dirty="0" smtClean="0"/>
              <a:t>People willing to endure hardship to be there and Islamic faith = peaceful gatherings – from 2-4million people</a:t>
            </a:r>
          </a:p>
          <a:p>
            <a:endParaRPr lang="en-US" dirty="0"/>
          </a:p>
          <a:p>
            <a:r>
              <a:rPr lang="en-US" dirty="0" smtClean="0"/>
              <a:t>Supply is strong: </a:t>
            </a:r>
            <a:r>
              <a:rPr lang="en-US" dirty="0"/>
              <a:t>Many of Mecca’s inhabitants earn their livelihood from activities associated with the Hajj, the main driver of the city’s economy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789" y="1834166"/>
            <a:ext cx="3533943" cy="48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Mina: Tent 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042" y="2132286"/>
            <a:ext cx="5880537" cy="441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66" y="2132286"/>
            <a:ext cx="5817476" cy="48747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Over 100 000 air conditioned tents set up and taken down every year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Also location of the </a:t>
            </a:r>
            <a:r>
              <a:rPr lang="en-US" dirty="0" err="1" smtClean="0">
                <a:solidFill>
                  <a:srgbClr val="002060"/>
                </a:solidFill>
              </a:rPr>
              <a:t>Jamarat</a:t>
            </a:r>
            <a:r>
              <a:rPr lang="en-US" dirty="0" smtClean="0">
                <a:solidFill>
                  <a:srgbClr val="002060"/>
                </a:solidFill>
              </a:rPr>
              <a:t> Bridge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/>
              <a:t>5000 people have died in </a:t>
            </a:r>
            <a:r>
              <a:rPr lang="en-US" dirty="0" smtClean="0"/>
              <a:t>stampedes in Mina and Mecca in past 3 decades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“Performing Hajj is physically demanding and requires patience and thought to safeguard your and others’ safety,”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British Hajj Board “Be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extra careful particularly at the stoning of the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Satans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at Mina”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936" y="-33828"/>
            <a:ext cx="6450127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Mecca reached its ‘carrying capacity’?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so, is this physical, perceptual or environmental? Why?</a:t>
            </a:r>
          </a:p>
          <a:p>
            <a:endParaRPr lang="en-US" dirty="0"/>
          </a:p>
          <a:p>
            <a:r>
              <a:rPr lang="en-US" dirty="0" smtClean="0"/>
              <a:t>Now estimated over 2 000 people died in </a:t>
            </a:r>
            <a:r>
              <a:rPr lang="en-US" dirty="0" smtClean="0"/>
              <a:t>a 2015 </a:t>
            </a:r>
            <a:r>
              <a:rPr lang="en-US" dirty="0" smtClean="0"/>
              <a:t>stampede</a:t>
            </a:r>
            <a:r>
              <a:rPr lang="en-US" dirty="0" smtClean="0"/>
              <a:t>, while over 1400 in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1996</a:t>
            </a:r>
            <a:r>
              <a:rPr lang="en-US" dirty="0" smtClean="0"/>
              <a:t>, 700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+ between 1995 and 2005 </a:t>
            </a:r>
            <a:r>
              <a:rPr lang="en-US" dirty="0" smtClean="0"/>
              <a:t>and 346 in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2006</a:t>
            </a:r>
          </a:p>
          <a:p>
            <a:r>
              <a:rPr lang="en-US" dirty="0" smtClean="0"/>
              <a:t>Exacerbated existing </a:t>
            </a:r>
            <a:r>
              <a:rPr lang="en-US" u="sng" dirty="0" smtClean="0"/>
              <a:t>geopolitical</a:t>
            </a:r>
            <a:r>
              <a:rPr lang="en-US" dirty="0" smtClean="0"/>
              <a:t> tensions in the region between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Iraq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Saudi Arabia</a:t>
            </a:r>
            <a:r>
              <a:rPr lang="en-US" dirty="0" smtClean="0"/>
              <a:t>; including interpretations of Islam, fight for oil supremacy in region, leadership in Islamic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Mecca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Transformation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648" y="1948826"/>
            <a:ext cx="6179187" cy="406731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51" y="2396359"/>
            <a:ext cx="11128994" cy="4256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“religious travel” has transformed Mecca past few decades…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/>
              <a:t>Jabal</a:t>
            </a:r>
            <a:r>
              <a:rPr lang="en-US" dirty="0"/>
              <a:t> Omar </a:t>
            </a:r>
            <a:r>
              <a:rPr lang="en-US" dirty="0" smtClean="0"/>
              <a:t>development, </a:t>
            </a:r>
            <a:r>
              <a:rPr lang="en-US" dirty="0"/>
              <a:t>adjacent to the </a:t>
            </a:r>
            <a:r>
              <a:rPr lang="en-US" dirty="0" err="1" smtClean="0"/>
              <a:t>Ka’aba</a:t>
            </a:r>
            <a:r>
              <a:rPr lang="en-US" dirty="0" smtClean="0"/>
              <a:t> (Islam’s </a:t>
            </a:r>
            <a:r>
              <a:rPr lang="en-US" dirty="0"/>
              <a:t>holiest site </a:t>
            </a:r>
            <a:r>
              <a:rPr lang="en-US" dirty="0" smtClean="0"/>
              <a:t>and final </a:t>
            </a:r>
            <a:r>
              <a:rPr lang="en-US" dirty="0"/>
              <a:t>destination </a:t>
            </a:r>
            <a:r>
              <a:rPr lang="en-US" dirty="0" smtClean="0"/>
              <a:t>of pilgrims) </a:t>
            </a:r>
            <a:r>
              <a:rPr lang="en-US" dirty="0"/>
              <a:t>is the largest-ever development in Saudi </a:t>
            </a:r>
            <a:r>
              <a:rPr lang="en-US" dirty="0" smtClean="0"/>
              <a:t>Arabia</a:t>
            </a:r>
            <a:endParaRPr lang="en-US" dirty="0"/>
          </a:p>
          <a:p>
            <a:r>
              <a:rPr lang="en-US" dirty="0" smtClean="0"/>
              <a:t>$3.2-billion </a:t>
            </a:r>
            <a:r>
              <a:rPr lang="en-US" dirty="0"/>
              <a:t>project to be finished in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40 </a:t>
            </a:r>
            <a:r>
              <a:rPr lang="en-US" dirty="0"/>
              <a:t>hotel </a:t>
            </a:r>
            <a:r>
              <a:rPr lang="en-US" dirty="0" smtClean="0"/>
              <a:t>towers</a:t>
            </a:r>
          </a:p>
          <a:p>
            <a:r>
              <a:rPr lang="en-US" dirty="0"/>
              <a:t>A</a:t>
            </a:r>
            <a:r>
              <a:rPr lang="en-US" dirty="0" smtClean="0"/>
              <a:t>ccommodations </a:t>
            </a:r>
            <a:r>
              <a:rPr lang="en-US" dirty="0"/>
              <a:t>for </a:t>
            </a:r>
            <a:r>
              <a:rPr lang="en-US" dirty="0" smtClean="0"/>
              <a:t>160,000</a:t>
            </a:r>
          </a:p>
          <a:p>
            <a:pPr marL="0" indent="0">
              <a:buNone/>
            </a:pPr>
            <a:r>
              <a:rPr lang="en-US" dirty="0" smtClean="0"/>
              <a:t>international </a:t>
            </a:r>
            <a:r>
              <a:rPr lang="en-US" dirty="0"/>
              <a:t>partners such as Hyatt Hotels Corporation, Marriott International, Starwood Hotels &amp; Resorts Worldwide, </a:t>
            </a:r>
            <a:r>
              <a:rPr lang="en-US" dirty="0" smtClean="0"/>
              <a:t>Best </a:t>
            </a:r>
            <a:r>
              <a:rPr lang="en-US" dirty="0"/>
              <a:t>Western </a:t>
            </a:r>
            <a:r>
              <a:rPr lang="en-US" dirty="0" smtClean="0"/>
              <a:t>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989</TotalTime>
  <Words>685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Trebuchet MS</vt:lpstr>
      <vt:lpstr>Arial</vt:lpstr>
      <vt:lpstr>Berlin</vt:lpstr>
      <vt:lpstr>Urban Tourism Management: Mecca, Islam’s Holiest City </vt:lpstr>
      <vt:lpstr>The Hajj</vt:lpstr>
      <vt:lpstr>PowerPoint Presentation</vt:lpstr>
      <vt:lpstr>How have demand, supply, and technology drive this growth?</vt:lpstr>
      <vt:lpstr>“The largest mass gathering in the world.”</vt:lpstr>
      <vt:lpstr>Mina: Tent City</vt:lpstr>
      <vt:lpstr>PowerPoint Presentation</vt:lpstr>
      <vt:lpstr>Has Mecca reached its ‘carrying capacity’?</vt:lpstr>
      <vt:lpstr>Mecca Transformation</vt:lpstr>
      <vt:lpstr>How to manage? Recent measures…</vt:lpstr>
      <vt:lpstr>Recent Measures: Are they enough?</vt:lpstr>
      <vt:lpstr>Complete Following Using Resources from Website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Tourism Management: Mecca, Islam’s Holiest City</dc:title>
  <dc:creator>Nicole St Pierre</dc:creator>
  <cp:lastModifiedBy>St. Pierre, Nicole</cp:lastModifiedBy>
  <cp:revision>25</cp:revision>
  <dcterms:created xsi:type="dcterms:W3CDTF">2015-09-25T17:16:31Z</dcterms:created>
  <dcterms:modified xsi:type="dcterms:W3CDTF">2017-03-22T13:39:49Z</dcterms:modified>
</cp:coreProperties>
</file>