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82" r:id="rId4"/>
    <p:sldId id="283" r:id="rId5"/>
    <p:sldId id="284" r:id="rId6"/>
    <p:sldId id="331" r:id="rId7"/>
    <p:sldId id="347" r:id="rId8"/>
    <p:sldId id="352" r:id="rId9"/>
    <p:sldId id="344" r:id="rId10"/>
    <p:sldId id="346" r:id="rId11"/>
    <p:sldId id="353" r:id="rId12"/>
    <p:sldId id="349" r:id="rId13"/>
    <p:sldId id="351" r:id="rId14"/>
    <p:sldId id="329" r:id="rId15"/>
    <p:sldId id="345" r:id="rId16"/>
    <p:sldId id="348" r:id="rId17"/>
    <p:sldId id="350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2323"/>
  </p:normalViewPr>
  <p:slideViewPr>
    <p:cSldViewPr>
      <p:cViewPr varScale="1">
        <p:scale>
          <a:sx n="66" d="100"/>
          <a:sy n="66" d="100"/>
        </p:scale>
        <p:origin x="192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030FC0-EB2C-4FC9-A3EE-549D2ADCB7C7}" type="datetimeFigureOut">
              <a:rPr lang="en-US"/>
              <a:pPr>
                <a:defRPr/>
              </a:pPr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02A956B-00FF-4526-A14A-83987079B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AB9D4B2-D18B-4840-8B84-C72619743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0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8B696-FF5E-4F4E-8582-F98AF86945D1}" type="slidenum">
              <a:rPr lang="en-US"/>
              <a:pPr/>
              <a:t>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354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A891-D294-4155-B90E-C641993D7EB4}" type="slidenum">
              <a:rPr lang="en-US"/>
              <a:pPr/>
              <a:t>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707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96008-C04A-4A27-9EFB-00A00AA8DA77}" type="slidenum">
              <a:rPr lang="en-US"/>
              <a:pPr/>
              <a:t>3</a:t>
            </a:fld>
            <a:endParaRPr lang="en-US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1EA2CD3D-4B96-45A7-A810-7B2F7A51A020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4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E315E-C742-4B02-8F62-C23EBA3A5F7D}" type="slidenum">
              <a:rPr lang="en-US"/>
              <a:pPr/>
              <a:t>4</a:t>
            </a:fld>
            <a:endParaRPr lang="en-US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657981DE-2C57-4AA4-BCB5-018A1825951B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2494E-64A1-463C-914D-0F3A34ABA329}" type="slidenum">
              <a:rPr lang="en-US"/>
              <a:pPr/>
              <a:t>5</a:t>
            </a:fld>
            <a:endParaRPr lang="en-US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E134A810-B2C0-4CE5-91DA-4AA14DB18D6C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2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1C09-6AC3-4E36-8794-4C9CB39C7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0AA7B-37FA-4D83-90D1-3FE697C5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6E9A-6F90-41D1-BE50-56D40B6D8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C754-1546-451F-9428-BAFD50A26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A8DF-1AFD-47AB-864F-2AF0C3611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B3DB-1737-4459-8F09-431B87FC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B74DA-C5E6-490E-A79B-355000079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0358-082B-4BC8-9D8F-DC7AD490B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1B5E-4903-4815-8ECC-770458A8E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33641-12BF-480E-8B4C-31F52F884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F809E-7415-454C-962F-F35C61FE6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C04EF-FA86-43E0-B26F-41D68B4E6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548A9D-8643-4FB1-9232-842072349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pAaVK8eJsfo" TargetMode="External"/><Relationship Id="rId3" Type="http://schemas.openxmlformats.org/officeDocument/2006/relationships/hyperlink" Target="https://www.youtube.com/watch?v=rE71pZbkCD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/>
              <a:t>C</a:t>
            </a:r>
            <a:r>
              <a:rPr lang="en-US" sz="4000" dirty="0" smtClean="0"/>
              <a:t>arrying </a:t>
            </a:r>
            <a:r>
              <a:rPr lang="en-US" sz="4000" dirty="0"/>
              <a:t>C</a:t>
            </a:r>
            <a:r>
              <a:rPr lang="en-US" sz="4000" dirty="0" smtClean="0"/>
              <a:t>apacity in Rural </a:t>
            </a:r>
            <a:r>
              <a:rPr lang="en-US" sz="4000" dirty="0"/>
              <a:t>A</a:t>
            </a:r>
            <a:r>
              <a:rPr lang="en-US" sz="4000" dirty="0" smtClean="0"/>
              <a:t>reas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Carrying capacity is….</a:t>
            </a:r>
          </a:p>
          <a:p>
            <a:pPr eaLnBrk="1" hangingPunct="1"/>
            <a:r>
              <a:rPr lang="en-US" dirty="0"/>
              <a:t>The maximum number of visitors/participants that a site/event can satisfy at one time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43000" y="4572000"/>
            <a:ext cx="7162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805" y="35814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/>
              <a:t>Vid#1 - </a:t>
            </a:r>
            <a:r>
              <a:rPr lang="en-US" dirty="0">
                <a:hlinkClick r:id="rId3"/>
              </a:rPr>
              <a:t>https://www.youtube.com/watch?v=rE71pZbkCDI</a:t>
            </a:r>
            <a:endParaRPr lang="en-US" dirty="0"/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Vid#2 - 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www.youtube.com/watch?v=pAaVK8eJsfo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143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Watch: Sherpa Brawl on Everest (videos linked below)</a:t>
            </a:r>
          </a:p>
          <a:p>
            <a:endParaRPr lang="en-US" dirty="0" smtClean="0"/>
          </a:p>
          <a:p>
            <a:r>
              <a:rPr lang="en-US" dirty="0" smtClean="0"/>
              <a:t>- Ensure you look at both videos before copying notes below.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Social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314" y="1143000"/>
            <a:ext cx="4648200" cy="4267199"/>
          </a:xfrm>
        </p:spPr>
        <p:txBody>
          <a:bodyPr/>
          <a:lstStyle/>
          <a:p>
            <a:r>
              <a:rPr lang="en-US" dirty="0" smtClean="0"/>
              <a:t>April 27, 2013 Everest brawl between Swiss climbers and </a:t>
            </a:r>
            <a:r>
              <a:rPr lang="en-US" dirty="0" err="1" smtClean="0"/>
              <a:t>sherpas</a:t>
            </a:r>
            <a:r>
              <a:rPr lang="en-US" dirty="0" smtClean="0"/>
              <a:t> when foreign climbers try to climb Lhotse face when </a:t>
            </a:r>
            <a:r>
              <a:rPr lang="en-US" dirty="0" err="1" smtClean="0"/>
              <a:t>sherpas</a:t>
            </a:r>
            <a:r>
              <a:rPr lang="en-US" dirty="0" smtClean="0"/>
              <a:t> working on the ropes</a:t>
            </a:r>
          </a:p>
          <a:p>
            <a:r>
              <a:rPr lang="en-US" dirty="0" smtClean="0"/>
              <a:t>April 18, 2014 avalanche in Khumbu Icefall kills 16 </a:t>
            </a:r>
            <a:r>
              <a:rPr lang="en-US" dirty="0" err="1" smtClean="0"/>
              <a:t>sherpas</a:t>
            </a:r>
            <a:r>
              <a:rPr lang="en-US" dirty="0" smtClean="0"/>
              <a:t>, causing others to go on strike as many work without insurance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4" y="2221056"/>
            <a:ext cx="4303486" cy="30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191000" cy="4876800"/>
          </a:xfrm>
        </p:spPr>
        <p:txBody>
          <a:bodyPr/>
          <a:lstStyle/>
          <a:p>
            <a:r>
              <a:rPr lang="en-US" sz="2000" dirty="0"/>
              <a:t>Catering to the needs of the crowds translates into an </a:t>
            </a:r>
            <a:r>
              <a:rPr lang="en-US" sz="2000" dirty="0">
                <a:solidFill>
                  <a:srgbClr val="FFC000"/>
                </a:solidFill>
              </a:rPr>
              <a:t>increase in rubbish</a:t>
            </a:r>
            <a:r>
              <a:rPr lang="en-US" sz="2000" dirty="0"/>
              <a:t>, further </a:t>
            </a:r>
            <a:r>
              <a:rPr lang="en-US" sz="2000" dirty="0">
                <a:solidFill>
                  <a:srgbClr val="FFC000"/>
                </a:solidFill>
              </a:rPr>
              <a:t>deforestation</a:t>
            </a:r>
            <a:r>
              <a:rPr lang="en-US" sz="2000" dirty="0"/>
              <a:t> due to lodges’ construction and heating, and erosion of mountain paths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Water scarcity </a:t>
            </a:r>
            <a:r>
              <a:rPr lang="en-US" sz="2000" dirty="0" smtClean="0"/>
              <a:t>is present in Nepal, </a:t>
            </a:r>
            <a:r>
              <a:rPr lang="en-US" sz="2000" dirty="0"/>
              <a:t>the result of receding glaciers due to global warming, as well as </a:t>
            </a:r>
            <a:r>
              <a:rPr lang="en-US" sz="2000" dirty="0">
                <a:solidFill>
                  <a:srgbClr val="FFC000"/>
                </a:solidFill>
              </a:rPr>
              <a:t>water pollution induced by contamination </a:t>
            </a:r>
            <a:r>
              <a:rPr lang="en-US" sz="2000" dirty="0"/>
              <a:t>of freshwater with human and animal waste, have led many environmentalists to raise the alarm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5105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Sagarmatha</a:t>
            </a:r>
            <a:r>
              <a:rPr lang="en-US" dirty="0" smtClean="0"/>
              <a:t> National Park</a:t>
            </a:r>
          </a:p>
          <a:p>
            <a:pPr marL="0" indent="0" algn="ctr">
              <a:buNone/>
            </a:pPr>
            <a:r>
              <a:rPr lang="en-US" sz="2400" i="1" dirty="0" smtClean="0"/>
              <a:t>Aka: Mt. Everest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0" y="2738437"/>
            <a:ext cx="3873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840162"/>
          </a:xfrm>
        </p:spPr>
        <p:txBody>
          <a:bodyPr/>
          <a:lstStyle/>
          <a:p>
            <a:r>
              <a:rPr lang="en-US" dirty="0" smtClean="0"/>
              <a:t>Rural Tourism </a:t>
            </a:r>
            <a:r>
              <a:rPr lang="en-US" smtClean="0"/>
              <a:t>Management:</a:t>
            </a:r>
            <a:br>
              <a:rPr lang="en-US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changes would you make to establish sustainable </a:t>
            </a:r>
            <a:r>
              <a:rPr lang="en-US" smtClean="0"/>
              <a:t>management strategies?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The best tourist strategies will maximize visitor numbers but not at them expense of local people or the environment.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 err="1" smtClean="0"/>
              <a:t>e</a:t>
            </a:r>
            <a:r>
              <a:rPr lang="en-US" dirty="0" smtClean="0"/>
              <a:t>. They are sustainable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59501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‘Meeting the needs of the present without compromising the ability of future generations to meet their own needs using the same resources.’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 smtClean="0">
                <a:solidFill>
                  <a:srgbClr val="00B050"/>
                </a:solidFill>
              </a:rPr>
              <a:t>So….after 2013 “Everest Brawl”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95800" cy="5181600"/>
          </a:xfrm>
        </p:spPr>
        <p:txBody>
          <a:bodyPr/>
          <a:lstStyle/>
          <a:p>
            <a:pPr marL="0" indent="0">
              <a:buNone/>
            </a:pPr>
            <a:r>
              <a:rPr lang="en-CA" sz="2600" dirty="0" smtClean="0">
                <a:solidFill>
                  <a:schemeClr val="accent6">
                    <a:lumMod val="75000"/>
                  </a:schemeClr>
                </a:solidFill>
              </a:rPr>
              <a:t>1. Climbers on Everest now must bring back 8kg (17.6lbs) of garbage under new rules instituted by Nepalese officials! (2014)</a:t>
            </a:r>
          </a:p>
          <a:p>
            <a:pPr marL="0" indent="0">
              <a:buNone/>
            </a:pPr>
            <a:endParaRPr lang="en-CA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2600" dirty="0" smtClean="0">
                <a:solidFill>
                  <a:schemeClr val="accent1">
                    <a:lumMod val="50000"/>
                  </a:schemeClr>
                </a:solidFill>
              </a:rPr>
              <a:t>2. New office set up to   collect trash (or lose $4000 deposit), resolve conflicts (local soldiers and police), and provide medical aid</a:t>
            </a:r>
          </a:p>
          <a:p>
            <a:endParaRPr lang="en-CA" dirty="0"/>
          </a:p>
        </p:txBody>
      </p:sp>
      <p:pic>
        <p:nvPicPr>
          <p:cNvPr id="1026" name="Picture 2" descr="Nepal to force Everest climbers to collect rubbi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8173"/>
            <a:ext cx="4412203" cy="3115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6001" y="538045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FF0000"/>
                </a:solidFill>
              </a:rPr>
              <a:t>“Alpine Tourism” – Enforcement is an Issue!</a:t>
            </a:r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CA" dirty="0" smtClean="0"/>
              <a:t>3. Slowly acquiring </a:t>
            </a:r>
            <a:r>
              <a:rPr lang="en-CA" u="sng" dirty="0" smtClean="0"/>
              <a:t>labour rights</a:t>
            </a:r>
            <a:r>
              <a:rPr lang="en-CA" dirty="0" smtClean="0"/>
              <a:t> to Nepali and Sherpas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902156"/>
            <a:ext cx="2857500" cy="2095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902156"/>
            <a:ext cx="5257800" cy="4525963"/>
          </a:xfrm>
        </p:spPr>
        <p:txBody>
          <a:bodyPr/>
          <a:lstStyle/>
          <a:p>
            <a:r>
              <a:rPr lang="en-CA" sz="2000" dirty="0"/>
              <a:t>Although 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death rate </a:t>
            </a:r>
            <a:r>
              <a:rPr lang="en-CA" sz="2000" dirty="0"/>
              <a:t>has fallen for western climbers, 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for Sherpas is 12x higher than death rate of US soldiers in 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</a:rPr>
              <a:t>Iraq</a:t>
            </a:r>
          </a:p>
          <a:p>
            <a:endParaRPr lang="en-CA" sz="2000" dirty="0" smtClean="0"/>
          </a:p>
          <a:p>
            <a:r>
              <a:rPr lang="en-CA" sz="2000" dirty="0" smtClean="0"/>
              <a:t>After 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</a:rPr>
              <a:t>devastating avalanche in 2014 killed 16 Sherpas, </a:t>
            </a:r>
            <a:r>
              <a:rPr lang="en-CA" sz="2000" dirty="0" smtClean="0"/>
              <a:t>rest of native climbers went on strike for remainder of climbing season</a:t>
            </a:r>
          </a:p>
          <a:p>
            <a:endParaRPr lang="en-CA" sz="2000" dirty="0" smtClean="0"/>
          </a:p>
          <a:p>
            <a:r>
              <a:rPr lang="en-CA" sz="2000" dirty="0" smtClean="0"/>
              <a:t>Sherpas demanded </a:t>
            </a:r>
            <a:r>
              <a:rPr lang="en-CA" sz="2000" dirty="0" smtClean="0">
                <a:solidFill>
                  <a:schemeClr val="accent1">
                    <a:lumMod val="50000"/>
                  </a:schemeClr>
                </a:solidFill>
              </a:rPr>
              <a:t>higher compensation for families of perished climbers </a:t>
            </a:r>
            <a:r>
              <a:rPr lang="en-CA" sz="2000" dirty="0" smtClean="0"/>
              <a:t>($1000), or disabled climbers ($10 000), establish monument to deceased Sherpas, raise insurance rates</a:t>
            </a:r>
          </a:p>
          <a:p>
            <a:pPr marL="0" indent="0">
              <a:buNone/>
            </a:pPr>
            <a:endParaRPr lang="en-CA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4482174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Suggested Sustainable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suggest transfer of ownership of foreign-owned climbing companies to local ownership</a:t>
            </a:r>
          </a:p>
          <a:p>
            <a:r>
              <a:rPr lang="en-US" dirty="0" smtClean="0"/>
              <a:t>Limits and caps on number of companies operating and number of climbers in each company.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3667"/>
            <a:ext cx="4038600" cy="2799029"/>
          </a:xfrm>
        </p:spPr>
      </p:pic>
    </p:spTree>
    <p:extLst>
      <p:ext uri="{BB962C8B-B14F-4D97-AF65-F5344CB8AC3E}">
        <p14:creationId xmlns:p14="http://schemas.microsoft.com/office/powerpoint/2010/main" val="10961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218" y="1295400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Physical carrying capacity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92D050"/>
                </a:solidFill>
              </a:rPr>
              <a:t>Environmental carrying capacity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</a:rPr>
              <a:t>Perceptual carrying capacity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carrying capacity: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33918" y="3367881"/>
            <a:ext cx="54102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 </a:t>
            </a:r>
            <a:r>
              <a:rPr lang="en-US" sz="2800" b="1" dirty="0">
                <a:solidFill>
                  <a:srgbClr val="FFFF00"/>
                </a:solidFill>
              </a:rPr>
              <a:t>honeypot site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– </a:t>
            </a:r>
            <a:r>
              <a:rPr lang="en-US" sz="2800" dirty="0" smtClean="0"/>
              <a:t>biggest attraction in an area - attracts </a:t>
            </a:r>
            <a:r>
              <a:rPr lang="en-US" sz="2800" dirty="0"/>
              <a:t>tourists like bees to honey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71" y="4985254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189" y="4827369"/>
            <a:ext cx="2352675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08" y="4977897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2373" y="1143000"/>
            <a:ext cx="35814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</a:rPr>
              <a:t>Traffic congestion and overcrowding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</a:rPr>
              <a:t>If the car park is full then </a:t>
            </a:r>
            <a:r>
              <a:rPr lang="en-US" sz="3200" b="1" dirty="0">
                <a:latin typeface="Calibri" pitchFamily="34" charset="0"/>
              </a:rPr>
              <a:t>physical carrying capacity</a:t>
            </a:r>
            <a:r>
              <a:rPr lang="en-US" sz="2400" b="1" dirty="0">
                <a:latin typeface="Calibri" pitchFamily="34" charset="0"/>
              </a:rPr>
              <a:t> has been </a:t>
            </a:r>
            <a:r>
              <a:rPr lang="en-US" sz="2400" b="1" dirty="0" smtClean="0">
                <a:latin typeface="Calibri" pitchFamily="34" charset="0"/>
              </a:rPr>
              <a:t>reached – no more visitors can be accommodated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41148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5" descr="grassm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65532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6700" y="4614409"/>
            <a:ext cx="8610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</a:rPr>
              <a:t>Footpath erosion – The </a:t>
            </a:r>
            <a:r>
              <a:rPr lang="en-US" sz="3200" b="1" dirty="0" smtClean="0">
                <a:latin typeface="Calibri" pitchFamily="34" charset="0"/>
              </a:rPr>
              <a:t>environmental </a:t>
            </a:r>
            <a:r>
              <a:rPr lang="en-US" sz="3200" b="1" dirty="0">
                <a:latin typeface="Calibri" pitchFamily="34" charset="0"/>
              </a:rPr>
              <a:t>carrying capacity</a:t>
            </a:r>
            <a:r>
              <a:rPr lang="en-US" sz="2400" b="1" dirty="0">
                <a:latin typeface="Calibri" pitchFamily="34" charset="0"/>
              </a:rPr>
              <a:t> been </a:t>
            </a:r>
            <a:r>
              <a:rPr lang="en-US" sz="2400" b="1" dirty="0" smtClean="0">
                <a:latin typeface="Calibri" pitchFamily="34" charset="0"/>
              </a:rPr>
              <a:t>exceeded </a:t>
            </a:r>
            <a:r>
              <a:rPr lang="en-US" sz="2400" dirty="0" smtClean="0"/>
              <a:t>(</a:t>
            </a:r>
            <a:r>
              <a:rPr lang="en-US" sz="2400" dirty="0"/>
              <a:t>the maximum number </a:t>
            </a:r>
            <a:r>
              <a:rPr lang="en-US" sz="2400" dirty="0" err="1" smtClean="0"/>
              <a:t>ppl</a:t>
            </a:r>
            <a:r>
              <a:rPr lang="en-US" sz="2400" dirty="0" smtClean="0"/>
              <a:t> before </a:t>
            </a:r>
            <a:r>
              <a:rPr lang="en-US" sz="2400" dirty="0"/>
              <a:t>the local environment becomes damaged)</a:t>
            </a:r>
            <a:r>
              <a:rPr lang="en-US" sz="2400" b="1" dirty="0" smtClean="0">
                <a:latin typeface="Calibri" pitchFamily="34" charset="0"/>
              </a:rPr>
              <a:t> where vegetation can no longer grow due to </a:t>
            </a:r>
            <a:r>
              <a:rPr lang="en-US" sz="2400" b="1" dirty="0">
                <a:latin typeface="Calibri" pitchFamily="34" charset="0"/>
              </a:rPr>
              <a:t>excessive hiking on most popular trails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508114" y="-109829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Perceptual carrying capacity………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5762"/>
            <a:ext cx="38401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081332"/>
            <a:ext cx="3987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600" y="990600"/>
            <a:ext cx="4571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</a:t>
            </a:r>
            <a:r>
              <a:rPr lang="en-US" sz="2000" b="1" dirty="0" smtClean="0"/>
              <a:t>he </a:t>
            </a:r>
            <a:r>
              <a:rPr lang="en-US" sz="2000" b="1" dirty="0"/>
              <a:t>maximum number before a specific group of visitors considers the level of impact, such as noise, to be </a:t>
            </a:r>
            <a:r>
              <a:rPr lang="en-US" sz="2000" b="1" dirty="0" smtClean="0"/>
              <a:t>excessive</a:t>
            </a:r>
            <a:endParaRPr lang="en-US" sz="2000" b="1" dirty="0"/>
          </a:p>
        </p:txBody>
      </p:sp>
      <p:pic>
        <p:nvPicPr>
          <p:cNvPr id="13314" name="Picture 2" descr="http://ec2-79-125-104-178.eu-west-1.compute.amazonaws.com/wp-content/uploads/2012/06/club_18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53" y="2743200"/>
            <a:ext cx="4597161" cy="344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0"/>
            <a:ext cx="7620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Problems if a destination exceeds its carrying capacity include: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Tensions between locals and tourists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Deforestation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Congestion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Water pollution from increased waste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Water shortages from increased demand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Air pollution from increased cars and flights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Footpath erosion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Damage to archaeological sites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Power black-outs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Visual and noise pollution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Disturbance of wildlife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Reduction in visitor numbers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Everest?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Physical</a:t>
            </a:r>
          </a:p>
          <a:p>
            <a:r>
              <a:rPr lang="en-CA" dirty="0" smtClean="0"/>
              <a:t>Environmental</a:t>
            </a:r>
          </a:p>
          <a:p>
            <a:r>
              <a:rPr lang="en-CA" dirty="0" smtClean="0"/>
              <a:t>Perceptual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Has the rural honeypot site Mt. Everest reached its carrying capacity?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69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79794"/>
            <a:ext cx="7848600" cy="7037794"/>
          </a:xfrm>
        </p:spPr>
      </p:pic>
    </p:spTree>
    <p:extLst>
      <p:ext uri="{BB962C8B-B14F-4D97-AF65-F5344CB8AC3E}">
        <p14:creationId xmlns:p14="http://schemas.microsoft.com/office/powerpoint/2010/main" val="1705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552"/>
          </a:xfrm>
        </p:spPr>
        <p:txBody>
          <a:bodyPr/>
          <a:lstStyle/>
          <a:p>
            <a:r>
              <a:rPr lang="en-CA" dirty="0" smtClean="0"/>
              <a:t>Alpine Tourism: how to..?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r>
              <a:rPr lang="en-CA" dirty="0" smtClean="0"/>
              <a:t>Maximize capacity?</a:t>
            </a:r>
          </a:p>
          <a:p>
            <a:pPr marL="0" indent="0">
              <a:buNone/>
            </a:pPr>
            <a:r>
              <a:rPr lang="en-CA" dirty="0" smtClean="0"/>
              <a:t>- </a:t>
            </a:r>
            <a:r>
              <a:rPr lang="en-CA" sz="2000" dirty="0" smtClean="0"/>
              <a:t>Avoid environmental damage</a:t>
            </a: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896" y="4800600"/>
            <a:ext cx="40386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Minimize conflict?</a:t>
            </a:r>
          </a:p>
          <a:p>
            <a:pPr marL="0" indent="0">
              <a:buNone/>
            </a:pPr>
            <a:r>
              <a:rPr lang="en-CA" sz="2000" dirty="0" smtClean="0"/>
              <a:t>- Between residents vs visitors</a:t>
            </a:r>
            <a:endParaRPr lang="en-CA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32496"/>
            <a:ext cx="2891051" cy="2253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31" y="2971800"/>
            <a:ext cx="3220273" cy="180335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33900" y="1011190"/>
            <a:ext cx="76200" cy="5516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41" y="4116518"/>
            <a:ext cx="351472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24" y="2354239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636</Words>
  <Application>Microsoft Macintosh PowerPoint</Application>
  <PresentationFormat>On-screen Show (4:3)</PresentationFormat>
  <Paragraphs>81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Default Design</vt:lpstr>
      <vt:lpstr>Carrying Capacity in Rural Areas</vt:lpstr>
      <vt:lpstr>Types of carrying capacity:</vt:lpstr>
      <vt:lpstr>PowerPoint Presentation</vt:lpstr>
      <vt:lpstr>PowerPoint Presentation</vt:lpstr>
      <vt:lpstr>Perceptual carrying capacity………</vt:lpstr>
      <vt:lpstr>PowerPoint Presentation</vt:lpstr>
      <vt:lpstr>What about Everest?</vt:lpstr>
      <vt:lpstr>PowerPoint Presentation</vt:lpstr>
      <vt:lpstr>Alpine Tourism: how to..?</vt:lpstr>
      <vt:lpstr>PowerPoint Presentation</vt:lpstr>
      <vt:lpstr>Social Impact</vt:lpstr>
      <vt:lpstr>Environmental Impact</vt:lpstr>
      <vt:lpstr>Rural Tourism Management:  What changes would you make to establish sustainable management strategies?  </vt:lpstr>
      <vt:lpstr>The best tourist strategies will maximize visitor numbers but not at them expense of local people or the environment.  ie. They are sustainable  </vt:lpstr>
      <vt:lpstr>So….after 2013 “Everest Brawl”</vt:lpstr>
      <vt:lpstr>3. Slowly acquiring labour rights to Nepali and Sherpas </vt:lpstr>
      <vt:lpstr>Other Suggested Sustainable Strategies</vt:lpstr>
    </vt:vector>
  </TitlesOfParts>
  <Company>school of excellent shepherd!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tourism management in rural and urban areas</dc:title>
  <dc:creator>julie shepherd</dc:creator>
  <cp:lastModifiedBy>St. Pierre, Nicole</cp:lastModifiedBy>
  <cp:revision>70</cp:revision>
  <dcterms:created xsi:type="dcterms:W3CDTF">2011-01-19T22:49:52Z</dcterms:created>
  <dcterms:modified xsi:type="dcterms:W3CDTF">2017-10-24T17:21:44Z</dcterms:modified>
</cp:coreProperties>
</file>