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57" r:id="rId4"/>
    <p:sldId id="258" r:id="rId5"/>
    <p:sldId id="275" r:id="rId6"/>
    <p:sldId id="263" r:id="rId7"/>
    <p:sldId id="276" r:id="rId8"/>
    <p:sldId id="264" r:id="rId9"/>
    <p:sldId id="268" r:id="rId10"/>
    <p:sldId id="269" r:id="rId11"/>
    <p:sldId id="271" r:id="rId12"/>
    <p:sldId id="272" r:id="rId13"/>
    <p:sldId id="270" r:id="rId14"/>
    <p:sldId id="273" r:id="rId15"/>
    <p:sldId id="274" r:id="rId16"/>
    <p:sldId id="267" r:id="rId1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2"/>
    <p:restoredTop sz="92876"/>
  </p:normalViewPr>
  <p:slideViewPr>
    <p:cSldViewPr>
      <p:cViewPr varScale="1">
        <p:scale>
          <a:sx n="57" d="100"/>
          <a:sy n="57" d="100"/>
        </p:scale>
        <p:origin x="17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5328E8-DFFA-493F-B462-6FDC99064AE7}" type="datetimeFigureOut">
              <a:rPr lang="en-US"/>
              <a:pPr>
                <a:defRPr/>
              </a:pPr>
              <a:t>10/8/17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01DAF8D-D750-4770-A2DD-51832A4E0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229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0680C2-AE51-47EC-A884-CA6D6225D5E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46922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33185A-A57A-414F-9881-0CD44EBE355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5712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99BD3C-5A8A-493A-AD87-320834DE0DC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45625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D43D76-AED5-4304-8E32-68806F712BE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50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8E177-0AFA-4E20-B908-EC621FE75E2F}" type="datetimeFigureOut">
              <a:rPr lang="en-US"/>
              <a:pPr>
                <a:defRPr/>
              </a:pPr>
              <a:t>10/8/17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44485-8F36-4B40-A7A6-7FF040BD9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ADE8F-C376-4659-84CF-B7B0E5397066}" type="datetimeFigureOut">
              <a:rPr lang="en-US"/>
              <a:pPr>
                <a:defRPr/>
              </a:pPr>
              <a:t>10/8/17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DA9E9-A9E4-497B-93D3-B9A2BDFD6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B6995-503B-4A02-97C8-034AD2087182}" type="datetimeFigureOut">
              <a:rPr lang="en-US"/>
              <a:pPr>
                <a:defRPr/>
              </a:pPr>
              <a:t>10/8/17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5830A-1EF9-4F1E-A447-38138E254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1E276-8D6C-48D0-B1B6-BD6276357BEA}" type="datetimeFigureOut">
              <a:rPr lang="en-US"/>
              <a:pPr>
                <a:defRPr/>
              </a:pPr>
              <a:t>10/8/17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7ECA3-F2F0-458A-9BF5-38B4CA3A6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DB965-8771-4453-96B6-215EFF9B7182}" type="datetimeFigureOut">
              <a:rPr lang="en-US"/>
              <a:pPr>
                <a:defRPr/>
              </a:pPr>
              <a:t>10/8/17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F1B56-CCE8-413B-AF0D-05B934F23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EA582-5955-4301-850C-42BA759C9652}" type="datetimeFigureOut">
              <a:rPr lang="en-US"/>
              <a:pPr>
                <a:defRPr/>
              </a:pPr>
              <a:t>10/8/17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1DDFD-E1C4-4293-BBD9-E1E0A9F10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B47F4-5071-4ECA-AEC3-62CA7D9AC0F2}" type="datetimeFigureOut">
              <a:rPr lang="en-US"/>
              <a:pPr>
                <a:defRPr/>
              </a:pPr>
              <a:t>10/8/17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56AA0-EB2E-41BE-B400-A22A9C27B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8B0CA-DA7E-4F84-8F79-A25D7BD3BDDB}" type="datetimeFigureOut">
              <a:rPr lang="en-US"/>
              <a:pPr>
                <a:defRPr/>
              </a:pPr>
              <a:t>10/8/17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58B7E-2AAA-4C27-A014-37F59E373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3BD8E-4B83-4567-AF5C-606DAEB050F1}" type="datetimeFigureOut">
              <a:rPr lang="en-US"/>
              <a:pPr>
                <a:defRPr/>
              </a:pPr>
              <a:t>10/8/17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CCD14-9ABC-4F53-BA25-A50F6CE1B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4F2A0-4C11-4219-AA42-3328007F1614}" type="datetimeFigureOut">
              <a:rPr lang="en-US"/>
              <a:pPr>
                <a:defRPr/>
              </a:pPr>
              <a:t>10/8/17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50DC3-6DA8-4E16-9F32-7EBCEA478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731EA-8111-4796-BC46-60C869908AF0}" type="datetimeFigureOut">
              <a:rPr lang="en-US"/>
              <a:pPr>
                <a:defRPr/>
              </a:pPr>
              <a:t>10/8/17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CCEAF-08F7-4186-8B49-4E852444D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7114AD-FD3B-4C91-9F23-4990F67AC714}" type="datetimeFigureOut">
              <a:rPr lang="en-US"/>
              <a:pPr>
                <a:defRPr/>
              </a:pPr>
              <a:t>10/8/17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E25C54-4E19-4A0E-88F6-5D19E1543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/>
              <a:t>T</a:t>
            </a:r>
            <a:r>
              <a:rPr lang="en-US" dirty="0" smtClean="0"/>
              <a:t>ourism as a development strategy in LEDC’s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146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99" y="1905000"/>
            <a:ext cx="646638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These were the images they saw…</a:t>
            </a:r>
            <a:endParaRPr lang="en-CA" dirty="0"/>
          </a:p>
        </p:txBody>
      </p:sp>
      <p:pic>
        <p:nvPicPr>
          <p:cNvPr id="1026" name="Picture 2" descr="http://2.bp.blogspot.com/-ul72G5EX-Pc/VYjrTroozbI/AAAAAAAAJ54/b-fLE0bNd9Q/s1600/The%2Bburning%2Bmonk%252C%2B1963%2B%25281%25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183" y="1417638"/>
            <a:ext cx="6976434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595122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In June of 1963, Vietnamese </a:t>
            </a:r>
            <a:r>
              <a:rPr lang="en-CA" dirty="0" err="1" smtClean="0"/>
              <a:t>Mahayan</a:t>
            </a:r>
            <a:r>
              <a:rPr lang="en-CA" dirty="0" smtClean="0"/>
              <a:t> </a:t>
            </a:r>
            <a:r>
              <a:rPr lang="en-CA" dirty="0" err="1" smtClean="0"/>
              <a:t>Thic</a:t>
            </a:r>
            <a:r>
              <a:rPr lang="en-CA" dirty="0" smtClean="0"/>
              <a:t> </a:t>
            </a:r>
            <a:r>
              <a:rPr lang="en-CA" dirty="0" err="1" smtClean="0"/>
              <a:t>Quang</a:t>
            </a:r>
            <a:r>
              <a:rPr lang="en-CA" dirty="0" smtClean="0"/>
              <a:t> Doc burned himself to death in protest of the treatment of monks by South Vietnamese government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557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1800" dirty="0" smtClean="0"/>
              <a:t>Napalm: another aerial chemical weapon</a:t>
            </a:r>
            <a:endParaRPr lang="en-CA" sz="1800" dirty="0"/>
          </a:p>
        </p:txBody>
      </p:sp>
      <p:pic>
        <p:nvPicPr>
          <p:cNvPr id="3074" name="Picture 2" descr="http://mediad.publicbroadcasting.net/p/shared/npr/styles/x_large/nprshared/201411/2445789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043" y="1600200"/>
            <a:ext cx="621591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43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1800" dirty="0" smtClean="0"/>
              <a:t>South Vietnamese General Nguyen Ngoc Loan, chief of the national police, seconds before shooting Vietcong soldier Nguyen Van </a:t>
            </a:r>
            <a:r>
              <a:rPr lang="en-CA" sz="1800" dirty="0" err="1" smtClean="0"/>
              <a:t>Lem</a:t>
            </a:r>
            <a:r>
              <a:rPr lang="en-CA" sz="1800" dirty="0" smtClean="0"/>
              <a:t>, 1698</a:t>
            </a:r>
            <a:endParaRPr lang="en-CA" sz="1800" dirty="0"/>
          </a:p>
        </p:txBody>
      </p:sp>
      <p:pic>
        <p:nvPicPr>
          <p:cNvPr id="4098" name="Picture 2" descr="http://1.bp.blogspot.com/-XwjZTVlnghk/U3Jv5jqOpBI/AAAAAAAAJFM/Mf6WVCThdZM/s1600/Saigon+Execution+Murder+of+a+Vietcong+by+Saigon+Police+Chief,+19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417" y="1600200"/>
            <a:ext cx="627516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88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1800" dirty="0" smtClean="0"/>
              <a:t>Agent Orange: an herbicide and defoliant used by the United States in an attempt to wage war against the guerilla jungle tactics used by the Viet Cong</a:t>
            </a:r>
            <a:endParaRPr lang="en-CA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3931920"/>
            <a:ext cx="4343400" cy="2895600"/>
          </a:xfrm>
          <a:prstGeom prst="rect">
            <a:avLst/>
          </a:prstGeom>
        </p:spPr>
      </p:pic>
      <p:pic>
        <p:nvPicPr>
          <p:cNvPr id="2050" name="Picture 2" descr="https://i.ytimg.com/vi/idxFP8yyO0w/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446834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203" y="1555116"/>
            <a:ext cx="380689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8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477000"/>
          </a:xfrm>
        </p:spPr>
        <p:txBody>
          <a:bodyPr/>
          <a:lstStyle/>
          <a:p>
            <a:r>
              <a:rPr lang="en-CA" dirty="0" smtClean="0"/>
              <a:t>‘Vietnam’ emerged from the war unified but with lasting scars; a divided population (north/south), destroyed countryside, little economic earnings potential and refugees streaming out of the country </a:t>
            </a:r>
          </a:p>
          <a:p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The next 20 years were spent in state control; with no politics, commercial goods and forced labour in control of a communist government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9" y="2982686"/>
            <a:ext cx="3111500" cy="22945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982686"/>
            <a:ext cx="3316289" cy="22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7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CA" dirty="0"/>
              <a:t>Beginning in the 1990s, Vietnam began to relax its policies towards capitalism and ‘opened up’ to the world….</a:t>
            </a:r>
          </a:p>
          <a:p>
            <a:endParaRPr lang="en-CA" dirty="0" smtClean="0"/>
          </a:p>
          <a:p>
            <a:r>
              <a:rPr lang="en-CA" dirty="0"/>
              <a:t> The Vietnam National Administration of Tourism is following a long-term plan to diversify the tourism industry, which brings foreign exchange into the </a:t>
            </a:r>
            <a:r>
              <a:rPr lang="en-CA" dirty="0" smtClean="0"/>
              <a:t>country</a:t>
            </a:r>
            <a:r>
              <a:rPr lang="is-IS" dirty="0" smtClean="0"/>
              <a:t>…</a:t>
            </a:r>
          </a:p>
          <a:p>
            <a:endParaRPr lang="is-IS" dirty="0" smtClean="0"/>
          </a:p>
          <a:p>
            <a:r>
              <a:rPr lang="is-IS" dirty="0" smtClean="0"/>
              <a:t>Tourism has increased to 10 million tourists in 2016, up from 2 million in 2000...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290" y="-42295"/>
            <a:ext cx="9254579" cy="687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2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320" y="820897"/>
            <a:ext cx="3738880" cy="2804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53536"/>
            <a:ext cx="7848600" cy="1143000"/>
          </a:xfrm>
        </p:spPr>
        <p:txBody>
          <a:bodyPr/>
          <a:lstStyle/>
          <a:p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Vietnam: Tourism as Development</a:t>
            </a:r>
            <a:endParaRPr lang="en-C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90783"/>
            <a:ext cx="4038600" cy="302895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20360" y="4051299"/>
            <a:ext cx="2966720" cy="222504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47719"/>
            <a:ext cx="4358640" cy="326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Why would you use tourism to ‘develop’?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Lack manufacturing base or raw materials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Small land area with natural attractions (S.I.Ds)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Effective way to build infrastructure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Brings wealth (foreign currency) to country</a:t>
            </a:r>
          </a:p>
          <a:p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Labour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-intensive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industry, which helps with issues of unemployment (directly/indirectly)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Technically an ‘export’ but not subject to price fluctuations on world market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55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686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Is tourism a good development strategy?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…Growing </a:t>
            </a:r>
            <a:r>
              <a:rPr lang="en-US" dirty="0"/>
              <a:t>importance of the tourist industry </a:t>
            </a:r>
            <a:r>
              <a:rPr lang="en-US" dirty="0" smtClean="0"/>
              <a:t>in LEDC’s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Economic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benefits of tourism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increases in </a:t>
            </a:r>
            <a:r>
              <a:rPr lang="en-US" dirty="0" smtClean="0"/>
              <a:t>GDP to improve development level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Jobs - the </a:t>
            </a:r>
            <a:r>
              <a:rPr lang="en-US" dirty="0"/>
              <a:t>multiplier </a:t>
            </a:r>
            <a:r>
              <a:rPr lang="en-US" dirty="0" smtClean="0"/>
              <a:t>effect – </a:t>
            </a:r>
            <a:r>
              <a:rPr lang="en-US" i="1" dirty="0" smtClean="0"/>
              <a:t>“wealth creates wealth”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Social Benefits of tourism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cultural </a:t>
            </a:r>
            <a:r>
              <a:rPr lang="en-US" dirty="0"/>
              <a:t>understanding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language </a:t>
            </a:r>
            <a:r>
              <a:rPr lang="en-US" dirty="0" smtClean="0"/>
              <a:t>learning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Improved infrastructure and better medical facilities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Environmental benefits of tourism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Some areas may be offered environmental protection to preserve them for tourists (MPAs on Bimini)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096000" y="-304800"/>
            <a:ext cx="3048000" cy="2620963"/>
          </a:xfrm>
        </p:spPr>
        <p:txBody>
          <a:bodyPr/>
          <a:lstStyle/>
          <a:p>
            <a:pPr eaLnBrk="1" hangingPunct="1"/>
            <a:r>
              <a:rPr lang="en-US" dirty="0" smtClean="0"/>
              <a:t>The </a:t>
            </a:r>
            <a:r>
              <a:rPr lang="en-US" dirty="0" smtClean="0"/>
              <a:t>multiplier </a:t>
            </a:r>
            <a:r>
              <a:rPr lang="en-US" dirty="0" smtClean="0"/>
              <a:t>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1981200"/>
            <a:ext cx="3276600" cy="3001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000" dirty="0" smtClean="0"/>
              <a:t>This is how the success of tourism in a community benefits many people, not just those </a:t>
            </a:r>
            <a:r>
              <a:rPr lang="en-US" sz="2000" b="1" dirty="0" smtClean="0"/>
              <a:t>directly</a:t>
            </a:r>
            <a:r>
              <a:rPr lang="en-US" sz="2000" dirty="0" smtClean="0"/>
              <a:t> employed.</a:t>
            </a:r>
          </a:p>
          <a:p>
            <a:pPr eaLnBrk="1" hangingPunct="1">
              <a:buFont typeface="Arial" charset="0"/>
              <a:buNone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Arial" charset="0"/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</a:t>
            </a:r>
          </a:p>
          <a:p>
            <a:pPr eaLnBrk="1" hangingPunct="1">
              <a:buFont typeface="Arial" charset="0"/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 the multiplier effect in your own words….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304800"/>
            <a:ext cx="6121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Multiplier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 smtClean="0"/>
              <a:t>“The </a:t>
            </a:r>
            <a:r>
              <a:rPr lang="en-US" dirty="0"/>
              <a:t>fiscal </a:t>
            </a:r>
            <a:r>
              <a:rPr lang="en-US" b="1" dirty="0"/>
              <a:t>multiplier effect</a:t>
            </a:r>
            <a:r>
              <a:rPr lang="en-US" dirty="0"/>
              <a:t> occurs when an initial injection into the economy causes a bigger final increase in national income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Investment breeds investment </a:t>
            </a:r>
          </a:p>
          <a:p>
            <a:r>
              <a:rPr lang="en-US" dirty="0" smtClean="0"/>
              <a:t>Money supply is expanded as wealth is generated within the country, spending increases and taxes generate revenue for government. </a:t>
            </a:r>
          </a:p>
          <a:p>
            <a:r>
              <a:rPr lang="en-US" dirty="0" smtClean="0"/>
              <a:t>Tourism is an industry ’job-creator’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728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Negatives of tourism as a development strategy 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229600" cy="4525963"/>
          </a:xfrm>
        </p:spPr>
        <p:txBody>
          <a:bodyPr/>
          <a:lstStyle/>
          <a:p>
            <a:pPr eaLnBrk="1" hangingPunct="1"/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Economic</a:t>
            </a:r>
          </a:p>
          <a:p>
            <a:pPr eaLnBrk="1" hangingPunct="1">
              <a:buFont typeface="Arial" charset="0"/>
              <a:buNone/>
            </a:pPr>
            <a:r>
              <a:rPr lang="en-US" sz="2200" dirty="0" smtClean="0"/>
              <a:t>Jobs may be seasonal</a:t>
            </a:r>
          </a:p>
          <a:p>
            <a:pPr eaLnBrk="1" hangingPunct="1">
              <a:buFont typeface="Arial" charset="0"/>
              <a:buNone/>
            </a:pPr>
            <a:r>
              <a:rPr lang="en-US" sz="2200" dirty="0" smtClean="0"/>
              <a:t>Poorly paid and low skilled jobs</a:t>
            </a:r>
          </a:p>
          <a:p>
            <a:pPr eaLnBrk="1" hangingPunct="1">
              <a:buFont typeface="Arial" charset="0"/>
              <a:buNone/>
            </a:pPr>
            <a:r>
              <a:rPr lang="en-US" sz="2200" dirty="0" smtClean="0"/>
              <a:t>Leakage – foreign companies manage the business </a:t>
            </a:r>
            <a:r>
              <a:rPr lang="en-US" sz="2200" smtClean="0"/>
              <a:t>and ‘repatriate’ </a:t>
            </a:r>
            <a:r>
              <a:rPr lang="en-US" sz="2200" dirty="0" smtClean="0"/>
              <a:t>profits to their own country</a:t>
            </a:r>
          </a:p>
          <a:p>
            <a:pPr eaLnBrk="1" hangingPunct="1">
              <a:buFont typeface="Arial" charset="0"/>
              <a:buNone/>
            </a:pPr>
            <a:endParaRPr lang="en-US" sz="2200" dirty="0" smtClean="0"/>
          </a:p>
          <a:p>
            <a:pPr eaLnBrk="1" hangingPunct="1"/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Social</a:t>
            </a:r>
          </a:p>
          <a:p>
            <a:pPr eaLnBrk="1" hangingPunct="1">
              <a:buFont typeface="Arial" charset="0"/>
              <a:buNone/>
            </a:pPr>
            <a:r>
              <a:rPr lang="en-US" sz="2200" dirty="0" smtClean="0"/>
              <a:t>Traditional way of life lost</a:t>
            </a:r>
          </a:p>
          <a:p>
            <a:pPr eaLnBrk="1" hangingPunct="1">
              <a:buFont typeface="Arial" charset="0"/>
              <a:buNone/>
            </a:pPr>
            <a:r>
              <a:rPr lang="en-US" sz="2200" dirty="0" smtClean="0"/>
              <a:t>Culture clash </a:t>
            </a:r>
            <a:r>
              <a:rPr lang="en-US" sz="2200" dirty="0" err="1" smtClean="0"/>
              <a:t>eg</a:t>
            </a:r>
            <a:r>
              <a:rPr lang="en-US" sz="2200" dirty="0" smtClean="0"/>
              <a:t>. bikini clad women in Muslim areas</a:t>
            </a:r>
          </a:p>
          <a:p>
            <a:pPr eaLnBrk="1" hangingPunct="1">
              <a:buFont typeface="Arial" charset="0"/>
              <a:buNone/>
            </a:pPr>
            <a:endParaRPr lang="en-US" sz="2200" dirty="0" smtClean="0"/>
          </a:p>
          <a:p>
            <a:pPr eaLnBrk="1" hangingPunct="1"/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</a:rPr>
              <a:t>Environmental</a:t>
            </a:r>
          </a:p>
          <a:p>
            <a:pPr eaLnBrk="1" hangingPunct="1">
              <a:buFont typeface="Arial" charset="0"/>
              <a:buNone/>
            </a:pPr>
            <a:r>
              <a:rPr lang="en-US" sz="2200" dirty="0" smtClean="0"/>
              <a:t>Destruction of environment for building new facilities</a:t>
            </a:r>
          </a:p>
          <a:p>
            <a:pPr eaLnBrk="1" hangingPunct="1">
              <a:buFont typeface="Arial" charset="0"/>
              <a:buNone/>
            </a:pPr>
            <a:r>
              <a:rPr lang="en-US" sz="2200" dirty="0" smtClean="0"/>
              <a:t>Water shortages</a:t>
            </a:r>
          </a:p>
          <a:p>
            <a:pPr eaLnBrk="1" hangingPunct="1">
              <a:buFont typeface="Arial" charset="0"/>
              <a:buNone/>
            </a:pPr>
            <a:r>
              <a:rPr lang="en-US" sz="2200" dirty="0" smtClean="0"/>
              <a:t>Waste disposal</a:t>
            </a:r>
          </a:p>
          <a:p>
            <a:pPr eaLnBrk="1" hangingPunct="1">
              <a:buFont typeface="Arial" charset="0"/>
              <a:buNone/>
            </a:pPr>
            <a:endParaRPr lang="en-US" sz="2400" dirty="0" smtClean="0"/>
          </a:p>
          <a:p>
            <a:pPr eaLnBrk="1" hangingPunct="1">
              <a:buFont typeface="Arial" charset="0"/>
              <a:buNone/>
            </a:pPr>
            <a:endParaRPr lang="en-US" sz="2400" dirty="0" smtClean="0"/>
          </a:p>
          <a:p>
            <a:pPr eaLnBrk="1" hangingPunct="1">
              <a:buFont typeface="Arial" charset="0"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Questions from Video: (be specific)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220" y="1417638"/>
            <a:ext cx="8229600" cy="5105400"/>
          </a:xfrm>
        </p:spPr>
        <p:txBody>
          <a:bodyPr/>
          <a:lstStyle/>
          <a:p>
            <a:r>
              <a:rPr lang="en-US" sz="2800" dirty="0" smtClean="0"/>
              <a:t>Which sectors benefit from tourism?</a:t>
            </a:r>
          </a:p>
          <a:p>
            <a:r>
              <a:rPr lang="en-US" sz="2800" dirty="0" smtClean="0"/>
              <a:t>How did tourism benefit Sub-Saharan Africa?</a:t>
            </a:r>
          </a:p>
          <a:p>
            <a:r>
              <a:rPr lang="en-US" sz="2800" dirty="0" smtClean="0"/>
              <a:t>What is the economic impact of tourism?</a:t>
            </a:r>
          </a:p>
          <a:p>
            <a:r>
              <a:rPr lang="en-US" sz="2800" dirty="0" smtClean="0"/>
              <a:t>What are ‘leakages’? Provide a definition and specific example (Thailand?).</a:t>
            </a:r>
          </a:p>
          <a:p>
            <a:r>
              <a:rPr lang="en-US" sz="2800" dirty="0" smtClean="0"/>
              <a:t>List some additional positive impacts of tourism. Use examples from the video.</a:t>
            </a:r>
          </a:p>
          <a:p>
            <a:r>
              <a:rPr lang="en-US" sz="2800" dirty="0" smtClean="0"/>
              <a:t>List some additional negative impacts of tourism. Use examples from the video.</a:t>
            </a:r>
          </a:p>
          <a:p>
            <a:r>
              <a:rPr lang="en-US" sz="2800" dirty="0" smtClean="0"/>
              <a:t>What is the long-term impact of tourism? In your own words, is it essentially positive or negative?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698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6200"/>
            <a:ext cx="8229600" cy="1143000"/>
          </a:xfrm>
        </p:spPr>
        <p:txBody>
          <a:bodyPr/>
          <a:lstStyle/>
          <a:p>
            <a:r>
              <a:rPr lang="en-CA" dirty="0" smtClean="0"/>
              <a:t>Our Case Study: Vietnam – Worksheet 7b online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5" y="616426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1030" name="Picture 6" descr="http://www.operationworld.org/files/ow/maps/lgmap/viet-MMAP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21" y="1275800"/>
            <a:ext cx="7855955" cy="555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93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Brief History…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257800"/>
          </a:xfrm>
        </p:spPr>
        <p:txBody>
          <a:bodyPr/>
          <a:lstStyle/>
          <a:p>
            <a:r>
              <a:rPr lang="en-CA" sz="2800" dirty="0" smtClean="0">
                <a:solidFill>
                  <a:srgbClr val="7030A0"/>
                </a:solidFill>
              </a:rPr>
              <a:t>People have been living there for over 25 000 years!!</a:t>
            </a:r>
          </a:p>
          <a:p>
            <a:pPr marL="0" indent="0">
              <a:buNone/>
            </a:pPr>
            <a:r>
              <a:rPr lang="en-CA" sz="2800" dirty="0" smtClean="0"/>
              <a:t>HOWEVER</a:t>
            </a:r>
          </a:p>
          <a:p>
            <a:r>
              <a:rPr lang="en-CA" sz="2800" dirty="0" smtClean="0">
                <a:solidFill>
                  <a:srgbClr val="00B050"/>
                </a:solidFill>
              </a:rPr>
              <a:t>Vietnam only recently unified as a country in 1975 after decades-long struggle between outside forces (British, French, American) and the nationalists, then communists, the Viet Cong</a:t>
            </a:r>
          </a:p>
          <a:p>
            <a:r>
              <a:rPr lang="en-CA" sz="2800" dirty="0" smtClean="0">
                <a:solidFill>
                  <a:srgbClr val="0070C0"/>
                </a:solidFill>
              </a:rPr>
              <a:t>Viet Cong were a communist guerilla group concentrated in northern Vietnam, led by Ho Chi Minh</a:t>
            </a:r>
          </a:p>
          <a:p>
            <a:r>
              <a:rPr lang="en-CA" sz="2800" dirty="0" smtClean="0">
                <a:solidFill>
                  <a:srgbClr val="FF0000"/>
                </a:solidFill>
              </a:rPr>
              <a:t>First French then American forces fought the Viet Cong for control of Vietnam in first televised war (1955-75)</a:t>
            </a:r>
          </a:p>
          <a:p>
            <a:pPr marL="0" indent="0">
              <a:buNone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05367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606</Words>
  <Application>Microsoft Macintosh PowerPoint</Application>
  <PresentationFormat>On-screen Show (4:3)</PresentationFormat>
  <Paragraphs>83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Arial</vt:lpstr>
      <vt:lpstr>Office Theme</vt:lpstr>
      <vt:lpstr>Tourism as a development strategy in LEDC’s</vt:lpstr>
      <vt:lpstr>Why would you use tourism to ‘develop’?</vt:lpstr>
      <vt:lpstr>Is tourism a good development strategy? </vt:lpstr>
      <vt:lpstr>The multiplier effect</vt:lpstr>
      <vt:lpstr>The Multiplier Effect</vt:lpstr>
      <vt:lpstr>Negatives of tourism as a development strategy </vt:lpstr>
      <vt:lpstr>Questions from Video: (be specific)</vt:lpstr>
      <vt:lpstr>Our Case Study: Vietnam – Worksheet 7b online</vt:lpstr>
      <vt:lpstr>Brief History…</vt:lpstr>
      <vt:lpstr>These were the images they saw…</vt:lpstr>
      <vt:lpstr>Napalm: another aerial chemical weapon</vt:lpstr>
      <vt:lpstr>South Vietnamese General Nguyen Ngoc Loan, chief of the national police, seconds before shooting Vietcong soldier Nguyen Van Lem, 1698</vt:lpstr>
      <vt:lpstr>Agent Orange: an herbicide and defoliant used by the United States in an attempt to wage war against the guerilla jungle tactics used by the Viet Cong</vt:lpstr>
      <vt:lpstr>PowerPoint Presentation</vt:lpstr>
      <vt:lpstr>PowerPoint Presentation</vt:lpstr>
      <vt:lpstr>Vietnam: Tourism as Development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julies</dc:creator>
  <cp:lastModifiedBy>St. Pierre, Nicole</cp:lastModifiedBy>
  <cp:revision>43</cp:revision>
  <dcterms:created xsi:type="dcterms:W3CDTF">2010-04-12T19:12:37Z</dcterms:created>
  <dcterms:modified xsi:type="dcterms:W3CDTF">2017-10-08T07:19:31Z</dcterms:modified>
</cp:coreProperties>
</file>