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7" r:id="rId3"/>
    <p:sldId id="264" r:id="rId4"/>
    <p:sldId id="266" r:id="rId5"/>
    <p:sldId id="268" r:id="rId6"/>
    <p:sldId id="269" r:id="rId7"/>
    <p:sldId id="263" r:id="rId8"/>
    <p:sldId id="272" r:id="rId9"/>
    <p:sldId id="273" r:id="rId10"/>
    <p:sldId id="271" r:id="rId11"/>
    <p:sldId id="270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0"/>
    <p:restoredTop sz="93041"/>
  </p:normalViewPr>
  <p:slideViewPr>
    <p:cSldViewPr>
      <p:cViewPr varScale="1">
        <p:scale>
          <a:sx n="59" d="100"/>
          <a:sy n="59" d="100"/>
        </p:scale>
        <p:origin x="2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7677C-87BC-400B-90F4-B26A685ABE16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8E9-A693-4BF7-B536-98590605D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0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5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07E4-A85F-4AB3-8BA2-A6900C699A72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</a:t>
            </a:r>
            <a:r>
              <a:rPr lang="en-US" dirty="0" smtClean="0"/>
              <a:t>emographic </a:t>
            </a:r>
            <a:r>
              <a:rPr lang="en-US" dirty="0"/>
              <a:t>T</a:t>
            </a:r>
            <a:r>
              <a:rPr lang="en-US" dirty="0" smtClean="0"/>
              <a:t>ransition Model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500" i="1" dirty="0" smtClean="0">
                <a:solidFill>
                  <a:srgbClr val="FF0000"/>
                </a:solidFill>
              </a:rPr>
              <a:t>download student worksheet 4b),</a:t>
            </a:r>
            <a:br>
              <a:rPr lang="en-US" sz="2500" i="1" dirty="0" smtClean="0">
                <a:solidFill>
                  <a:srgbClr val="FF0000"/>
                </a:solidFill>
              </a:rPr>
            </a:br>
            <a:r>
              <a:rPr lang="en-US" sz="2500" i="1" dirty="0" smtClean="0">
                <a:solidFill>
                  <a:srgbClr val="FF0000"/>
                </a:solidFill>
              </a:rPr>
              <a:t>take notes for this class there…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Differing Levels of Development</a:t>
            </a:r>
            <a:endParaRPr lang="en-US" dirty="0"/>
          </a:p>
        </p:txBody>
      </p:sp>
      <p:pic>
        <p:nvPicPr>
          <p:cNvPr id="2050" name="Picture 2" descr="http://image.slidesharecdn.com/thehumanpopulationchallenge-111019192536-phpapp01/95/the-human-population-challenge-from-population-bomb-to-demographic-crisis-27-638.jpg?cb=139100579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519359" cy="489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rb.org/images09/ThreePatternsPopGrowth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4" y="2133599"/>
            <a:ext cx="8388926" cy="401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4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DTM</a:t>
            </a:r>
            <a:endParaRPr lang="en-C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A model based on 200 years of development history and data from ‘developed’ western countries</a:t>
            </a: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r>
              <a:rPr lang="en-CA" sz="2400" dirty="0" smtClean="0">
                <a:solidFill>
                  <a:srgbClr val="00B050"/>
                </a:solidFill>
              </a:rPr>
              <a:t>Looks at changes in birth rate, death rate and total population</a:t>
            </a:r>
          </a:p>
          <a:p>
            <a:endParaRPr lang="en-CA" sz="2400" dirty="0" smtClean="0">
              <a:solidFill>
                <a:srgbClr val="00B050"/>
              </a:solidFill>
            </a:endParaRPr>
          </a:p>
          <a:p>
            <a:r>
              <a:rPr lang="en-CA" sz="2400" dirty="0" smtClean="0">
                <a:solidFill>
                  <a:srgbClr val="00B0F0"/>
                </a:solidFill>
              </a:rPr>
              <a:t>Argues that all countries will follow a similar pattern</a:t>
            </a:r>
          </a:p>
          <a:p>
            <a:endParaRPr lang="en-CA" sz="2400" dirty="0" smtClean="0">
              <a:solidFill>
                <a:srgbClr val="00B0F0"/>
              </a:solidFill>
            </a:endParaRPr>
          </a:p>
          <a:p>
            <a:r>
              <a:rPr lang="en-CA" sz="2400" dirty="0" smtClean="0">
                <a:solidFill>
                  <a:srgbClr val="0070C0"/>
                </a:solidFill>
              </a:rPr>
              <a:t>Created in 1929 by American demographer W. Thompson</a:t>
            </a:r>
          </a:p>
          <a:p>
            <a:endParaRPr lang="en-CA" sz="2400" dirty="0" smtClean="0">
              <a:solidFill>
                <a:srgbClr val="0070C0"/>
              </a:solidFill>
            </a:endParaRPr>
          </a:p>
          <a:p>
            <a:r>
              <a:rPr lang="en-CA" sz="2400" dirty="0" smtClean="0">
                <a:solidFill>
                  <a:srgbClr val="7030A0"/>
                </a:solidFill>
              </a:rPr>
              <a:t>Does not include migration as contributing factor to changing populations in its analysis</a:t>
            </a:r>
            <a:endParaRPr lang="en-CA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3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Demographic </a:t>
            </a:r>
            <a:r>
              <a:rPr lang="en-US" i="1" dirty="0"/>
              <a:t>T</a:t>
            </a:r>
            <a:r>
              <a:rPr lang="en-US" i="1" dirty="0" smtClean="0"/>
              <a:t>ransition Model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Model shows how population changes with development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20899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the DTM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Model is </a:t>
            </a:r>
            <a:r>
              <a:rPr lang="en-US" sz="2800" dirty="0" smtClean="0">
                <a:solidFill>
                  <a:srgbClr val="FF0000"/>
                </a:solidFill>
              </a:rPr>
              <a:t>Eurocentric</a:t>
            </a:r>
            <a:r>
              <a:rPr lang="en-US" sz="2800" dirty="0" smtClean="0"/>
              <a:t> and assumes all countries will develop in similar ways – some countries have not become ‘</a:t>
            </a:r>
            <a:r>
              <a:rPr lang="en-US" sz="2800" dirty="0" err="1" smtClean="0"/>
              <a:t>industrialised</a:t>
            </a:r>
            <a:r>
              <a:rPr lang="en-US" sz="2800" dirty="0" smtClean="0"/>
              <a:t>’ but may skip this phase (</a:t>
            </a:r>
            <a:r>
              <a:rPr lang="en-US" sz="2800" dirty="0" err="1" smtClean="0"/>
              <a:t>ie</a:t>
            </a:r>
            <a:r>
              <a:rPr lang="en-US" sz="2800" dirty="0" smtClean="0"/>
              <a:t>: The Bahamas?) or not achieve industrialization at all (</a:t>
            </a:r>
            <a:r>
              <a:rPr lang="en-US" sz="2800" dirty="0" err="1" smtClean="0"/>
              <a:t>ie</a:t>
            </a:r>
            <a:r>
              <a:rPr lang="en-US" sz="2800" dirty="0" smtClean="0"/>
              <a:t>: Somalia?)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Timescale was 200 years for Europe but much less time for Newly </a:t>
            </a:r>
            <a:r>
              <a:rPr lang="en-US" sz="2800" dirty="0" err="1" smtClean="0">
                <a:solidFill>
                  <a:srgbClr val="00B050"/>
                </a:solidFill>
              </a:rPr>
              <a:t>Industrialised</a:t>
            </a:r>
            <a:r>
              <a:rPr lang="en-US" sz="2800" dirty="0" smtClean="0">
                <a:solidFill>
                  <a:srgbClr val="00B050"/>
                </a:solidFill>
              </a:rPr>
              <a:t> Countries such as Singapore, S. Korea, Thailand and Malaysia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Religion, culture or politics can influence birth rates so they do not fall as rapidly as the model suggests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Recently data suggests that at advanced levels of development (think Scandinavia) there is actually a reversal of the so-called ‘fertility decline</a:t>
            </a:r>
            <a:r>
              <a:rPr lang="en-US" dirty="0" smtClean="0">
                <a:solidFill>
                  <a:srgbClr val="7030A0"/>
                </a:solidFill>
              </a:rPr>
              <a:t>’ – </a:t>
            </a:r>
            <a:r>
              <a:rPr lang="en-US" dirty="0" err="1" smtClean="0">
                <a:solidFill>
                  <a:srgbClr val="7030A0"/>
                </a:solidFill>
              </a:rPr>
              <a:t>woooaaaaahhhHH</a:t>
            </a:r>
            <a:r>
              <a:rPr lang="en-US" dirty="0" smtClean="0">
                <a:solidFill>
                  <a:srgbClr val="7030A0"/>
                </a:solidFill>
              </a:rPr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SO Stage 5 may not happen as originally predicted…..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CA" sz="1100" dirty="0">
                <a:solidFill>
                  <a:schemeClr val="accent1"/>
                </a:solidFill>
              </a:rPr>
              <a:t>http://www.un.org/esa/population/meetings/EGM-Fertility2009/Kohler.pdf</a:t>
            </a:r>
          </a:p>
        </p:txBody>
      </p:sp>
    </p:spTree>
    <p:extLst>
      <p:ext uri="{BB962C8B-B14F-4D97-AF65-F5344CB8AC3E}">
        <p14:creationId xmlns:p14="http://schemas.microsoft.com/office/powerpoint/2010/main" val="312040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Tells us about age and sex structure of a population</a:t>
            </a:r>
          </a:p>
          <a:p>
            <a:endParaRPr lang="en-US" sz="2800" dirty="0" smtClean="0"/>
          </a:p>
          <a:p>
            <a:r>
              <a:rPr lang="en-US" sz="2800" dirty="0" smtClean="0"/>
              <a:t>Help planners decide on extent of  ‘services’ for future such as healthcare and education</a:t>
            </a:r>
          </a:p>
          <a:p>
            <a:endParaRPr lang="en-US" sz="2800" dirty="0" smtClean="0"/>
          </a:p>
          <a:p>
            <a:r>
              <a:rPr lang="en-US" sz="2800" dirty="0" smtClean="0"/>
              <a:t>Illustrate trends in migration or baby booms           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ie</a:t>
            </a:r>
            <a:r>
              <a:rPr lang="en-US" sz="2800" dirty="0" smtClean="0">
                <a:solidFill>
                  <a:srgbClr val="FF0000"/>
                </a:solidFill>
              </a:rPr>
              <a:t>: bulges in males of working age)</a:t>
            </a:r>
          </a:p>
          <a:p>
            <a:endParaRPr lang="en-US" sz="2800" dirty="0" smtClean="0"/>
          </a:p>
          <a:p>
            <a:r>
              <a:rPr lang="en-US" sz="2800" dirty="0" smtClean="0"/>
              <a:t>Illustrate trends in epidemics/wars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ie</a:t>
            </a:r>
            <a:r>
              <a:rPr lang="en-US" sz="2800" dirty="0" smtClean="0">
                <a:solidFill>
                  <a:srgbClr val="FF0000"/>
                </a:solidFill>
              </a:rPr>
              <a:t>: deficits in slope show out-migration or death)</a:t>
            </a:r>
          </a:p>
        </p:txBody>
      </p:sp>
    </p:spTree>
    <p:extLst>
      <p:ext uri="{BB962C8B-B14F-4D97-AF65-F5344CB8AC3E}">
        <p14:creationId xmlns:p14="http://schemas.microsoft.com/office/powerpoint/2010/main" val="28792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86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Shows how the </a:t>
            </a:r>
            <a:r>
              <a:rPr lang="en-US" dirty="0" smtClean="0">
                <a:solidFill>
                  <a:srgbClr val="7030A0"/>
                </a:solidFill>
              </a:rPr>
              <a:t>population changes over time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14400"/>
            <a:ext cx="849023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Population structure: </a:t>
            </a:r>
            <a:r>
              <a:rPr lang="en-US" dirty="0" smtClean="0"/>
              <a:t>the composition of a population based on age, gender and other identifying factors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Population Momentum: </a:t>
            </a:r>
            <a:r>
              <a:rPr lang="en-US" dirty="0" smtClean="0"/>
              <a:t>tendency for a population to grow despite fall in birth rate; when high concentration of population are located in the reproductive years so even though births rate is falling, population growing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Population projections: </a:t>
            </a:r>
            <a:r>
              <a:rPr lang="en-US" dirty="0" smtClean="0"/>
              <a:t>predictions about future population based on trends in fertility, mortality, and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0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Ratio: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dependent population and the working population to find </a:t>
            </a:r>
            <a:r>
              <a:rPr lang="en-US" smtClean="0"/>
              <a:t>ratio!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Ppl</a:t>
            </a:r>
            <a:r>
              <a:rPr lang="en-US" dirty="0"/>
              <a:t> </a:t>
            </a:r>
            <a:r>
              <a:rPr lang="en-US" dirty="0" smtClean="0"/>
              <a:t>&lt;15 + </a:t>
            </a:r>
            <a:r>
              <a:rPr lang="en-US" dirty="0" err="1" smtClean="0"/>
              <a:t>Ppl</a:t>
            </a:r>
            <a:r>
              <a:rPr lang="en-US" dirty="0" smtClean="0"/>
              <a:t> &gt;64 (dependents)</a:t>
            </a:r>
          </a:p>
          <a:p>
            <a:pPr marL="0" indent="0" algn="ctr">
              <a:buNone/>
            </a:pPr>
            <a:r>
              <a:rPr lang="en-US" dirty="0" smtClean="0"/>
              <a:t>_________________________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Ppl</a:t>
            </a:r>
            <a:r>
              <a:rPr lang="en-US" dirty="0" smtClean="0"/>
              <a:t> aged 16-64 (economically active)</a:t>
            </a:r>
          </a:p>
        </p:txBody>
      </p:sp>
    </p:spTree>
    <p:extLst>
      <p:ext uri="{BB962C8B-B14F-4D97-AF65-F5344CB8AC3E}">
        <p14:creationId xmlns:p14="http://schemas.microsoft.com/office/powerpoint/2010/main" val="175171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387</Words>
  <Application>Microsoft Macintosh PowerPoint</Application>
  <PresentationFormat>On-screen Show (4:3)</PresentationFormat>
  <Paragraphs>55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Demographic Transition Model  download student worksheet 4b), take notes for this class there…  </vt:lpstr>
      <vt:lpstr>The DTM</vt:lpstr>
      <vt:lpstr>Demographic Transition Model </vt:lpstr>
      <vt:lpstr>Weaknesses of the DTM</vt:lpstr>
      <vt:lpstr>PowerPoint Presentation</vt:lpstr>
      <vt:lpstr>Population Pyramids</vt:lpstr>
      <vt:lpstr>PowerPoint Presentation</vt:lpstr>
      <vt:lpstr>PowerPoint Presentation</vt:lpstr>
      <vt:lpstr>Dependency Ratio:</vt:lpstr>
      <vt:lpstr>Differing Levels of Development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introduce population vocabulary</dc:title>
  <dc:creator>julies</dc:creator>
  <cp:lastModifiedBy>St. Pierre, Nicole</cp:lastModifiedBy>
  <cp:revision>82</cp:revision>
  <dcterms:created xsi:type="dcterms:W3CDTF">2010-08-25T16:23:07Z</dcterms:created>
  <dcterms:modified xsi:type="dcterms:W3CDTF">2016-09-10T08:27:44Z</dcterms:modified>
</cp:coreProperties>
</file>