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4" r:id="rId2"/>
    <p:sldId id="281" r:id="rId3"/>
    <p:sldId id="285" r:id="rId4"/>
    <p:sldId id="269" r:id="rId5"/>
    <p:sldId id="286" r:id="rId6"/>
    <p:sldId id="270" r:id="rId7"/>
    <p:sldId id="271" r:id="rId8"/>
    <p:sldId id="287" r:id="rId9"/>
    <p:sldId id="289" r:id="rId10"/>
    <p:sldId id="288" r:id="rId11"/>
    <p:sldId id="268" r:id="rId12"/>
    <p:sldId id="274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3-09-03T13:04:36.7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77 0 512,'0'0'0,"-39"0"0,39 0 0,-38 0 0,38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7677C-87BC-400B-90F4-B26A685ABE16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8E9-A693-4BF7-B536-98590605D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8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5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B8E9-A693-4BF7-B536-98590605D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76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F3C7-5146-4923-B951-E113F795F4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3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BB4-C524-4A6E-8F8D-BA68C293A1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07E4-A85F-4AB3-8BA2-A6900C699A7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8EE4-A91C-409D-BAFA-79364B7E8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Using Data to Analyze Trends: Spearman’s Rank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Factors Affecting Birth Rate?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CA" sz="3000" dirty="0" smtClean="0">
                <a:solidFill>
                  <a:srgbClr val="00B0F0"/>
                </a:solidFill>
              </a:rPr>
              <a:t>Remember: The closer to 1 the stronger the positive correlation, the closer to -1 the stronger the negative correlation</a:t>
            </a:r>
            <a:endParaRPr lang="en-CA" sz="3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To be certain, let’s test the </a:t>
            </a:r>
            <a:r>
              <a:rPr lang="en-CA" u="sng" dirty="0" smtClean="0"/>
              <a:t>significance</a:t>
            </a:r>
            <a:endParaRPr lang="en-CA" dirty="0"/>
          </a:p>
          <a:p>
            <a:r>
              <a:rPr lang="en-CA" dirty="0" smtClean="0"/>
              <a:t>Work out the ‘degrees of freedom’ (n-2)</a:t>
            </a:r>
          </a:p>
          <a:p>
            <a:pPr marL="0" indent="0">
              <a:buNone/>
            </a:pPr>
            <a:r>
              <a:rPr lang="en-CA" dirty="0" smtClean="0"/>
              <a:t>(the number of pairs in your sample minus 2)</a:t>
            </a:r>
          </a:p>
          <a:p>
            <a:r>
              <a:rPr lang="en-CA" dirty="0" smtClean="0"/>
              <a:t>NOW plot your result on EITHER the </a:t>
            </a:r>
            <a:r>
              <a:rPr lang="en-CA" dirty="0" smtClean="0">
                <a:solidFill>
                  <a:srgbClr val="00B0F0"/>
                </a:solidFill>
              </a:rPr>
              <a:t>2c) table or the inset graph from website </a:t>
            </a:r>
            <a:r>
              <a:rPr lang="en-CA" dirty="0" smtClean="0"/>
              <a:t>to determine how significant your result is…</a:t>
            </a:r>
          </a:p>
          <a:p>
            <a:pPr marL="0" indent="0">
              <a:buNone/>
            </a:pPr>
            <a:r>
              <a:rPr lang="en-CA" i="1" dirty="0" smtClean="0"/>
              <a:t>(</a:t>
            </a:r>
            <a:r>
              <a:rPr lang="en-CA" i="1" dirty="0" err="1" smtClean="0"/>
              <a:t>ie</a:t>
            </a:r>
            <a:r>
              <a:rPr lang="en-CA" i="1" dirty="0" smtClean="0"/>
              <a:t>: considers your result in relation to how much data you had to test from – sample size)</a:t>
            </a:r>
          </a:p>
        </p:txBody>
      </p:sp>
    </p:spTree>
    <p:extLst>
      <p:ext uri="{BB962C8B-B14F-4D97-AF65-F5344CB8AC3E}">
        <p14:creationId xmlns:p14="http://schemas.microsoft.com/office/powerpoint/2010/main" val="39133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Spearmans</a:t>
            </a:r>
            <a:r>
              <a:rPr lang="en-US" sz="3200" dirty="0" smtClean="0"/>
              <a:t> rank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Gives you a value of significance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447800" cy="1143000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a </a:t>
            </a:r>
            <a:r>
              <a:rPr lang="en-US" dirty="0" err="1" smtClean="0"/>
              <a:t>scattergraph</a:t>
            </a:r>
            <a:r>
              <a:rPr lang="en-US" dirty="0" smtClean="0"/>
              <a:t> and </a:t>
            </a:r>
            <a:r>
              <a:rPr lang="en-US" dirty="0" err="1" smtClean="0"/>
              <a:t>spearmans</a:t>
            </a:r>
            <a:r>
              <a:rPr lang="en-US" dirty="0" smtClean="0"/>
              <a:t> rank to work out the relationship between birth rate and one other set of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Urban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Life expectancy</a:t>
            </a:r>
            <a:endParaRPr lang="en-US" dirty="0"/>
          </a:p>
          <a:p>
            <a:r>
              <a:rPr lang="en-US" dirty="0"/>
              <a:t>Maternal mortality rate</a:t>
            </a:r>
          </a:p>
          <a:p>
            <a:r>
              <a:rPr lang="en-US" dirty="0"/>
              <a:t>Infant mortality rate</a:t>
            </a:r>
          </a:p>
          <a:p>
            <a:r>
              <a:rPr lang="en-US" dirty="0"/>
              <a:t>Physician density</a:t>
            </a:r>
          </a:p>
          <a:p>
            <a:r>
              <a:rPr lang="en-US" dirty="0"/>
              <a:t>School life expectancy</a:t>
            </a:r>
          </a:p>
          <a:p>
            <a:r>
              <a:rPr lang="en-US" dirty="0"/>
              <a:t>GDP per Capita</a:t>
            </a:r>
          </a:p>
          <a:p>
            <a:r>
              <a:rPr lang="en-US" dirty="0"/>
              <a:t>% of seats held by women in parliament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does </a:t>
            </a:r>
            <a:r>
              <a:rPr lang="en-US" dirty="0" err="1" smtClean="0"/>
              <a:t>spearmans</a:t>
            </a:r>
            <a:r>
              <a:rPr lang="en-US" dirty="0" smtClean="0"/>
              <a:t> rank tell you about the relationship?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 your conclusion into the </a:t>
            </a:r>
            <a:r>
              <a:rPr lang="en-US" dirty="0" err="1" smtClean="0"/>
              <a:t>google</a:t>
            </a:r>
            <a:r>
              <a:rPr lang="en-US" dirty="0" smtClean="0"/>
              <a:t> doc…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may affect the birth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Status of </a:t>
            </a:r>
            <a:r>
              <a:rPr lang="en-US" dirty="0" smtClean="0"/>
              <a:t>women </a:t>
            </a:r>
            <a:endParaRPr lang="en-US" dirty="0"/>
          </a:p>
          <a:p>
            <a:r>
              <a:rPr lang="en-US" dirty="0"/>
              <a:t>Level of education</a:t>
            </a:r>
          </a:p>
          <a:p>
            <a:r>
              <a:rPr lang="en-US" dirty="0"/>
              <a:t>Type of residence (rural or urban area)</a:t>
            </a:r>
          </a:p>
          <a:p>
            <a:r>
              <a:rPr lang="en-US" dirty="0"/>
              <a:t>Religion</a:t>
            </a:r>
          </a:p>
          <a:p>
            <a:r>
              <a:rPr lang="en-US" dirty="0"/>
              <a:t>Health of the mother</a:t>
            </a:r>
          </a:p>
          <a:p>
            <a:r>
              <a:rPr lang="en-US" dirty="0"/>
              <a:t>Economic prosperity</a:t>
            </a:r>
          </a:p>
          <a:p>
            <a:r>
              <a:rPr lang="en-US" dirty="0"/>
              <a:t>Infant Mortality and the need for children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Does One Indicator Affect Birth Rate More Than the Other?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How would you find out??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STATISTICS!!!</a:t>
            </a: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YAAAAAAAAY!</a:t>
            </a:r>
            <a:endParaRPr lang="en-CA" dirty="0"/>
          </a:p>
        </p:txBody>
      </p:sp>
      <p:pic>
        <p:nvPicPr>
          <p:cNvPr id="1026" name="Picture 2" descr="Image result for statistics y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33" y="4867031"/>
            <a:ext cx="2981325" cy="1533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67" y="3913465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s://s-media-cache-ak0.pinimg.com/236x/54/89/a4/5489a45c47c48fa661cc09f5081076b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096" y="2310297"/>
            <a:ext cx="2247900" cy="1733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4968240" cy="33528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685800"/>
            <a:ext cx="4505284" cy="4267200"/>
          </a:xfrm>
          <a:prstGeom prst="rect">
            <a:avLst/>
          </a:prstGeom>
          <a:noFill/>
        </p:spPr>
      </p:pic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22020" y="4641273"/>
            <a:ext cx="31242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Negative correlation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As one set of data increases, the other decreases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096000" y="1143000"/>
            <a:ext cx="2057400" cy="3276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600200" y="1219200"/>
            <a:ext cx="2133600" cy="2209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477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027573" y="4785880"/>
            <a:ext cx="374653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Positive correlation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As one set of data increases,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other also increases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4433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scatter graph shows us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relationship between two sets of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2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Download the </a:t>
            </a:r>
            <a:r>
              <a:rPr lang="en-CA" dirty="0" smtClean="0">
                <a:solidFill>
                  <a:srgbClr val="FF0000"/>
                </a:solidFill>
              </a:rPr>
              <a:t>Student Sheet</a:t>
            </a:r>
            <a:r>
              <a:rPr lang="en-CA" dirty="0" smtClean="0"/>
              <a:t> to begin the journey…..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Top of the spreadsheet you will see variables for Birth Rate and Life Expectancy in 10 countries</a:t>
            </a:r>
          </a:p>
          <a:p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FIRST we will graph them to hypothesize a correlation</a:t>
            </a:r>
          </a:p>
          <a:p>
            <a:pPr marL="0" indent="0">
              <a:buNone/>
            </a:pPr>
            <a:r>
              <a:rPr lang="en-CA" sz="2800" dirty="0" smtClean="0"/>
              <a:t>(also to visually display, helps the reader to understand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THEN we will test, statistically, whether there is indeed a correlation, that can be extrapolated worldwide.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86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What is the relationship between birth rate and life expectancy?</a:t>
            </a:r>
            <a:br>
              <a:rPr lang="en-US" altLang="zh-CN" dirty="0" smtClean="0">
                <a:latin typeface="Comic Sans MS" pitchFamily="66" charset="0"/>
                <a:ea typeface="SimSun" pitchFamily="2" charset="-122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altLang="zh-CN" b="1" dirty="0">
                <a:latin typeface="Comic Sans MS" pitchFamily="66" charset="0"/>
                <a:ea typeface="SimSun" pitchFamily="2" charset="-122"/>
                <a:cs typeface="Times New Roman" pitchFamily="18" charset="0"/>
              </a:rPr>
              <a:t>To draw a scatter graph in excel: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dirty="0">
                <a:latin typeface="Arial" pitchFamily="34" charset="0"/>
                <a:cs typeface="Arial" pitchFamily="34" charset="0"/>
              </a:rPr>
            </a:br>
            <a:endParaRPr lang="en-US" dirty="0" smtClean="0"/>
          </a:p>
          <a:p>
            <a:pPr>
              <a:buNone/>
            </a:pPr>
            <a:r>
              <a:rPr lang="en-US" sz="4000" dirty="0" smtClean="0"/>
              <a:t>1. Highlight the columns of data you are interested in – use Ctrl if the columns are not next to each other</a:t>
            </a:r>
          </a:p>
          <a:p>
            <a:pPr>
              <a:buNone/>
            </a:pPr>
            <a:r>
              <a:rPr lang="en-US" sz="4000" dirty="0" smtClean="0"/>
              <a:t>2.  Click on the graph buttons – choose XY scatter with no line or curve</a:t>
            </a:r>
          </a:p>
          <a:p>
            <a:pPr>
              <a:buNone/>
            </a:pPr>
            <a:r>
              <a:rPr lang="en-US" sz="4000" dirty="0" smtClean="0"/>
              <a:t>3.  Add axis labels, the first column is along the X axis</a:t>
            </a:r>
          </a:p>
          <a:p>
            <a:pPr>
              <a:buNone/>
            </a:pPr>
            <a:r>
              <a:rPr lang="en-US" sz="4000" dirty="0" smtClean="0"/>
              <a:t>4. Draw the graph, add a </a:t>
            </a:r>
            <a:r>
              <a:rPr lang="en-US" sz="4000" b="1" dirty="0" smtClean="0"/>
              <a:t>trend line</a:t>
            </a:r>
            <a:r>
              <a:rPr lang="en-US" sz="4000" dirty="0" smtClean="0"/>
              <a:t> by clicking on the data points and right click with the mouse button.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b="1" dirty="0" smtClean="0"/>
              <a:t>How to use a scatter graph</a:t>
            </a:r>
            <a:endParaRPr lang="en-US" sz="4000" dirty="0" smtClean="0"/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Does the line of best fit show a negative or positive correlation</a:t>
            </a:r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Is the correlation strong or not?</a:t>
            </a:r>
          </a:p>
          <a:p>
            <a:pPr lvl="0">
              <a:buNone/>
            </a:pPr>
            <a:r>
              <a:rPr lang="en-US" sz="5800" b="1" dirty="0" smtClean="0">
                <a:solidFill>
                  <a:schemeClr val="accent3">
                    <a:lumMod val="50000"/>
                  </a:schemeClr>
                </a:solidFill>
              </a:rPr>
              <a:t>Try to explain the pattern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strong is my correlation……….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Spearmans</a:t>
            </a:r>
            <a:r>
              <a:rPr lang="en-US" dirty="0" smtClean="0"/>
              <a:t> rank is a statistical measure to show the </a:t>
            </a:r>
            <a:r>
              <a:rPr lang="en-US" b="1" dirty="0" smtClean="0"/>
              <a:t>STRENGTH</a:t>
            </a:r>
            <a:r>
              <a:rPr lang="en-US" dirty="0" smtClean="0"/>
              <a:t> of a relationship between two </a:t>
            </a:r>
            <a:r>
              <a:rPr lang="en-US" dirty="0" smtClean="0"/>
              <a:t>variables (copy formula below into your notes)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The closer R is to +1 or -1 the </a:t>
            </a:r>
            <a:r>
              <a:rPr lang="en-US" b="1" dirty="0"/>
              <a:t>stronger</a:t>
            </a:r>
            <a:r>
              <a:rPr lang="en-US" dirty="0"/>
              <a:t> the likely correlation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429000"/>
            <a:ext cx="6562169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6263236" y="1441167"/>
              <a:ext cx="28080" cy="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2808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CA" dirty="0" smtClean="0">
                <a:solidFill>
                  <a:srgbClr val="00B0F0"/>
                </a:solidFill>
              </a:rPr>
              <a:t>Declare your hypothesis and the null hypothesis</a:t>
            </a:r>
          </a:p>
          <a:p>
            <a:pPr marL="0" indent="0">
              <a:buNone/>
            </a:pPr>
            <a:r>
              <a:rPr lang="en-CA" dirty="0" smtClean="0"/>
              <a:t>“there is no significant relationship between birth rate and life expectancy”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2) What other factors may influence your data?</a:t>
            </a:r>
          </a:p>
          <a:p>
            <a:pPr marL="0" indent="0">
              <a:buNone/>
            </a:pPr>
            <a:r>
              <a:rPr lang="en-CA" dirty="0" smtClean="0"/>
              <a:t>You should write these down next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3) RANK the data sets (set up for you in excel) </a:t>
            </a:r>
          </a:p>
          <a:p>
            <a:pPr marL="0" indent="0">
              <a:buNone/>
            </a:pPr>
            <a:r>
              <a:rPr lang="en-CA" dirty="0" smtClean="0"/>
              <a:t>give the highest values 1 and the lowest a 10 (or whatever number you are working with)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4) Record the d (difference) between the ranked data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5) Square the d for each data point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B0F0"/>
                </a:solidFill>
              </a:rPr>
              <a:t>6) Calculate the </a:t>
            </a:r>
            <a:r>
              <a:rPr lang="en-CA" dirty="0" err="1" smtClean="0">
                <a:solidFill>
                  <a:srgbClr val="00B0F0"/>
                </a:solidFill>
              </a:rPr>
              <a:t>Rs</a:t>
            </a:r>
            <a:r>
              <a:rPr lang="en-CA" dirty="0" smtClean="0">
                <a:solidFill>
                  <a:srgbClr val="00B0F0"/>
                </a:solidFill>
              </a:rPr>
              <a:t> (rho) using the equation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83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 we have our Spearman’s Rank figure….But what does it mean? -1 0 +1 0.888 Your value will always be between -1 and +1 i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78308" cy="635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494</Words>
  <Application>Microsoft Office PowerPoint</Application>
  <PresentationFormat>On-screen Show (4:3)</PresentationFormat>
  <Paragraphs>91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宋体</vt:lpstr>
      <vt:lpstr>宋体</vt:lpstr>
      <vt:lpstr>Arial</vt:lpstr>
      <vt:lpstr>Calibri</vt:lpstr>
      <vt:lpstr>Comic Sans MS</vt:lpstr>
      <vt:lpstr>Times New Roman</vt:lpstr>
      <vt:lpstr>Office Theme</vt:lpstr>
      <vt:lpstr>Using Data to Analyze Trends: Spearman’s Rank</vt:lpstr>
      <vt:lpstr>Factors that may affect the birth rate:</vt:lpstr>
      <vt:lpstr>Does One Indicator Affect Birth Rate More Than the Other?</vt:lpstr>
      <vt:lpstr>A scatter graph shows us the relationship between two sets of data.</vt:lpstr>
      <vt:lpstr>Download the Student Sheet to begin the journey…..</vt:lpstr>
      <vt:lpstr>What is the relationship between birth rate and life expectancy? </vt:lpstr>
      <vt:lpstr>How strong is my correlation……….</vt:lpstr>
      <vt:lpstr>PowerPoint Presentation</vt:lpstr>
      <vt:lpstr>PowerPoint Presentation</vt:lpstr>
      <vt:lpstr>Remember: The closer to 1 the stronger the positive correlation, the closer to -1 the stronger the negative correlation</vt:lpstr>
      <vt:lpstr>Spearmans rank</vt:lpstr>
      <vt:lpstr>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introduce population vocabulary</dc:title>
  <dc:creator>julies</dc:creator>
  <cp:lastModifiedBy>Nicole St.Pierre</cp:lastModifiedBy>
  <cp:revision>74</cp:revision>
  <dcterms:created xsi:type="dcterms:W3CDTF">2010-08-25T16:23:07Z</dcterms:created>
  <dcterms:modified xsi:type="dcterms:W3CDTF">2016-05-05T21:32:08Z</dcterms:modified>
</cp:coreProperties>
</file>