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263" r:id="rId3"/>
    <p:sldId id="270" r:id="rId4"/>
    <p:sldId id="264" r:id="rId5"/>
    <p:sldId id="271" r:id="rId6"/>
    <p:sldId id="259" r:id="rId7"/>
    <p:sldId id="274" r:id="rId8"/>
    <p:sldId id="265" r:id="rId9"/>
    <p:sldId id="261" r:id="rId10"/>
    <p:sldId id="260" r:id="rId11"/>
    <p:sldId id="276" r:id="rId12"/>
    <p:sldId id="267" r:id="rId13"/>
    <p:sldId id="277" r:id="rId14"/>
    <p:sldId id="278" r:id="rId15"/>
    <p:sldId id="275" r:id="rId16"/>
    <p:sldId id="279" r:id="rId17"/>
    <p:sldId id="280" r:id="rId18"/>
    <p:sldId id="269" r:id="rId19"/>
    <p:sldId id="273" r:id="rId20"/>
    <p:sldId id="268" r:id="rId21"/>
    <p:sldId id="272" r:id="rId22"/>
    <p:sldId id="258" r:id="rId23"/>
    <p:sldId id="257"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4" autoAdjust="0"/>
    <p:restoredTop sz="92802"/>
  </p:normalViewPr>
  <p:slideViewPr>
    <p:cSldViewPr snapToGrid="0">
      <p:cViewPr varScale="1">
        <p:scale>
          <a:sx n="59" d="100"/>
          <a:sy n="59" d="100"/>
        </p:scale>
        <p:origin x="1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2304" units="cm"/>
          <inkml:channel name="Y" type="integer" max="1024" units="cm"/>
        </inkml:traceFormat>
        <inkml:channelProperties>
          <inkml:channelProperty channel="X" name="resolution" value="69" units="1/cm"/>
          <inkml:channelProperty channel="Y" name="resolution" value="37" units="1/cm"/>
        </inkml:channelProperties>
      </inkml:inkSource>
      <inkml:timestamp xml:id="ts0" timeString="2008-08-04T20:58:16.50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118 0,'-20'0,"20"0,-39 20,20-20,19 20,-20-20,1 0,19 20,0-20,0 19,0-19,0 20,0-20,0 20,0 0,0-20,0 19,0-19,19 20,-19-20,20 20,-20 0,19-20,-19 0,20 20,-20-20,19 19,1-19,-20 0,0 20,0-20,0 20,0-20,0 0,0 20,-20-20,1 0,19 0,-20 0,1 0,-1 0,20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ACC91-A612-4977-AD1F-6892D43A48E6}" type="datetimeFigureOut">
              <a:rPr lang="en-CA" smtClean="0"/>
              <a:t>2018-01-18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12B8D-BDD9-461F-9160-FE5F82850640}" type="slidenum">
              <a:rPr lang="en-CA" smtClean="0"/>
              <a:t>‹#›</a:t>
            </a:fld>
            <a:endParaRPr lang="en-CA"/>
          </a:p>
        </p:txBody>
      </p:sp>
    </p:spTree>
    <p:extLst>
      <p:ext uri="{BB962C8B-B14F-4D97-AF65-F5344CB8AC3E}">
        <p14:creationId xmlns:p14="http://schemas.microsoft.com/office/powerpoint/2010/main" val="1416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F1E00C79-AF89-4C5B-AF5D-ABCE86E72A0F}" type="slidenum">
              <a:rPr lang="en-US" altLang="en-US"/>
              <a:pPr/>
              <a:t>5</a:t>
            </a:fld>
            <a:endParaRPr lang="en-US" altLang="en-US"/>
          </a:p>
        </p:txBody>
      </p:sp>
    </p:spTree>
    <p:extLst>
      <p:ext uri="{BB962C8B-B14F-4D97-AF65-F5344CB8AC3E}">
        <p14:creationId xmlns:p14="http://schemas.microsoft.com/office/powerpoint/2010/main" val="429074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t>
            </a:r>
            <a:r>
              <a:rPr lang="en-US" smtClean="0"/>
              <a:t>mHJmfySkgMw</a:t>
            </a:r>
            <a:endParaRPr lang="en-US"/>
          </a:p>
        </p:txBody>
      </p:sp>
      <p:sp>
        <p:nvSpPr>
          <p:cNvPr id="4" name="Slide Number Placeholder 3"/>
          <p:cNvSpPr>
            <a:spLocks noGrp="1"/>
          </p:cNvSpPr>
          <p:nvPr>
            <p:ph type="sldNum" sz="quarter" idx="10"/>
          </p:nvPr>
        </p:nvSpPr>
        <p:spPr/>
        <p:txBody>
          <a:bodyPr/>
          <a:lstStyle/>
          <a:p>
            <a:fld id="{06512B8D-BDD9-461F-9160-FE5F82850640}" type="slidenum">
              <a:rPr lang="en-CA" smtClean="0"/>
              <a:t>7</a:t>
            </a:fld>
            <a:endParaRPr lang="en-CA"/>
          </a:p>
        </p:txBody>
      </p:sp>
    </p:spTree>
    <p:extLst>
      <p:ext uri="{BB962C8B-B14F-4D97-AF65-F5344CB8AC3E}">
        <p14:creationId xmlns:p14="http://schemas.microsoft.com/office/powerpoint/2010/main" val="184291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3AD51AB-121A-5F4E-9697-CF7A0DDCF77C}" type="slidenum">
              <a:rPr lang="en-US" altLang="en-US" sz="1300"/>
              <a:pPr eaLnBrk="1" hangingPunct="1"/>
              <a:t>11</a:t>
            </a:fld>
            <a:endParaRPr lang="en-US" altLang="en-US" sz="1300"/>
          </a:p>
        </p:txBody>
      </p:sp>
    </p:spTree>
    <p:extLst>
      <p:ext uri="{BB962C8B-B14F-4D97-AF65-F5344CB8AC3E}">
        <p14:creationId xmlns:p14="http://schemas.microsoft.com/office/powerpoint/2010/main" val="28751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6D841-3BA2-4447-B552-BAA9B1F1FB78}" type="slidenum">
              <a:rPr lang="en-US" altLang="en-US" sz="1300"/>
              <a:pPr eaLnBrk="1" hangingPunct="1"/>
              <a:t>13</a:t>
            </a:fld>
            <a:endParaRPr lang="en-US" altLang="en-US" sz="1300"/>
          </a:p>
        </p:txBody>
      </p:sp>
    </p:spTree>
    <p:extLst>
      <p:ext uri="{BB962C8B-B14F-4D97-AF65-F5344CB8AC3E}">
        <p14:creationId xmlns:p14="http://schemas.microsoft.com/office/powerpoint/2010/main" val="59037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168C4A7-F1AC-7B40-AA3B-9F2D3B34B2C1}" type="slidenum">
              <a:rPr lang="en-US" altLang="en-US" sz="1300"/>
              <a:pPr eaLnBrk="1" hangingPunct="1"/>
              <a:t>14</a:t>
            </a:fld>
            <a:endParaRPr lang="en-US" altLang="en-US" sz="1300"/>
          </a:p>
        </p:txBody>
      </p:sp>
    </p:spTree>
    <p:extLst>
      <p:ext uri="{BB962C8B-B14F-4D97-AF65-F5344CB8AC3E}">
        <p14:creationId xmlns:p14="http://schemas.microsoft.com/office/powerpoint/2010/main" val="13966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F560BC8-81D9-8340-8A0E-7C6D796333E3}" type="slidenum">
              <a:rPr lang="en-US" altLang="en-US" sz="1300"/>
              <a:pPr eaLnBrk="1" hangingPunct="1"/>
              <a:t>16</a:t>
            </a:fld>
            <a:endParaRPr lang="en-US" altLang="en-US" sz="1300"/>
          </a:p>
        </p:txBody>
      </p:sp>
    </p:spTree>
    <p:extLst>
      <p:ext uri="{BB962C8B-B14F-4D97-AF65-F5344CB8AC3E}">
        <p14:creationId xmlns:p14="http://schemas.microsoft.com/office/powerpoint/2010/main" val="79523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ＭＳ Ｐゴシック" charset="-128"/>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DC2F35-25E2-C240-B46C-469BAAFCF1EF}" type="slidenum">
              <a:rPr lang="en-US" altLang="en-US" sz="1300"/>
              <a:pPr eaLnBrk="1" hangingPunct="1"/>
              <a:t>17</a:t>
            </a:fld>
            <a:endParaRPr lang="en-US" altLang="en-US" sz="1300"/>
          </a:p>
        </p:txBody>
      </p:sp>
    </p:spTree>
    <p:extLst>
      <p:ext uri="{BB962C8B-B14F-4D97-AF65-F5344CB8AC3E}">
        <p14:creationId xmlns:p14="http://schemas.microsoft.com/office/powerpoint/2010/main" val="173680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42C78E0F-3743-4C02-9C50-5A7A2C2AF2F9}" type="slidenum">
              <a:rPr lang="en-US" altLang="en-US"/>
              <a:pPr/>
              <a:t>19</a:t>
            </a:fld>
            <a:endParaRPr lang="en-US" altLang="en-US"/>
          </a:p>
        </p:txBody>
      </p:sp>
    </p:spTree>
    <p:extLst>
      <p:ext uri="{BB962C8B-B14F-4D97-AF65-F5344CB8AC3E}">
        <p14:creationId xmlns:p14="http://schemas.microsoft.com/office/powerpoint/2010/main" val="320909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879BD286-EA6B-4D1E-9DDE-E6145A0745C5}" type="slidenum">
              <a:rPr lang="en-US" altLang="en-US"/>
              <a:pPr/>
              <a:t>21</a:t>
            </a:fld>
            <a:endParaRPr lang="en-US" altLang="en-US"/>
          </a:p>
        </p:txBody>
      </p:sp>
    </p:spTree>
    <p:extLst>
      <p:ext uri="{BB962C8B-B14F-4D97-AF65-F5344CB8AC3E}">
        <p14:creationId xmlns:p14="http://schemas.microsoft.com/office/powerpoint/2010/main" val="118365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852837A-23BC-4883-B40F-61F74EF8F703}" type="datetimeFigureOut">
              <a:rPr lang="en-CA" smtClean="0"/>
              <a:t>2018-01-18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288606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52837A-23BC-4883-B40F-61F74EF8F703}" type="datetimeFigureOut">
              <a:rPr lang="en-CA" smtClean="0"/>
              <a:t>2018-01-18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203715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52837A-23BC-4883-B40F-61F74EF8F703}" type="datetimeFigureOut">
              <a:rPr lang="en-CA" smtClean="0"/>
              <a:t>2018-01-18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4260352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CA"/>
          </a:p>
        </p:txBody>
      </p:sp>
      <p:sp>
        <p:nvSpPr>
          <p:cNvPr id="3" name="Chart Placeholder 2"/>
          <p:cNvSpPr>
            <a:spLocks noGrp="1"/>
          </p:cNvSpPr>
          <p:nvPr>
            <p:ph type="chart" sz="half" idx="1"/>
          </p:nvPr>
        </p:nvSpPr>
        <p:spPr>
          <a:xfrm>
            <a:off x="914400" y="1981200"/>
            <a:ext cx="5080000" cy="4114800"/>
          </a:xfrm>
        </p:spPr>
        <p:txBody>
          <a:bodyPr/>
          <a:lstStyle/>
          <a:p>
            <a:endParaRPr lang="en-CA"/>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DF48046A-C7D6-45FF-870F-C8D5B91719C1}" type="slidenum">
              <a:rPr lang="en-US" altLang="en-US"/>
              <a:pPr/>
              <a:t>‹#›</a:t>
            </a:fld>
            <a:endParaRPr lang="en-US" altLang="en-US"/>
          </a:p>
        </p:txBody>
      </p:sp>
    </p:spTree>
    <p:extLst>
      <p:ext uri="{BB962C8B-B14F-4D97-AF65-F5344CB8AC3E}">
        <p14:creationId xmlns:p14="http://schemas.microsoft.com/office/powerpoint/2010/main" val="368656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852837A-23BC-4883-B40F-61F74EF8F703}" type="datetimeFigureOut">
              <a:rPr lang="en-CA" smtClean="0"/>
              <a:t>2018-01-18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249712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2837A-23BC-4883-B40F-61F74EF8F703}" type="datetimeFigureOut">
              <a:rPr lang="en-CA" smtClean="0"/>
              <a:t>2018-01-18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726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852837A-23BC-4883-B40F-61F74EF8F703}" type="datetimeFigureOut">
              <a:rPr lang="en-CA" smtClean="0"/>
              <a:t>2018-01-18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244375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852837A-23BC-4883-B40F-61F74EF8F703}" type="datetimeFigureOut">
              <a:rPr lang="en-CA" smtClean="0"/>
              <a:t>2018-01-18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155822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852837A-23BC-4883-B40F-61F74EF8F703}" type="datetimeFigureOut">
              <a:rPr lang="en-CA" smtClean="0"/>
              <a:t>2018-01-18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62470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2837A-23BC-4883-B40F-61F74EF8F703}" type="datetimeFigureOut">
              <a:rPr lang="en-CA" smtClean="0"/>
              <a:t>2018-01-18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361632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2837A-23BC-4883-B40F-61F74EF8F703}" type="datetimeFigureOut">
              <a:rPr lang="en-CA" smtClean="0"/>
              <a:t>2018-01-18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323043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2837A-23BC-4883-B40F-61F74EF8F703}" type="datetimeFigureOut">
              <a:rPr lang="en-CA" smtClean="0"/>
              <a:t>2018-01-18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7ED8B1-0105-4192-AE3F-E04AF0BD5B3D}" type="slidenum">
              <a:rPr lang="en-CA" smtClean="0"/>
              <a:t>‹#›</a:t>
            </a:fld>
            <a:endParaRPr lang="en-CA"/>
          </a:p>
        </p:txBody>
      </p:sp>
    </p:spTree>
    <p:extLst>
      <p:ext uri="{BB962C8B-B14F-4D97-AF65-F5344CB8AC3E}">
        <p14:creationId xmlns:p14="http://schemas.microsoft.com/office/powerpoint/2010/main" val="155270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2837A-23BC-4883-B40F-61F74EF8F703}" type="datetimeFigureOut">
              <a:rPr lang="en-CA" smtClean="0"/>
              <a:t>2018-01-18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ED8B1-0105-4192-AE3F-E04AF0BD5B3D}" type="slidenum">
              <a:rPr lang="en-CA" smtClean="0"/>
              <a:t>‹#›</a:t>
            </a:fld>
            <a:endParaRPr lang="en-CA"/>
          </a:p>
        </p:txBody>
      </p:sp>
    </p:spTree>
    <p:extLst>
      <p:ext uri="{BB962C8B-B14F-4D97-AF65-F5344CB8AC3E}">
        <p14:creationId xmlns:p14="http://schemas.microsoft.com/office/powerpoint/2010/main" val="132615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tif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ustomXml" Target="../ink/ink1.xml"/><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WINDOWS\Desktop\antelop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1" y="304800"/>
            <a:ext cx="2836863"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7" descr="C:\WINDOWS\Desktop\delicate ar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61950"/>
            <a:ext cx="4330700" cy="64960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title"/>
          </p:nvPr>
        </p:nvSpPr>
        <p:spPr>
          <a:xfrm>
            <a:off x="2743200" y="228600"/>
            <a:ext cx="3962400" cy="1143000"/>
          </a:xfrm>
          <a:solidFill>
            <a:srgbClr val="C0C0C0"/>
          </a:solidFill>
          <a:ln>
            <a:solidFill>
              <a:schemeClr val="tx1"/>
            </a:solidFill>
            <a:miter lim="800000"/>
            <a:headEnd/>
            <a:tailEnd/>
          </a:ln>
        </p:spPr>
        <p:txBody>
          <a:bodyPr/>
          <a:lstStyle/>
          <a:p>
            <a:r>
              <a:rPr lang="en-US" altLang="en-US">
                <a:solidFill>
                  <a:schemeClr val="bg2"/>
                </a:solidFill>
              </a:rPr>
              <a:t>Arid Landforms</a:t>
            </a:r>
            <a:endParaRPr lang="en-US" altLang="en-US"/>
          </a:p>
        </p:txBody>
      </p:sp>
      <p:pic>
        <p:nvPicPr>
          <p:cNvPr id="2053" name="Picture 5" descr="C:\WINDOWS\Desktop\dunes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505201"/>
            <a:ext cx="4876800" cy="314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96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D:\Lecture Resources\Text Figures\Chapter 18\FG18_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28600"/>
            <a:ext cx="9144000" cy="4597400"/>
          </a:xfrm>
          <a:prstGeom prst="rect">
            <a:avLst/>
          </a:prstGeom>
          <a:noFill/>
          <a:extLst>
            <a:ext uri="{909E8E84-426E-40DD-AFC4-6F175D3DCCD1}">
              <a14:hiddenFill xmlns:a14="http://schemas.microsoft.com/office/drawing/2010/main">
                <a:solidFill>
                  <a:srgbClr val="FFFFFF"/>
                </a:solidFill>
              </a14:hiddenFill>
            </a:ext>
          </a:extLst>
        </p:spPr>
      </p:pic>
      <p:sp>
        <p:nvSpPr>
          <p:cNvPr id="31754" name="Text Box 10"/>
          <p:cNvSpPr txBox="1">
            <a:spLocks noChangeArrowheads="1"/>
          </p:cNvSpPr>
          <p:nvPr/>
        </p:nvSpPr>
        <p:spPr bwMode="auto">
          <a:xfrm>
            <a:off x="569627" y="5105399"/>
            <a:ext cx="110327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dirty="0">
                <a:latin typeface="Tahoma" panose="020B0604030504040204" pitchFamily="34" charset="0"/>
              </a:rPr>
              <a:t>Piedmont </a:t>
            </a:r>
            <a:r>
              <a:rPr lang="en-US" altLang="en-US" sz="3000" dirty="0">
                <a:solidFill>
                  <a:schemeClr val="tx2"/>
                </a:solidFill>
                <a:latin typeface="Tahoma" panose="020B0604030504040204" pitchFamily="34" charset="0"/>
              </a:rPr>
              <a:t>- gently sloping land that extends out from base of mountains.</a:t>
            </a:r>
            <a:r>
              <a:rPr lang="en-US" altLang="en-US" sz="3000" dirty="0">
                <a:latin typeface="Tahoma" panose="020B0604030504040204" pitchFamily="34" charset="0"/>
              </a:rPr>
              <a:t> </a:t>
            </a:r>
          </a:p>
          <a:p>
            <a:r>
              <a:rPr lang="en-US" altLang="en-US" sz="3000" dirty="0">
                <a:latin typeface="Tahoma" panose="020B0604030504040204" pitchFamily="34" charset="0"/>
              </a:rPr>
              <a:t>Pediment </a:t>
            </a:r>
            <a:r>
              <a:rPr lang="en-US" altLang="en-US" sz="3000" dirty="0">
                <a:solidFill>
                  <a:schemeClr val="tx2"/>
                </a:solidFill>
                <a:latin typeface="Tahoma" panose="020B0604030504040204" pitchFamily="34" charset="0"/>
              </a:rPr>
              <a:t>- sloping bedrock at base that develops.</a:t>
            </a:r>
            <a:endParaRPr lang="en-US" altLang="en-US" sz="3000" dirty="0">
              <a:latin typeface="Tahoma" panose="020B0604030504040204" pitchFamily="34" charset="0"/>
            </a:endParaRPr>
          </a:p>
        </p:txBody>
      </p:sp>
    </p:spTree>
    <p:extLst>
      <p:ext uri="{BB962C8B-B14F-4D97-AF65-F5344CB8AC3E}">
        <p14:creationId xmlns:p14="http://schemas.microsoft.com/office/powerpoint/2010/main" val="3576214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a:effectLst>
                  <a:outerShdw blurRad="38100" dist="38100" dir="2700000" algn="tl">
                    <a:srgbClr val="000000"/>
                  </a:outerShdw>
                </a:effectLst>
                <a:ea typeface="ＭＳ Ｐゴシック" charset="-128"/>
              </a:rPr>
              <a:t>Wind erosion</a:t>
            </a:r>
          </a:p>
        </p:txBody>
      </p:sp>
      <p:sp>
        <p:nvSpPr>
          <p:cNvPr id="31746" name="Rectangle 3"/>
          <p:cNvSpPr>
            <a:spLocks noGrp="1" noChangeArrowheads="1"/>
          </p:cNvSpPr>
          <p:nvPr>
            <p:ph type="body" idx="1"/>
          </p:nvPr>
        </p:nvSpPr>
        <p:spPr/>
        <p:txBody>
          <a:bodyPr/>
          <a:lstStyle/>
          <a:p>
            <a:pPr eaLnBrk="1" hangingPunct="1"/>
            <a:r>
              <a:rPr lang="en-US" altLang="en-US" dirty="0">
                <a:ea typeface="ＭＳ Ｐゴシック" charset="-128"/>
              </a:rPr>
              <a:t>Differs from that of running water in </a:t>
            </a:r>
            <a:r>
              <a:rPr lang="en-US" altLang="en-US" dirty="0">
                <a:solidFill>
                  <a:srgbClr val="FF0000"/>
                </a:solidFill>
                <a:ea typeface="ＭＳ Ｐゴシック" charset="-128"/>
              </a:rPr>
              <a:t>two ways</a:t>
            </a:r>
          </a:p>
          <a:p>
            <a:pPr lvl="1" eaLnBrk="1" hangingPunct="1"/>
            <a:r>
              <a:rPr lang="en-US" altLang="en-US" dirty="0">
                <a:ea typeface="ＭＳ Ｐゴシック" charset="-128"/>
              </a:rPr>
              <a:t>Wind is less capable of picking up and transporting coarse materials</a:t>
            </a:r>
          </a:p>
          <a:p>
            <a:pPr lvl="1" eaLnBrk="1" hangingPunct="1"/>
            <a:r>
              <a:rPr lang="en-US" altLang="en-US" dirty="0">
                <a:ea typeface="ＭＳ Ｐゴシック" charset="-128"/>
              </a:rPr>
              <a:t>Wind is not confined to channels and can spread sediment over large areas</a:t>
            </a:r>
          </a:p>
        </p:txBody>
      </p:sp>
    </p:spTree>
    <p:extLst>
      <p:ext uri="{BB962C8B-B14F-4D97-AF65-F5344CB8AC3E}">
        <p14:creationId xmlns:p14="http://schemas.microsoft.com/office/powerpoint/2010/main" val="179842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0" y="304800"/>
            <a:ext cx="7772400" cy="1143000"/>
          </a:xfrm>
        </p:spPr>
        <p:txBody>
          <a:bodyPr>
            <a:normAutofit fontScale="90000"/>
          </a:bodyPr>
          <a:lstStyle/>
          <a:p>
            <a:r>
              <a:rPr lang="en-US" altLang="en-US" dirty="0">
                <a:solidFill>
                  <a:schemeClr val="tx1"/>
                </a:solidFill>
              </a:rPr>
              <a:t>AEOLIAN </a:t>
            </a:r>
            <a:r>
              <a:rPr lang="en-US" altLang="en-US" dirty="0" smtClean="0">
                <a:solidFill>
                  <a:schemeClr val="tx1"/>
                </a:solidFill>
              </a:rPr>
              <a:t>(of WIND</a:t>
            </a:r>
            <a:r>
              <a:rPr lang="en-US" altLang="en-US" dirty="0">
                <a:solidFill>
                  <a:schemeClr val="tx1"/>
                </a:solidFill>
              </a:rPr>
              <a:t>) PROCESSES/LANDFORMS </a:t>
            </a:r>
          </a:p>
        </p:txBody>
      </p:sp>
      <p:sp>
        <p:nvSpPr>
          <p:cNvPr id="7173" name="Text Box 5"/>
          <p:cNvSpPr txBox="1">
            <a:spLocks noChangeArrowheads="1"/>
          </p:cNvSpPr>
          <p:nvPr/>
        </p:nvSpPr>
        <p:spPr bwMode="auto">
          <a:xfrm>
            <a:off x="164891" y="1600200"/>
            <a:ext cx="12027109" cy="3323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u="sng" dirty="0">
                <a:latin typeface="Tahoma" panose="020B0604030504040204" pitchFamily="34" charset="0"/>
              </a:rPr>
              <a:t>Aeolian Erosion</a:t>
            </a:r>
            <a:r>
              <a:rPr lang="en-US" altLang="en-US" sz="3000" dirty="0">
                <a:latin typeface="Tahoma" panose="020B0604030504040204" pitchFamily="34" charset="0"/>
              </a:rPr>
              <a:t> - much less effective than fluvial</a:t>
            </a:r>
          </a:p>
          <a:p>
            <a:pPr>
              <a:buFontTx/>
              <a:buChar char="•"/>
            </a:pPr>
            <a:r>
              <a:rPr lang="en-US" altLang="en-US" sz="3000" dirty="0">
                <a:solidFill>
                  <a:schemeClr val="tx2"/>
                </a:solidFill>
                <a:latin typeface="Tahoma" panose="020B0604030504040204" pitchFamily="34" charset="0"/>
              </a:rPr>
              <a:t> deflation - </a:t>
            </a:r>
            <a:r>
              <a:rPr lang="en-US" altLang="en-US" sz="3000" dirty="0" smtClean="0">
                <a:solidFill>
                  <a:schemeClr val="tx2"/>
                </a:solidFill>
                <a:latin typeface="Tahoma" panose="020B0604030504040204" pitchFamily="34" charset="0"/>
              </a:rPr>
              <a:t>movement </a:t>
            </a:r>
            <a:r>
              <a:rPr lang="en-US" altLang="en-US" sz="3000" dirty="0">
                <a:solidFill>
                  <a:schemeClr val="tx2"/>
                </a:solidFill>
                <a:latin typeface="Tahoma" panose="020B0604030504040204" pitchFamily="34" charset="0"/>
              </a:rPr>
              <a:t>of </a:t>
            </a:r>
            <a:r>
              <a:rPr lang="en-US" altLang="en-US" sz="3000" dirty="0" smtClean="0">
                <a:solidFill>
                  <a:schemeClr val="tx2"/>
                </a:solidFill>
                <a:latin typeface="Tahoma" panose="020B0604030504040204" pitchFamily="34" charset="0"/>
              </a:rPr>
              <a:t>only small particles (leaving large ones)</a:t>
            </a:r>
            <a:endParaRPr lang="en-US" altLang="en-US" sz="3000" dirty="0">
              <a:solidFill>
                <a:schemeClr val="tx2"/>
              </a:solidFill>
              <a:latin typeface="Tahoma" panose="020B0604030504040204" pitchFamily="34" charset="0"/>
            </a:endParaRPr>
          </a:p>
          <a:p>
            <a:pPr>
              <a:buFontTx/>
              <a:buChar char="•"/>
            </a:pPr>
            <a:r>
              <a:rPr lang="en-US" altLang="en-US" sz="3000" dirty="0">
                <a:solidFill>
                  <a:schemeClr val="tx2"/>
                </a:solidFill>
                <a:latin typeface="Tahoma" panose="020B0604030504040204" pitchFamily="34" charset="0"/>
              </a:rPr>
              <a:t> abrasion - polishes and etches exposed surfaces</a:t>
            </a:r>
          </a:p>
          <a:p>
            <a:endParaRPr lang="en-US" altLang="en-US" sz="3000" u="sng" dirty="0" smtClean="0">
              <a:latin typeface="Tahoma" panose="020B0604030504040204" pitchFamily="34" charset="0"/>
            </a:endParaRPr>
          </a:p>
          <a:p>
            <a:r>
              <a:rPr lang="en-US" altLang="en-US" sz="3000" u="sng" dirty="0" smtClean="0">
                <a:latin typeface="Tahoma" panose="020B0604030504040204" pitchFamily="34" charset="0"/>
              </a:rPr>
              <a:t>Aeolian </a:t>
            </a:r>
            <a:r>
              <a:rPr lang="en-US" altLang="en-US" sz="3000" u="sng" dirty="0">
                <a:latin typeface="Tahoma" panose="020B0604030504040204" pitchFamily="34" charset="0"/>
              </a:rPr>
              <a:t>Deposition</a:t>
            </a:r>
            <a:r>
              <a:rPr lang="en-US" altLang="en-US" sz="3000" dirty="0">
                <a:latin typeface="Tahoma" panose="020B0604030504040204" pitchFamily="34" charset="0"/>
              </a:rPr>
              <a:t> - dunes form and shift where winds and terrain combine to slow the winds or block the movement of dunes</a:t>
            </a:r>
            <a:r>
              <a:rPr lang="en-US" altLang="en-US" sz="3000" dirty="0" smtClean="0">
                <a:latin typeface="Tahoma" panose="020B0604030504040204" pitchFamily="34" charset="0"/>
              </a:rPr>
              <a:t>.</a:t>
            </a:r>
          </a:p>
          <a:p>
            <a:endParaRPr lang="en-US" altLang="en-US" sz="3000" dirty="0">
              <a:solidFill>
                <a:schemeClr val="tx2"/>
              </a:solidFill>
              <a:latin typeface="Tahoma" panose="020B0604030504040204" pitchFamily="34" charset="0"/>
            </a:endParaRPr>
          </a:p>
        </p:txBody>
      </p:sp>
    </p:spTree>
    <p:extLst>
      <p:ext uri="{BB962C8B-B14F-4D97-AF65-F5344CB8AC3E}">
        <p14:creationId xmlns:p14="http://schemas.microsoft.com/office/powerpoint/2010/main" val="276673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effectLst>
                  <a:outerShdw blurRad="38100" dist="38100" dir="2700000" algn="tl">
                    <a:srgbClr val="000000"/>
                  </a:outerShdw>
                </a:effectLst>
                <a:ea typeface="ＭＳ Ｐゴシック" charset="-128"/>
              </a:rPr>
              <a:t>Wind erosion</a:t>
            </a:r>
          </a:p>
        </p:txBody>
      </p:sp>
      <p:sp>
        <p:nvSpPr>
          <p:cNvPr id="33794" name="Rectangle 3"/>
          <p:cNvSpPr>
            <a:spLocks noGrp="1" noChangeArrowheads="1"/>
          </p:cNvSpPr>
          <p:nvPr>
            <p:ph type="body" idx="1"/>
          </p:nvPr>
        </p:nvSpPr>
        <p:spPr/>
        <p:txBody>
          <a:bodyPr/>
          <a:lstStyle/>
          <a:p>
            <a:pPr eaLnBrk="1" hangingPunct="1"/>
            <a:r>
              <a:rPr lang="en-US" altLang="en-US" dirty="0">
                <a:ea typeface="ＭＳ Ｐゴシック" charset="-128"/>
              </a:rPr>
              <a:t>Mechanisms of </a:t>
            </a:r>
            <a:r>
              <a:rPr lang="en-US" altLang="en-US" dirty="0" smtClean="0">
                <a:solidFill>
                  <a:srgbClr val="FF0000"/>
                </a:solidFill>
                <a:ea typeface="ＭＳ Ｐゴシック" charset="-128"/>
              </a:rPr>
              <a:t>transport</a:t>
            </a:r>
            <a:r>
              <a:rPr lang="en-US" altLang="en-US" dirty="0" smtClean="0">
                <a:ea typeface="ＭＳ Ｐゴシック" charset="-128"/>
              </a:rPr>
              <a:t> (</a:t>
            </a:r>
            <a:r>
              <a:rPr lang="en-US" altLang="en-US" dirty="0" err="1" smtClean="0">
                <a:ea typeface="ＭＳ Ｐゴシック" charset="-128"/>
              </a:rPr>
              <a:t>aolian</a:t>
            </a:r>
            <a:r>
              <a:rPr lang="en-US" altLang="en-US" dirty="0" smtClean="0">
                <a:ea typeface="ＭＳ Ｐゴシック" charset="-128"/>
              </a:rPr>
              <a:t> transportation)</a:t>
            </a:r>
            <a:endParaRPr lang="en-US" altLang="en-US" dirty="0">
              <a:ea typeface="ＭＳ Ｐゴシック" charset="-128"/>
            </a:endParaRPr>
          </a:p>
          <a:p>
            <a:pPr lvl="1" eaLnBrk="1" hangingPunct="1"/>
            <a:r>
              <a:rPr lang="en-US" altLang="en-US" dirty="0">
                <a:ea typeface="ＭＳ Ｐゴシック" charset="-128"/>
              </a:rPr>
              <a:t>Bedload</a:t>
            </a:r>
          </a:p>
          <a:p>
            <a:pPr lvl="2" eaLnBrk="1" hangingPunct="1"/>
            <a:r>
              <a:rPr lang="en-US" altLang="en-US" b="1" dirty="0">
                <a:solidFill>
                  <a:schemeClr val="tx2"/>
                </a:solidFill>
                <a:ea typeface="ＭＳ Ｐゴシック" charset="-128"/>
              </a:rPr>
              <a:t>Saltation</a:t>
            </a:r>
            <a:r>
              <a:rPr lang="en-US" altLang="en-US" dirty="0">
                <a:ea typeface="ＭＳ Ｐゴシック" charset="-128"/>
              </a:rPr>
              <a:t> – skipping and bouncing along the surface</a:t>
            </a:r>
          </a:p>
          <a:p>
            <a:pPr lvl="1" eaLnBrk="1" hangingPunct="1"/>
            <a:r>
              <a:rPr lang="en-US" altLang="en-US" dirty="0">
                <a:ea typeface="ＭＳ Ｐゴシック" charset="-128"/>
              </a:rPr>
              <a:t>Suspended load</a:t>
            </a:r>
          </a:p>
          <a:p>
            <a:pPr lvl="2" eaLnBrk="1" hangingPunct="1"/>
            <a:r>
              <a:rPr lang="en-US" altLang="en-US" dirty="0">
                <a:ea typeface="ＭＳ Ｐゴシック" charset="-128"/>
              </a:rPr>
              <a:t>In the air as </a:t>
            </a:r>
            <a:r>
              <a:rPr lang="en-US" altLang="en-US" dirty="0" err="1">
                <a:ea typeface="ＭＳ Ｐゴシック" charset="-128"/>
              </a:rPr>
              <a:t>duststorms</a:t>
            </a:r>
            <a:endParaRPr lang="en-US" altLang="en-US" dirty="0">
              <a:ea typeface="ＭＳ Ｐゴシック" charset="-128"/>
            </a:endParaRPr>
          </a:p>
        </p:txBody>
      </p:sp>
      <p:pic>
        <p:nvPicPr>
          <p:cNvPr id="33795" name="Picture 4" descr="fig1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11385"/>
          <a:stretch>
            <a:fillRect/>
          </a:stretch>
        </p:blipFill>
        <p:spPr>
          <a:xfrm>
            <a:off x="3962400" y="4800601"/>
            <a:ext cx="4191000" cy="2011363"/>
          </a:xfrm>
          <a:noFill/>
        </p:spPr>
      </p:pic>
    </p:spTree>
    <p:extLst>
      <p:ext uri="{BB962C8B-B14F-4D97-AF65-F5344CB8AC3E}">
        <p14:creationId xmlns:p14="http://schemas.microsoft.com/office/powerpoint/2010/main" val="46461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a:effectLst>
                  <a:outerShdw blurRad="38100" dist="38100" dir="2700000" algn="tl">
                    <a:srgbClr val="000000"/>
                  </a:outerShdw>
                </a:effectLst>
                <a:ea typeface="ＭＳ Ｐゴシック" charset="-128"/>
              </a:rPr>
              <a:t>Wind erosion  </a:t>
            </a:r>
          </a:p>
        </p:txBody>
      </p:sp>
      <p:sp>
        <p:nvSpPr>
          <p:cNvPr id="35842" name="Rectangle 3"/>
          <p:cNvSpPr>
            <a:spLocks noGrp="1" noChangeArrowheads="1"/>
          </p:cNvSpPr>
          <p:nvPr>
            <p:ph type="body" idx="1"/>
          </p:nvPr>
        </p:nvSpPr>
        <p:spPr>
          <a:xfrm>
            <a:off x="1066800" y="1690688"/>
            <a:ext cx="4800600" cy="4648200"/>
          </a:xfrm>
        </p:spPr>
        <p:txBody>
          <a:bodyPr/>
          <a:lstStyle/>
          <a:p>
            <a:pPr eaLnBrk="1" hangingPunct="1"/>
            <a:r>
              <a:rPr lang="en-US" altLang="en-US" dirty="0">
                <a:ea typeface="ＭＳ Ｐゴシック" charset="-128"/>
              </a:rPr>
              <a:t>Mechanisms of wind </a:t>
            </a:r>
            <a:r>
              <a:rPr lang="en-US" altLang="en-US" dirty="0">
                <a:solidFill>
                  <a:srgbClr val="FF0000"/>
                </a:solidFill>
                <a:ea typeface="ＭＳ Ｐゴシック" charset="-128"/>
              </a:rPr>
              <a:t>erosion</a:t>
            </a:r>
          </a:p>
          <a:p>
            <a:pPr lvl="1" eaLnBrk="1" hangingPunct="1"/>
            <a:r>
              <a:rPr lang="en-US" altLang="en-US" dirty="0">
                <a:ea typeface="ＭＳ Ｐゴシック" charset="-128"/>
              </a:rPr>
              <a:t>Deflation</a:t>
            </a:r>
          </a:p>
          <a:p>
            <a:pPr lvl="2" eaLnBrk="1" hangingPunct="1"/>
            <a:r>
              <a:rPr lang="en-US" altLang="en-US" dirty="0">
                <a:ea typeface="ＭＳ Ｐゴシック" charset="-128"/>
              </a:rPr>
              <a:t>Lifting of loose material </a:t>
            </a:r>
            <a:r>
              <a:rPr lang="en-US" altLang="en-US" dirty="0" smtClean="0">
                <a:ea typeface="ＭＳ Ｐゴシック" charset="-128"/>
              </a:rPr>
              <a:t>produces blowouts</a:t>
            </a:r>
            <a:endParaRPr lang="en-US" altLang="en-US" dirty="0">
              <a:ea typeface="ＭＳ Ｐゴシック" charset="-128"/>
            </a:endParaRPr>
          </a:p>
          <a:p>
            <a:pPr lvl="3" eaLnBrk="1" hangingPunct="1"/>
            <a:r>
              <a:rPr lang="en-US" altLang="en-US" dirty="0">
                <a:ea typeface="ＭＳ Ｐゴシック" charset="-128"/>
              </a:rPr>
              <a:t>Desert pavement</a:t>
            </a:r>
          </a:p>
        </p:txBody>
      </p:sp>
      <p:pic>
        <p:nvPicPr>
          <p:cNvPr id="35843" name="Picture 4" descr="desert blowout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894845" y="365125"/>
            <a:ext cx="3810000" cy="3830637"/>
          </a:xfrm>
          <a:noFill/>
        </p:spPr>
      </p:pic>
      <p:pic>
        <p:nvPicPr>
          <p:cNvPr id="35844" name="Picture 6" descr="formation desert pavement"/>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39647" y="3722104"/>
            <a:ext cx="7416422" cy="2731047"/>
          </a:xfrm>
          <a:noFill/>
        </p:spPr>
      </p:pic>
    </p:spTree>
    <p:extLst>
      <p:ext uri="{BB962C8B-B14F-4D97-AF65-F5344CB8AC3E}">
        <p14:creationId xmlns:p14="http://schemas.microsoft.com/office/powerpoint/2010/main" val="98227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Deflation (Erosion)</a:t>
            </a:r>
            <a:endParaRPr lang="en-US" dirty="0"/>
          </a:p>
        </p:txBody>
      </p:sp>
      <p:pic>
        <p:nvPicPr>
          <p:cNvPr id="3" name="Picture 2"/>
          <p:cNvPicPr>
            <a:picLocks noChangeAspect="1"/>
          </p:cNvPicPr>
          <p:nvPr/>
        </p:nvPicPr>
        <p:blipFill>
          <a:blip r:embed="rId2"/>
          <a:stretch>
            <a:fillRect/>
          </a:stretch>
        </p:blipFill>
        <p:spPr>
          <a:xfrm>
            <a:off x="1430456" y="2109107"/>
            <a:ext cx="9331088" cy="3486150"/>
          </a:xfrm>
          <a:prstGeom prst="rect">
            <a:avLst/>
          </a:prstGeom>
        </p:spPr>
      </p:pic>
    </p:spTree>
    <p:extLst>
      <p:ext uri="{BB962C8B-B14F-4D97-AF65-F5344CB8AC3E}">
        <p14:creationId xmlns:p14="http://schemas.microsoft.com/office/powerpoint/2010/main" val="128050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altLang="en-US">
                <a:effectLst>
                  <a:outerShdw blurRad="38100" dist="38100" dir="2700000" algn="tl">
                    <a:srgbClr val="000000"/>
                  </a:outerShdw>
                </a:effectLst>
                <a:latin typeface="Trump Mediaeval" charset="0"/>
                <a:ea typeface="ＭＳ Ｐゴシック" charset="-128"/>
              </a:rPr>
              <a:t>Deflation &amp; Desert Pavement</a:t>
            </a:r>
          </a:p>
        </p:txBody>
      </p:sp>
      <p:pic>
        <p:nvPicPr>
          <p:cNvPr id="37890" name="Picture 4" descr="fig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1757363"/>
            <a:ext cx="41148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descr="fig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2058989"/>
            <a:ext cx="43942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4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effectLst>
                  <a:outerShdw blurRad="38100" dist="38100" dir="2700000" algn="tl">
                    <a:srgbClr val="000000"/>
                  </a:outerShdw>
                </a:effectLst>
                <a:ea typeface="ＭＳ Ｐゴシック" charset="-128"/>
              </a:rPr>
              <a:t>Wind erosion  </a:t>
            </a:r>
          </a:p>
        </p:txBody>
      </p:sp>
      <p:sp>
        <p:nvSpPr>
          <p:cNvPr id="39938" name="Rectangle 3"/>
          <p:cNvSpPr>
            <a:spLocks noGrp="1" noChangeArrowheads="1"/>
          </p:cNvSpPr>
          <p:nvPr>
            <p:ph type="body" idx="1"/>
          </p:nvPr>
        </p:nvSpPr>
        <p:spPr/>
        <p:txBody>
          <a:bodyPr/>
          <a:lstStyle/>
          <a:p>
            <a:pPr eaLnBrk="1" hangingPunct="1"/>
            <a:r>
              <a:rPr lang="en-US" altLang="en-US" dirty="0">
                <a:ea typeface="ＭＳ Ｐゴシック" charset="-128"/>
              </a:rPr>
              <a:t>Mechanisms of wind erosion</a:t>
            </a:r>
          </a:p>
          <a:p>
            <a:pPr lvl="1" eaLnBrk="1" hangingPunct="1"/>
            <a:r>
              <a:rPr lang="en-US" altLang="en-US" dirty="0">
                <a:ea typeface="ＭＳ Ｐゴシック" charset="-128"/>
              </a:rPr>
              <a:t>Abrasion</a:t>
            </a:r>
          </a:p>
          <a:p>
            <a:pPr lvl="2" eaLnBrk="1" hangingPunct="1"/>
            <a:r>
              <a:rPr lang="en-US" altLang="en-US" dirty="0">
                <a:ea typeface="ＭＳ Ｐゴシック" charset="-128"/>
              </a:rPr>
              <a:t>Produces </a:t>
            </a:r>
            <a:r>
              <a:rPr lang="en-US" altLang="en-US" dirty="0" smtClean="0">
                <a:ea typeface="ＭＳ Ｐゴシック" charset="-128"/>
              </a:rPr>
              <a:t>inselbergs, </a:t>
            </a:r>
            <a:r>
              <a:rPr lang="en-US" altLang="en-US" dirty="0" err="1" smtClean="0">
                <a:ea typeface="ＭＳ Ｐゴシック" charset="-128"/>
              </a:rPr>
              <a:t>yardangs</a:t>
            </a:r>
            <a:r>
              <a:rPr lang="en-US" altLang="en-US" dirty="0" smtClean="0">
                <a:ea typeface="ＭＳ Ｐゴシック" charset="-128"/>
              </a:rPr>
              <a:t> </a:t>
            </a:r>
            <a:r>
              <a:rPr lang="en-US" altLang="en-US" dirty="0">
                <a:ea typeface="ＭＳ Ｐゴシック" charset="-128"/>
              </a:rPr>
              <a:t>(wind sculpted ridges)</a:t>
            </a:r>
          </a:p>
          <a:p>
            <a:pPr lvl="2" eaLnBrk="1" hangingPunct="1"/>
            <a:r>
              <a:rPr lang="en-US" altLang="en-US" dirty="0">
                <a:ea typeface="ＭＳ Ｐゴシック" charset="-128"/>
              </a:rPr>
              <a:t>Limited in vertical extent</a:t>
            </a:r>
          </a:p>
        </p:txBody>
      </p:sp>
    </p:spTree>
    <p:extLst>
      <p:ext uri="{BB962C8B-B14F-4D97-AF65-F5344CB8AC3E}">
        <p14:creationId xmlns:p14="http://schemas.microsoft.com/office/powerpoint/2010/main" val="174024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D:\Lecture Resources\Text Figures\Chapter 18\FG18_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0"/>
            <a:ext cx="9144000" cy="3475038"/>
          </a:xfrm>
          <a:prstGeom prst="rect">
            <a:avLst/>
          </a:prstGeom>
          <a:noFill/>
          <a:extLst>
            <a:ext uri="{909E8E84-426E-40DD-AFC4-6F175D3DCCD1}">
              <a14:hiddenFill xmlns:a14="http://schemas.microsoft.com/office/drawing/2010/main">
                <a:solidFill>
                  <a:srgbClr val="FFFFFF"/>
                </a:solidFill>
              </a14:hiddenFill>
            </a:ext>
          </a:extLst>
        </p:spPr>
      </p:pic>
      <p:sp>
        <p:nvSpPr>
          <p:cNvPr id="48134" name="Text Box 6"/>
          <p:cNvSpPr txBox="1">
            <a:spLocks noChangeArrowheads="1"/>
          </p:cNvSpPr>
          <p:nvPr/>
        </p:nvSpPr>
        <p:spPr bwMode="auto">
          <a:xfrm>
            <a:off x="1" y="3581400"/>
            <a:ext cx="6858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dirty="0">
                <a:latin typeface="Tahoma" panose="020B0604030504040204" pitchFamily="34" charset="0"/>
              </a:rPr>
              <a:t>Inselberg - </a:t>
            </a:r>
            <a:r>
              <a:rPr lang="en-US" altLang="en-US" sz="3000" dirty="0">
                <a:solidFill>
                  <a:schemeClr val="tx2"/>
                </a:solidFill>
                <a:latin typeface="Tahoma" panose="020B0604030504040204" pitchFamily="34" charset="0"/>
              </a:rPr>
              <a:t>“island mountains” rise abruptly out of desert </a:t>
            </a:r>
            <a:r>
              <a:rPr lang="en-US" altLang="en-US" sz="3000" dirty="0" smtClean="0">
                <a:solidFill>
                  <a:schemeClr val="tx2"/>
                </a:solidFill>
                <a:latin typeface="Tahoma" panose="020B0604030504040204" pitchFamily="34" charset="0"/>
              </a:rPr>
              <a:t>landscapes,</a:t>
            </a:r>
          </a:p>
          <a:p>
            <a:r>
              <a:rPr lang="en-US" altLang="en-US" sz="3000" dirty="0" smtClean="0">
                <a:solidFill>
                  <a:schemeClr val="tx2"/>
                </a:solidFill>
                <a:latin typeface="Tahoma" panose="020B0604030504040204" pitchFamily="34" charset="0"/>
              </a:rPr>
              <a:t>Made of hard rock which is more resistant to weathering</a:t>
            </a:r>
            <a:r>
              <a:rPr lang="is-IS" altLang="en-US" sz="3000" dirty="0" smtClean="0">
                <a:solidFill>
                  <a:schemeClr val="tx2"/>
                </a:solidFill>
                <a:latin typeface="Tahoma" panose="020B0604030504040204" pitchFamily="34" charset="0"/>
              </a:rPr>
              <a:t>….</a:t>
            </a:r>
            <a:endParaRPr lang="en-US" altLang="en-US" sz="3000" dirty="0">
              <a:solidFill>
                <a:schemeClr val="tx2"/>
              </a:solidFill>
              <a:latin typeface="Tahoma" panose="020B0604030504040204" pitchFamily="34" charset="0"/>
            </a:endParaRPr>
          </a:p>
          <a:p>
            <a:endParaRPr lang="en-US" altLang="en-US" dirty="0">
              <a:latin typeface="Tahoma" panose="020B0604030504040204" pitchFamily="34" charset="0"/>
            </a:endParaRPr>
          </a:p>
        </p:txBody>
      </p:sp>
      <p:pic>
        <p:nvPicPr>
          <p:cNvPr id="48135" name="Picture 7" descr="C:\WINDOWS\Desktop\olgas.bm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3581401"/>
            <a:ext cx="3886200" cy="2703513"/>
          </a:xfrm>
          <a:prstGeom prst="rect">
            <a:avLst/>
          </a:prstGeom>
          <a:noFill/>
          <a:extLst>
            <a:ext uri="{909E8E84-426E-40DD-AFC4-6F175D3DCCD1}">
              <a14:hiddenFill xmlns:a14="http://schemas.microsoft.com/office/drawing/2010/main">
                <a:solidFill>
                  <a:srgbClr val="FFFFFF"/>
                </a:solidFill>
              </a14:hiddenFill>
            </a:ext>
          </a:extLst>
        </p:spPr>
      </p:pic>
      <p:sp>
        <p:nvSpPr>
          <p:cNvPr id="48136" name="Text Box 8"/>
          <p:cNvSpPr txBox="1">
            <a:spLocks noChangeArrowheads="1"/>
          </p:cNvSpPr>
          <p:nvPr/>
        </p:nvSpPr>
        <p:spPr bwMode="auto">
          <a:xfrm>
            <a:off x="6096000" y="62484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Kata Tjuta (The Olgas), Australia</a:t>
            </a:r>
          </a:p>
        </p:txBody>
      </p:sp>
    </p:spTree>
    <p:extLst>
      <p:ext uri="{BB962C8B-B14F-4D97-AF65-F5344CB8AC3E}">
        <p14:creationId xmlns:p14="http://schemas.microsoft.com/office/powerpoint/2010/main" val="241518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81200" y="0"/>
            <a:ext cx="8229600" cy="1143000"/>
          </a:xfrm>
        </p:spPr>
        <p:txBody>
          <a:bodyPr/>
          <a:lstStyle/>
          <a:p>
            <a:pPr eaLnBrk="1" hangingPunct="1">
              <a:defRPr/>
            </a:pPr>
            <a:r>
              <a:rPr lang="en-US" sz="3200" b="1" dirty="0" err="1"/>
              <a:t>Yardang</a:t>
            </a:r>
            <a:endParaRPr lang="en-US" sz="3200" b="1" dirty="0"/>
          </a:p>
        </p:txBody>
      </p:sp>
      <p:sp>
        <p:nvSpPr>
          <p:cNvPr id="144387" name="Rectangle 3"/>
          <p:cNvSpPr>
            <a:spLocks noGrp="1" noChangeArrowheads="1"/>
          </p:cNvSpPr>
          <p:nvPr>
            <p:ph type="body" idx="1"/>
          </p:nvPr>
        </p:nvSpPr>
        <p:spPr>
          <a:xfrm>
            <a:off x="374754" y="1066800"/>
            <a:ext cx="11347554" cy="4114800"/>
          </a:xfrm>
        </p:spPr>
        <p:txBody>
          <a:bodyPr/>
          <a:lstStyle/>
          <a:p>
            <a:pPr eaLnBrk="1" hangingPunct="1">
              <a:defRPr/>
            </a:pPr>
            <a:r>
              <a:rPr lang="en-US" sz="2200" dirty="0"/>
              <a:t>A </a:t>
            </a:r>
            <a:r>
              <a:rPr lang="en-US" sz="2200" dirty="0" err="1"/>
              <a:t>yardang</a:t>
            </a:r>
            <a:r>
              <a:rPr lang="en-US" sz="2200" dirty="0"/>
              <a:t> is an elongate ridge or remnant rock feature sculpted by abrasive wind erosion.</a:t>
            </a:r>
          </a:p>
          <a:p>
            <a:pPr eaLnBrk="1" hangingPunct="1">
              <a:defRPr/>
            </a:pPr>
            <a:r>
              <a:rPr lang="en-US" sz="2200" dirty="0" err="1"/>
              <a:t>Yardangs</a:t>
            </a:r>
            <a:r>
              <a:rPr lang="en-US" sz="2200" dirty="0"/>
              <a:t> occur in arid environments where prevailing winds come from a single direction. The winds must be strong, steady, and carry a coarse-sediment load that weathers the exposed face of the </a:t>
            </a:r>
            <a:r>
              <a:rPr lang="en-US" sz="2200" dirty="0" err="1"/>
              <a:t>yardang</a:t>
            </a:r>
            <a:r>
              <a:rPr lang="en-US" sz="2200" dirty="0"/>
              <a:t>.</a:t>
            </a:r>
          </a:p>
          <a:p>
            <a:pPr eaLnBrk="1" hangingPunct="1">
              <a:defRPr/>
            </a:pPr>
            <a:r>
              <a:rPr lang="en-US" sz="2200" dirty="0" err="1"/>
              <a:t>Yardangs</a:t>
            </a:r>
            <a:r>
              <a:rPr lang="en-US" sz="2200" dirty="0"/>
              <a:t> are sculpted into a variety of forms, and some may resemble common objects or human-like forms. </a:t>
            </a:r>
          </a:p>
          <a:p>
            <a:pPr eaLnBrk="1" hangingPunct="1">
              <a:defRPr/>
            </a:pPr>
            <a:endParaRPr lang="en-US" sz="1400" dirty="0"/>
          </a:p>
          <a:p>
            <a:pPr eaLnBrk="1" hangingPunct="1">
              <a:defRPr/>
            </a:pPr>
            <a:endParaRPr lang="en-US" sz="1400" dirty="0"/>
          </a:p>
          <a:p>
            <a:pPr eaLnBrk="1" hangingPunct="1">
              <a:defRPr/>
            </a:pPr>
            <a:endParaRPr lang="en-US" sz="1400" dirty="0"/>
          </a:p>
          <a:p>
            <a:pPr eaLnBrk="1" hangingPunct="1">
              <a:defRPr/>
            </a:pPr>
            <a:endParaRPr lang="en-US" sz="1400" dirty="0"/>
          </a:p>
          <a:p>
            <a:pPr eaLnBrk="1" hangingPunct="1">
              <a:buFont typeface="Wingdings" panose="05000000000000000000" pitchFamily="2" charset="2"/>
              <a:buNone/>
              <a:defRPr/>
            </a:pPr>
            <a:endParaRPr lang="en-US" sz="1400" dirty="0"/>
          </a:p>
          <a:p>
            <a:pPr eaLnBrk="1" hangingPunct="1">
              <a:defRPr/>
            </a:pPr>
            <a:endParaRPr lang="en-US" sz="1400" dirty="0"/>
          </a:p>
          <a:p>
            <a:pPr eaLnBrk="1" hangingPunct="1">
              <a:defRPr/>
            </a:pPr>
            <a:endParaRPr lang="en-US" dirty="0" smtClean="0"/>
          </a:p>
        </p:txBody>
      </p:sp>
      <p:pic>
        <p:nvPicPr>
          <p:cNvPr id="99333" name="Picture 5" descr="IMG_4993f yarda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05354" y="3407986"/>
            <a:ext cx="4966452" cy="284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9334" name="TextBox 4"/>
          <p:cNvSpPr txBox="1">
            <a:spLocks noChangeArrowheads="1"/>
          </p:cNvSpPr>
          <p:nvPr/>
        </p:nvSpPr>
        <p:spPr bwMode="auto">
          <a:xfrm>
            <a:off x="7086600" y="3733801"/>
            <a:ext cx="495050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algn="ctr"/>
            <a:r>
              <a:rPr lang="en-US" altLang="en-US" sz="2200" dirty="0">
                <a:solidFill>
                  <a:srgbClr val="336600"/>
                </a:solidFill>
              </a:rPr>
              <a:t> </a:t>
            </a:r>
            <a:r>
              <a:rPr lang="en-US" altLang="en-US" sz="2200" dirty="0" err="1">
                <a:solidFill>
                  <a:srgbClr val="336600"/>
                </a:solidFill>
              </a:rPr>
              <a:t>Yardangs</a:t>
            </a:r>
            <a:r>
              <a:rPr lang="en-US" altLang="en-US" sz="2200" dirty="0">
                <a:solidFill>
                  <a:srgbClr val="336600"/>
                </a:solidFill>
              </a:rPr>
              <a:t> are eroded over long time periods and occur in a variety of sizes and forms. The Egyptians would often sculpt </a:t>
            </a:r>
            <a:r>
              <a:rPr lang="en-US" altLang="en-US" sz="2200" dirty="0" err="1">
                <a:solidFill>
                  <a:srgbClr val="336600"/>
                </a:solidFill>
              </a:rPr>
              <a:t>yardangs</a:t>
            </a:r>
            <a:r>
              <a:rPr lang="en-US" altLang="en-US" sz="2200" dirty="0">
                <a:solidFill>
                  <a:srgbClr val="336600"/>
                </a:solidFill>
              </a:rPr>
              <a:t> into animal and human forms. Some ancient cultures also carved caves into </a:t>
            </a:r>
            <a:r>
              <a:rPr lang="en-US" altLang="en-US" sz="2200" dirty="0" err="1">
                <a:solidFill>
                  <a:srgbClr val="336600"/>
                </a:solidFill>
              </a:rPr>
              <a:t>yardangs</a:t>
            </a:r>
            <a:r>
              <a:rPr lang="en-US" altLang="en-US" sz="2200" dirty="0">
                <a:solidFill>
                  <a:srgbClr val="336600"/>
                </a:solidFill>
              </a:rPr>
              <a:t> and used them for dwellings or sacred religious places.</a:t>
            </a:r>
          </a:p>
        </p:txBody>
      </p:sp>
    </p:spTree>
    <p:extLst>
      <p:ext uri="{BB962C8B-B14F-4D97-AF65-F5344CB8AC3E}">
        <p14:creationId xmlns:p14="http://schemas.microsoft.com/office/powerpoint/2010/main" val="238467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0"/>
            <a:ext cx="7772400" cy="1143000"/>
          </a:xfrm>
        </p:spPr>
        <p:txBody>
          <a:bodyPr/>
          <a:lstStyle/>
          <a:p>
            <a:r>
              <a:rPr lang="en-US" altLang="en-US"/>
              <a:t>Basic Concepts</a:t>
            </a:r>
          </a:p>
        </p:txBody>
      </p:sp>
      <p:sp>
        <p:nvSpPr>
          <p:cNvPr id="5123" name="Text Box 3"/>
          <p:cNvSpPr txBox="1">
            <a:spLocks noChangeArrowheads="1"/>
          </p:cNvSpPr>
          <p:nvPr/>
        </p:nvSpPr>
        <p:spPr bwMode="auto">
          <a:xfrm>
            <a:off x="1725385" y="1143000"/>
            <a:ext cx="8741229" cy="52214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smtClean="0">
                <a:latin typeface="Tahoma" panose="020B0604030504040204" pitchFamily="34" charset="0"/>
              </a:rPr>
              <a:t>I. Most deserts exhibit highly angular landscapes.</a:t>
            </a:r>
          </a:p>
          <a:p>
            <a:pPr lvl="1">
              <a:lnSpc>
                <a:spcPct val="85000"/>
              </a:lnSpc>
              <a:spcBef>
                <a:spcPct val="20000"/>
              </a:spcBef>
              <a:buFontTx/>
              <a:buChar char="•"/>
            </a:pPr>
            <a:r>
              <a:rPr lang="en-US" altLang="en-US" sz="2200" dirty="0" smtClean="0">
                <a:solidFill>
                  <a:schemeClr val="tx2"/>
                </a:solidFill>
                <a:latin typeface="Tahoma" panose="020B0604030504040204" pitchFamily="34" charset="0"/>
              </a:rPr>
              <a:t> </a:t>
            </a:r>
            <a:r>
              <a:rPr lang="en-US" altLang="en-US" sz="2200" dirty="0">
                <a:solidFill>
                  <a:schemeClr val="tx2"/>
                </a:solidFill>
                <a:latin typeface="Tahoma" panose="020B0604030504040204" pitchFamily="34" charset="0"/>
              </a:rPr>
              <a:t>mechanical weathering </a:t>
            </a:r>
            <a:r>
              <a:rPr lang="en-US" altLang="en-US" sz="2200" dirty="0" smtClean="0">
                <a:solidFill>
                  <a:schemeClr val="tx2"/>
                </a:solidFill>
                <a:latin typeface="Tahoma" panose="020B0604030504040204" pitchFamily="34" charset="0"/>
              </a:rPr>
              <a:t>dominates (freeze-thaw) </a:t>
            </a:r>
            <a:endParaRPr lang="en-US" altLang="en-US" sz="2200" dirty="0">
              <a:solidFill>
                <a:schemeClr val="tx2"/>
              </a:solidFill>
              <a:latin typeface="Tahoma" panose="020B0604030504040204" pitchFamily="34" charset="0"/>
            </a:endParaRPr>
          </a:p>
          <a:p>
            <a:pPr lvl="1">
              <a:lnSpc>
                <a:spcPct val="85000"/>
              </a:lnSpc>
              <a:spcBef>
                <a:spcPct val="20000"/>
              </a:spcBef>
              <a:buFontTx/>
              <a:buChar char="•"/>
            </a:pPr>
            <a:r>
              <a:rPr lang="en-US" altLang="en-US" sz="2200" dirty="0">
                <a:solidFill>
                  <a:schemeClr val="tx2"/>
                </a:solidFill>
                <a:latin typeface="Tahoma" panose="020B0604030504040204" pitchFamily="34" charset="0"/>
              </a:rPr>
              <a:t> angular particles of weathered rock; bedrock outcrops</a:t>
            </a:r>
          </a:p>
          <a:p>
            <a:pPr lvl="1">
              <a:lnSpc>
                <a:spcPct val="85000"/>
              </a:lnSpc>
              <a:spcBef>
                <a:spcPct val="20000"/>
              </a:spcBef>
              <a:buFontTx/>
              <a:buChar char="•"/>
            </a:pPr>
            <a:r>
              <a:rPr lang="en-US" altLang="en-US" sz="2200" dirty="0">
                <a:solidFill>
                  <a:schemeClr val="tx2"/>
                </a:solidFill>
                <a:latin typeface="Tahoma" panose="020B0604030504040204" pitchFamily="34" charset="0"/>
              </a:rPr>
              <a:t> little soil or vegetation to soften </a:t>
            </a:r>
            <a:r>
              <a:rPr lang="en-US" altLang="en-US" sz="2200" dirty="0" smtClean="0">
                <a:solidFill>
                  <a:schemeClr val="tx2"/>
                </a:solidFill>
                <a:latin typeface="Tahoma" panose="020B0604030504040204" pitchFamily="34" charset="0"/>
              </a:rPr>
              <a:t>landscape/hold soil</a:t>
            </a:r>
            <a:endParaRPr lang="en-US" altLang="en-US" sz="2200" dirty="0">
              <a:latin typeface="Tahoma" panose="020B0604030504040204" pitchFamily="34" charset="0"/>
            </a:endParaRPr>
          </a:p>
          <a:p>
            <a:r>
              <a:rPr lang="en-US" altLang="en-US" sz="2200" dirty="0">
                <a:latin typeface="Tahoma" panose="020B0604030504040204" pitchFamily="34" charset="0"/>
              </a:rPr>
              <a:t> II. Softer, more rounded landscapes appear where deposition (WIND deposits material) is predominant.</a:t>
            </a:r>
          </a:p>
          <a:p>
            <a:pPr lvl="1">
              <a:buFontTx/>
              <a:buChar char="•"/>
            </a:pPr>
            <a:r>
              <a:rPr lang="en-US" altLang="en-US" sz="2200" dirty="0">
                <a:solidFill>
                  <a:schemeClr val="tx2"/>
                </a:solidFill>
                <a:latin typeface="Tahoma" panose="020B0604030504040204" pitchFamily="34" charset="0"/>
              </a:rPr>
              <a:t> dunes</a:t>
            </a:r>
            <a:endParaRPr lang="en-US" altLang="en-US" sz="2200" dirty="0">
              <a:latin typeface="Tahoma" panose="020B0604030504040204" pitchFamily="34" charset="0"/>
            </a:endParaRPr>
          </a:p>
          <a:p>
            <a:r>
              <a:rPr lang="en-US" altLang="en-US" sz="2200" dirty="0">
                <a:latin typeface="Tahoma" panose="020B0604030504040204" pitchFamily="34" charset="0"/>
              </a:rPr>
              <a:t>III. Desert rainfall is infrequent, intense, and unreliable.</a:t>
            </a:r>
          </a:p>
          <a:p>
            <a:pPr lvl="1">
              <a:lnSpc>
                <a:spcPct val="80000"/>
              </a:lnSpc>
              <a:spcBef>
                <a:spcPct val="20000"/>
              </a:spcBef>
              <a:buFontTx/>
              <a:buChar char="•"/>
            </a:pPr>
            <a:r>
              <a:rPr lang="en-US" altLang="en-US" sz="2200" dirty="0">
                <a:solidFill>
                  <a:schemeClr val="tx2"/>
                </a:solidFill>
                <a:latin typeface="Tahoma" panose="020B0604030504040204" pitchFamily="34" charset="0"/>
              </a:rPr>
              <a:t>  intense flash flooding, intense erosion </a:t>
            </a:r>
          </a:p>
          <a:p>
            <a:pPr lvl="1">
              <a:lnSpc>
                <a:spcPct val="80000"/>
              </a:lnSpc>
              <a:spcBef>
                <a:spcPct val="20000"/>
              </a:spcBef>
              <a:buFontTx/>
              <a:buChar char="•"/>
            </a:pPr>
            <a:r>
              <a:rPr lang="en-US" altLang="en-US" sz="2200" dirty="0">
                <a:solidFill>
                  <a:schemeClr val="tx2"/>
                </a:solidFill>
                <a:latin typeface="Tahoma" panose="020B0604030504040204" pitchFamily="34" charset="0"/>
              </a:rPr>
              <a:t> </a:t>
            </a:r>
            <a:r>
              <a:rPr lang="en-US" altLang="en-US" sz="2200" dirty="0" smtClean="0">
                <a:solidFill>
                  <a:schemeClr val="tx2"/>
                </a:solidFill>
                <a:latin typeface="Tahoma" panose="020B0604030504040204" pitchFamily="34" charset="0"/>
              </a:rPr>
              <a:t> ephemeral </a:t>
            </a:r>
            <a:r>
              <a:rPr lang="en-US" altLang="en-US" sz="2200" dirty="0" smtClean="0">
                <a:solidFill>
                  <a:schemeClr val="tx2"/>
                </a:solidFill>
                <a:latin typeface="Tahoma" panose="020B0604030504040204" pitchFamily="34" charset="0"/>
              </a:rPr>
              <a:t>streams (flow seasonally or after </a:t>
            </a:r>
            <a:r>
              <a:rPr lang="en-US" altLang="en-US" sz="2200" dirty="0" smtClean="0">
                <a:solidFill>
                  <a:schemeClr val="tx2"/>
                </a:solidFill>
                <a:latin typeface="Tahoma" panose="020B0604030504040204" pitchFamily="34" charset="0"/>
              </a:rPr>
              <a:t>storms)</a:t>
            </a:r>
          </a:p>
          <a:p>
            <a:pPr lvl="1">
              <a:lnSpc>
                <a:spcPct val="80000"/>
              </a:lnSpc>
              <a:spcBef>
                <a:spcPct val="20000"/>
              </a:spcBef>
            </a:pPr>
            <a:endParaRPr lang="en-US" altLang="en-US" sz="2200" dirty="0" smtClean="0">
              <a:solidFill>
                <a:schemeClr val="tx2"/>
              </a:solidFill>
              <a:latin typeface="Tahoma" panose="020B0604030504040204" pitchFamily="34" charset="0"/>
            </a:endParaRPr>
          </a:p>
          <a:p>
            <a:pPr>
              <a:lnSpc>
                <a:spcPct val="80000"/>
              </a:lnSpc>
              <a:spcBef>
                <a:spcPct val="20000"/>
              </a:spcBef>
            </a:pPr>
            <a:r>
              <a:rPr lang="en-US" altLang="en-US" sz="2200" dirty="0" smtClean="0">
                <a:latin typeface="Tahoma" panose="020B0604030504040204" pitchFamily="34" charset="0"/>
              </a:rPr>
              <a:t>IV. DESERT LANDFORMS are shaped by EROSION and DEPOSITION:</a:t>
            </a:r>
          </a:p>
          <a:p>
            <a:pPr lvl="1">
              <a:lnSpc>
                <a:spcPct val="80000"/>
              </a:lnSpc>
              <a:spcBef>
                <a:spcPct val="20000"/>
              </a:spcBef>
            </a:pPr>
            <a:r>
              <a:rPr lang="en-US" altLang="en-US" sz="2200" dirty="0" smtClean="0">
                <a:solidFill>
                  <a:schemeClr val="tx2"/>
                </a:solidFill>
                <a:latin typeface="Tahoma" panose="020B0604030504040204" pitchFamily="34" charset="0"/>
              </a:rPr>
              <a:t>WIND </a:t>
            </a:r>
            <a:r>
              <a:rPr lang="en-US" altLang="en-US" sz="2200" dirty="0" smtClean="0">
                <a:solidFill>
                  <a:schemeClr val="tx2"/>
                </a:solidFill>
                <a:latin typeface="Tahoma" panose="020B0604030504040204" pitchFamily="34" charset="0"/>
              </a:rPr>
              <a:t>– only lifts material about a </a:t>
            </a:r>
            <a:r>
              <a:rPr lang="en-US" altLang="en-US" sz="2200" dirty="0" err="1" smtClean="0">
                <a:solidFill>
                  <a:schemeClr val="tx2"/>
                </a:solidFill>
                <a:latin typeface="Tahoma" panose="020B0604030504040204" pitchFamily="34" charset="0"/>
              </a:rPr>
              <a:t>metre</a:t>
            </a:r>
            <a:r>
              <a:rPr lang="en-US" altLang="en-US" sz="2200" dirty="0" smtClean="0">
                <a:solidFill>
                  <a:schemeClr val="tx2"/>
                </a:solidFill>
                <a:latin typeface="Tahoma" panose="020B0604030504040204" pitchFamily="34" charset="0"/>
              </a:rPr>
              <a:t> above ground</a:t>
            </a:r>
          </a:p>
          <a:p>
            <a:pPr lvl="1">
              <a:lnSpc>
                <a:spcPct val="80000"/>
              </a:lnSpc>
              <a:spcBef>
                <a:spcPct val="20000"/>
              </a:spcBef>
            </a:pPr>
            <a:endParaRPr lang="en-US" altLang="en-US" sz="2200" dirty="0">
              <a:solidFill>
                <a:schemeClr val="tx2"/>
              </a:solidFill>
              <a:latin typeface="Tahoma" panose="020B0604030504040204" pitchFamily="34" charset="0"/>
            </a:endParaRPr>
          </a:p>
          <a:p>
            <a:pPr lvl="1">
              <a:lnSpc>
                <a:spcPct val="80000"/>
              </a:lnSpc>
              <a:spcBef>
                <a:spcPct val="20000"/>
              </a:spcBef>
            </a:pPr>
            <a:r>
              <a:rPr lang="en-US" altLang="en-US" sz="2200" dirty="0" smtClean="0">
                <a:solidFill>
                  <a:schemeClr val="tx2"/>
                </a:solidFill>
                <a:latin typeface="Tahoma" panose="020B0604030504040204" pitchFamily="34" charset="0"/>
              </a:rPr>
              <a:t>WATER – responsible for higher features from surface</a:t>
            </a:r>
            <a:endParaRPr lang="en-US" altLang="en-US" sz="2200" dirty="0">
              <a:solidFill>
                <a:schemeClr val="tx2"/>
              </a:solidFill>
              <a:latin typeface="Tahoma" panose="020B0604030504040204" pitchFamily="34" charset="0"/>
            </a:endParaRPr>
          </a:p>
        </p:txBody>
      </p:sp>
    </p:spTree>
    <p:extLst>
      <p:ext uri="{BB962C8B-B14F-4D97-AF65-F5344CB8AC3E}">
        <p14:creationId xmlns:p14="http://schemas.microsoft.com/office/powerpoint/2010/main" val="40125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2286000" y="-228600"/>
            <a:ext cx="7772400" cy="1143000"/>
          </a:xfrm>
        </p:spPr>
        <p:txBody>
          <a:bodyPr/>
          <a:lstStyle/>
          <a:p>
            <a:r>
              <a:rPr lang="en-US" altLang="en-US" dirty="0">
                <a:solidFill>
                  <a:schemeClr val="tx1"/>
                </a:solidFill>
              </a:rPr>
              <a:t>Types of Dunes </a:t>
            </a:r>
          </a:p>
        </p:txBody>
      </p:sp>
      <p:pic>
        <p:nvPicPr>
          <p:cNvPr id="30723" name="Picture 1027" descr="D:\Lecture Resources\Text Figures\Chapter 18\FG18_2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67000" y="1143000"/>
            <a:ext cx="8001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724" name="Text Box 1028"/>
          <p:cNvSpPr txBox="1">
            <a:spLocks noChangeArrowheads="1"/>
          </p:cNvSpPr>
          <p:nvPr/>
        </p:nvSpPr>
        <p:spPr bwMode="auto">
          <a:xfrm>
            <a:off x="464695" y="838201"/>
            <a:ext cx="7460105" cy="2862322"/>
          </a:xfrm>
          <a:prstGeom prst="rect">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b="1" u="sng" dirty="0">
                <a:solidFill>
                  <a:schemeClr val="bg2"/>
                </a:solidFill>
                <a:latin typeface="Tahoma" panose="020B0604030504040204" pitchFamily="34" charset="0"/>
              </a:rPr>
              <a:t>Barchans</a:t>
            </a:r>
            <a:r>
              <a:rPr lang="en-US" altLang="en-US" sz="3000" b="1" dirty="0">
                <a:solidFill>
                  <a:schemeClr val="bg2"/>
                </a:solidFill>
                <a:latin typeface="Tahoma" panose="020B0604030504040204" pitchFamily="34" charset="0"/>
              </a:rPr>
              <a:t> </a:t>
            </a:r>
            <a:r>
              <a:rPr lang="en-US" altLang="en-US" sz="3000" dirty="0">
                <a:solidFill>
                  <a:schemeClr val="bg2"/>
                </a:solidFill>
                <a:latin typeface="Tahoma" panose="020B0604030504040204" pitchFamily="34" charset="0"/>
              </a:rPr>
              <a:t>- migrating crescent dune with horns pointing downwind; form where strong winds blow in a consistent direction. Move fast. Common in central Asia and Sahara. Can reach hundreds of feet in height. </a:t>
            </a:r>
          </a:p>
        </p:txBody>
      </p:sp>
    </p:spTree>
    <p:extLst>
      <p:ext uri="{BB962C8B-B14F-4D97-AF65-F5344CB8AC3E}">
        <p14:creationId xmlns:p14="http://schemas.microsoft.com/office/powerpoint/2010/main" val="16541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981200" y="0"/>
            <a:ext cx="8229600" cy="838200"/>
          </a:xfrm>
        </p:spPr>
        <p:txBody>
          <a:bodyPr/>
          <a:lstStyle/>
          <a:p>
            <a:pPr eaLnBrk="1" hangingPunct="1">
              <a:defRPr/>
            </a:pPr>
            <a:r>
              <a:rPr lang="en-US" sz="3200" b="1" dirty="0"/>
              <a:t>Dunes</a:t>
            </a:r>
          </a:p>
        </p:txBody>
      </p:sp>
      <p:sp>
        <p:nvSpPr>
          <p:cNvPr id="144387" name="Rectangle 3"/>
          <p:cNvSpPr>
            <a:spLocks noGrp="1" noChangeArrowheads="1"/>
          </p:cNvSpPr>
          <p:nvPr>
            <p:ph type="body" idx="1"/>
          </p:nvPr>
        </p:nvSpPr>
        <p:spPr>
          <a:xfrm>
            <a:off x="614597" y="838200"/>
            <a:ext cx="10837888" cy="3200400"/>
          </a:xfrm>
        </p:spPr>
        <p:txBody>
          <a:bodyPr>
            <a:normAutofit/>
          </a:bodyPr>
          <a:lstStyle/>
          <a:p>
            <a:pPr eaLnBrk="1" hangingPunct="1">
              <a:defRPr/>
            </a:pPr>
            <a:r>
              <a:rPr lang="en-US" sz="2200" dirty="0"/>
              <a:t>Dunes are formed as mounds or ridges of aeolian sand deposits and are then sculpted by near- surface wind processes, such as </a:t>
            </a:r>
            <a:r>
              <a:rPr lang="en-US" sz="2200" b="1" dirty="0" err="1">
                <a:solidFill>
                  <a:srgbClr val="A50021"/>
                </a:solidFill>
              </a:rPr>
              <a:t>saltation</a:t>
            </a:r>
            <a:r>
              <a:rPr lang="en-US" sz="2200" dirty="0"/>
              <a:t>. Saltation transports sediment up slope on the windward side and once the sediments reach the crest they fall over and accumulate as a steeper slope on the leeward side of the </a:t>
            </a:r>
            <a:r>
              <a:rPr lang="en-US" sz="2200" dirty="0" smtClean="0"/>
              <a:t>dune. An </a:t>
            </a:r>
            <a:r>
              <a:rPr lang="en-US" sz="2200" dirty="0"/>
              <a:t>area covered by many dunes is an </a:t>
            </a:r>
            <a:r>
              <a:rPr lang="en-US" sz="2200" b="1" dirty="0">
                <a:solidFill>
                  <a:srgbClr val="A50021"/>
                </a:solidFill>
              </a:rPr>
              <a:t>erg</a:t>
            </a:r>
            <a:r>
              <a:rPr lang="en-US" sz="2200" dirty="0"/>
              <a:t>.</a:t>
            </a:r>
          </a:p>
          <a:p>
            <a:pPr eaLnBrk="1" hangingPunct="1">
              <a:defRPr/>
            </a:pPr>
            <a:endParaRPr lang="en-US" sz="2200" dirty="0"/>
          </a:p>
          <a:p>
            <a:pPr eaLnBrk="1" hangingPunct="1">
              <a:defRPr/>
            </a:pPr>
            <a:r>
              <a:rPr lang="en-US" sz="2200" b="1" dirty="0">
                <a:solidFill>
                  <a:srgbClr val="663300"/>
                </a:solidFill>
              </a:rPr>
              <a:t>Barchan dunes </a:t>
            </a:r>
            <a:r>
              <a:rPr lang="en-US" sz="2200" dirty="0"/>
              <a:t>are solitary, crescent shaped dunes with their tips pointing downwind. They form where sand source is limited, wind direction is constant,  and the ground is void of vegetation. They can reach heights of 30 meters and  spread nearly 300 meters. </a:t>
            </a:r>
          </a:p>
          <a:p>
            <a:pPr eaLnBrk="1" hangingPunct="1">
              <a:defRPr/>
            </a:pPr>
            <a:endParaRPr lang="en-US" sz="2000" dirty="0"/>
          </a:p>
          <a:p>
            <a:pPr eaLnBrk="1" hangingPunct="1">
              <a:buFont typeface="Wingdings" panose="05000000000000000000" pitchFamily="2" charset="2"/>
              <a:buNone/>
              <a:defRPr/>
            </a:pPr>
            <a:endParaRPr lang="en-US" dirty="0" smtClean="0"/>
          </a:p>
          <a:p>
            <a:pPr eaLnBrk="1" hangingPunct="1">
              <a:defRPr/>
            </a:pPr>
            <a:endParaRPr lang="en-US" dirty="0" smtClean="0"/>
          </a:p>
        </p:txBody>
      </p:sp>
      <p:pic>
        <p:nvPicPr>
          <p:cNvPr id="97285" name="Picture 5" descr="Barch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8822" y="3769954"/>
            <a:ext cx="4691745" cy="30880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6" name="TextBox 7"/>
          <p:cNvSpPr txBox="1">
            <a:spLocks noChangeArrowheads="1"/>
          </p:cNvSpPr>
          <p:nvPr/>
        </p:nvSpPr>
        <p:spPr bwMode="auto">
          <a:xfrm>
            <a:off x="10390801" y="4701438"/>
            <a:ext cx="13163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en-US" sz="2000" dirty="0" err="1">
                <a:solidFill>
                  <a:srgbClr val="336600"/>
                </a:solidFill>
              </a:rPr>
              <a:t>Barchan</a:t>
            </a:r>
            <a:r>
              <a:rPr lang="en-US" altLang="en-US" sz="2000" dirty="0">
                <a:solidFill>
                  <a:srgbClr val="336600"/>
                </a:solidFill>
              </a:rPr>
              <a:t> </a:t>
            </a:r>
            <a:endParaRPr lang="en-US" altLang="en-US" sz="2000" dirty="0" smtClean="0">
              <a:solidFill>
                <a:srgbClr val="336600"/>
              </a:solidFill>
            </a:endParaRPr>
          </a:p>
          <a:p>
            <a:pPr eaLnBrk="1" hangingPunct="1"/>
            <a:r>
              <a:rPr lang="en-US" altLang="en-US" sz="2000" dirty="0" smtClean="0">
                <a:solidFill>
                  <a:srgbClr val="336600"/>
                </a:solidFill>
              </a:rPr>
              <a:t>Dunes</a:t>
            </a:r>
            <a:endParaRPr lang="en-US" altLang="en-US" sz="2000" dirty="0">
              <a:solidFill>
                <a:srgbClr val="336600"/>
              </a:solidFill>
            </a:endParaRPr>
          </a:p>
        </p:txBody>
      </p:sp>
      <p:pic>
        <p:nvPicPr>
          <p:cNvPr id="97288" name="Picture 10" descr="es1603_p4_brachandunes_c.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83868" y="3747817"/>
            <a:ext cx="3796259" cy="27913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7290" name="Straight Arrow Connector 13"/>
          <p:cNvCxnSpPr>
            <a:cxnSpLocks noChangeShapeType="1"/>
          </p:cNvCxnSpPr>
          <p:nvPr/>
        </p:nvCxnSpPr>
        <p:spPr bwMode="auto">
          <a:xfrm rot="10800000">
            <a:off x="8381997" y="4876800"/>
            <a:ext cx="11430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TextBox 14"/>
          <p:cNvSpPr txBox="1"/>
          <p:nvPr/>
        </p:nvSpPr>
        <p:spPr>
          <a:xfrm>
            <a:off x="8575829" y="4359245"/>
            <a:ext cx="755335" cy="400110"/>
          </a:xfrm>
          <a:prstGeom prst="rect">
            <a:avLst/>
          </a:prstGeom>
          <a:noFill/>
        </p:spPr>
        <p:txBody>
          <a:bodyPr wrap="none">
            <a:spAutoFit/>
          </a:bodyPr>
          <a:lstStyle/>
          <a:p>
            <a:pPr>
              <a:defRPr/>
            </a:pPr>
            <a:r>
              <a:rPr lang="en-US" sz="2000" b="1" dirty="0">
                <a:effectLst>
                  <a:outerShdw blurRad="38100" dist="38100" dir="2700000" algn="tl">
                    <a:srgbClr val="000000">
                      <a:alpha val="43137"/>
                    </a:srgbClr>
                  </a:outerShdw>
                </a:effectLst>
              </a:rPr>
              <a:t>Wind</a:t>
            </a:r>
          </a:p>
        </p:txBody>
      </p:sp>
      <p:sp>
        <p:nvSpPr>
          <p:cNvPr id="22" name="TextBox 21"/>
          <p:cNvSpPr txBox="1"/>
          <p:nvPr/>
        </p:nvSpPr>
        <p:spPr>
          <a:xfrm>
            <a:off x="1676400" y="4343400"/>
            <a:ext cx="1600200" cy="215900"/>
          </a:xfrm>
          <a:prstGeom prst="rect">
            <a:avLst/>
          </a:prstGeom>
          <a:noFill/>
        </p:spPr>
        <p:txBody>
          <a:bodyPr>
            <a:spAutoFit/>
          </a:bodyPr>
          <a:lstStyle/>
          <a:p>
            <a:pPr>
              <a:defRPr/>
            </a:pPr>
            <a:r>
              <a:rPr lang="en-US" sz="800" dirty="0">
                <a:effectLst>
                  <a:outerShdw blurRad="38100" dist="38100" dir="2700000" algn="tl">
                    <a:srgbClr val="000000">
                      <a:alpha val="43137"/>
                    </a:srgbClr>
                  </a:outerShdw>
                </a:effectLst>
              </a:rPr>
              <a:t>Wind direction</a:t>
            </a:r>
          </a:p>
        </p:txBody>
      </p:sp>
      <p:cxnSp>
        <p:nvCxnSpPr>
          <p:cNvPr id="97298" name="Straight Arrow Connector 23"/>
          <p:cNvCxnSpPr>
            <a:cxnSpLocks noChangeShapeType="1"/>
          </p:cNvCxnSpPr>
          <p:nvPr/>
        </p:nvCxnSpPr>
        <p:spPr bwMode="auto">
          <a:xfrm>
            <a:off x="1752600" y="4648200"/>
            <a:ext cx="9144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24"/>
          <p:cNvSpPr txBox="1"/>
          <p:nvPr/>
        </p:nvSpPr>
        <p:spPr>
          <a:xfrm>
            <a:off x="4114800" y="3753776"/>
            <a:ext cx="990600" cy="307777"/>
          </a:xfrm>
          <a:prstGeom prst="rect">
            <a:avLst/>
          </a:prstGeom>
          <a:solidFill>
            <a:schemeClr val="accent1"/>
          </a:solidFill>
          <a:ln>
            <a:solidFill>
              <a:schemeClr val="bg2"/>
            </a:solidFill>
          </a:ln>
        </p:spPr>
        <p:txBody>
          <a:bodyPr wrap="square">
            <a:spAutoFit/>
          </a:bodyPr>
          <a:lstStyle/>
          <a:p>
            <a:pPr>
              <a:defRPr/>
            </a:pPr>
            <a:r>
              <a:rPr lang="en-US" sz="1400" dirty="0">
                <a:effectLst>
                  <a:outerShdw blurRad="38100" dist="38100" dir="2700000" algn="tl">
                    <a:srgbClr val="000000">
                      <a:alpha val="43137"/>
                    </a:srgbClr>
                  </a:outerShdw>
                </a:effectLst>
              </a:rPr>
              <a:t>slip face</a:t>
            </a:r>
          </a:p>
        </p:txBody>
      </p:sp>
      <p:sp>
        <p:nvSpPr>
          <p:cNvPr id="29" name="TextBox 28"/>
          <p:cNvSpPr txBox="1"/>
          <p:nvPr/>
        </p:nvSpPr>
        <p:spPr>
          <a:xfrm>
            <a:off x="4114800" y="5257800"/>
            <a:ext cx="990600" cy="523220"/>
          </a:xfrm>
          <a:prstGeom prst="rect">
            <a:avLst/>
          </a:prstGeom>
          <a:solidFill>
            <a:schemeClr val="accent1"/>
          </a:solidFill>
          <a:ln>
            <a:solidFill>
              <a:schemeClr val="bg2"/>
            </a:solidFill>
          </a:ln>
        </p:spPr>
        <p:txBody>
          <a:bodyPr>
            <a:spAutoFit/>
          </a:bodyPr>
          <a:lstStyle/>
          <a:p>
            <a:pPr>
              <a:defRPr/>
            </a:pPr>
            <a:r>
              <a:rPr lang="en-US" sz="1400" dirty="0">
                <a:effectLst>
                  <a:outerShdw blurRad="38100" dist="38100" dir="2700000" algn="tl">
                    <a:srgbClr val="000000">
                      <a:alpha val="43137"/>
                    </a:srgbClr>
                  </a:outerShdw>
                </a:effectLst>
              </a:rPr>
              <a:t>Sand avalanche</a:t>
            </a:r>
          </a:p>
        </p:txBody>
      </p:sp>
      <p:sp>
        <p:nvSpPr>
          <p:cNvPr id="30" name="TextBox 29"/>
          <p:cNvSpPr txBox="1"/>
          <p:nvPr/>
        </p:nvSpPr>
        <p:spPr>
          <a:xfrm>
            <a:off x="2336994" y="6335153"/>
            <a:ext cx="1295400" cy="523220"/>
          </a:xfrm>
          <a:prstGeom prst="rect">
            <a:avLst/>
          </a:prstGeom>
          <a:solidFill>
            <a:schemeClr val="accent1"/>
          </a:solidFill>
          <a:ln>
            <a:solidFill>
              <a:schemeClr val="bg2"/>
            </a:solidFill>
          </a:ln>
        </p:spPr>
        <p:txBody>
          <a:bodyPr wrap="square">
            <a:spAutoFit/>
          </a:bodyPr>
          <a:lstStyle/>
          <a:p>
            <a:pPr>
              <a:defRPr/>
            </a:pPr>
            <a:r>
              <a:rPr lang="en-US" sz="1400" dirty="0">
                <a:effectLst>
                  <a:outerShdw blurRad="38100" dist="38100" dir="2700000" algn="tl">
                    <a:srgbClr val="000000">
                      <a:alpha val="43137"/>
                    </a:srgbClr>
                  </a:outerShdw>
                </a:effectLst>
              </a:rPr>
              <a:t>Dune movement</a:t>
            </a:r>
          </a:p>
        </p:txBody>
      </p:sp>
    </p:spTree>
    <p:extLst>
      <p:ext uri="{BB962C8B-B14F-4D97-AF65-F5344CB8AC3E}">
        <p14:creationId xmlns:p14="http://schemas.microsoft.com/office/powerpoint/2010/main" val="21367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1028" descr="C:\WINDOWS\Desktop\grandview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
            <a:ext cx="8305800" cy="5992813"/>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1027" descr="D:\Lecture Resources\Text Figures\Chapter 18\FG18_3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0" y="2984500"/>
            <a:ext cx="4114800" cy="3873500"/>
          </a:xfrm>
          <a:prstGeom prst="rect">
            <a:avLst/>
          </a:prstGeom>
          <a:noFill/>
          <a:extLst>
            <a:ext uri="{909E8E84-426E-40DD-AFC4-6F175D3DCCD1}">
              <a14:hiddenFill xmlns:a14="http://schemas.microsoft.com/office/drawing/2010/main">
                <a:solidFill>
                  <a:srgbClr val="FFFFFF"/>
                </a:solidFill>
              </a14:hiddenFill>
            </a:ext>
          </a:extLst>
        </p:spPr>
      </p:pic>
      <p:sp>
        <p:nvSpPr>
          <p:cNvPr id="39941" name="Text Box 1029"/>
          <p:cNvSpPr txBox="1">
            <a:spLocks noChangeArrowheads="1"/>
          </p:cNvSpPr>
          <p:nvPr/>
        </p:nvSpPr>
        <p:spPr bwMode="auto">
          <a:xfrm>
            <a:off x="1524000" y="6096000"/>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ahoma" panose="020B0604030504040204" pitchFamily="34" charset="0"/>
              </a:rPr>
              <a:t>Differential Erosion</a:t>
            </a:r>
          </a:p>
        </p:txBody>
      </p:sp>
    </p:spTree>
    <p:extLst>
      <p:ext uri="{BB962C8B-B14F-4D97-AF65-F5344CB8AC3E}">
        <p14:creationId xmlns:p14="http://schemas.microsoft.com/office/powerpoint/2010/main" val="1719624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Lecture Resources\Text Figures\Chapter 18\FG18_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4857750"/>
            <a:ext cx="9144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WINDOWS\Desktop\monumentvalley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
            <a:ext cx="9144000" cy="48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88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279" y="2348873"/>
            <a:ext cx="9233941" cy="2246769"/>
          </a:xfrm>
          <a:prstGeom prst="rect">
            <a:avLst/>
          </a:prstGeom>
          <a:noFill/>
        </p:spPr>
        <p:txBody>
          <a:bodyPr wrap="square" rtlCol="0">
            <a:spAutoFit/>
          </a:bodyPr>
          <a:lstStyle/>
          <a:p>
            <a:pPr algn="ctr"/>
            <a:r>
              <a:rPr lang="en-US" sz="2800" dirty="0" smtClean="0">
                <a:solidFill>
                  <a:schemeClr val="accent2">
                    <a:lumMod val="75000"/>
                  </a:schemeClr>
                </a:solidFill>
              </a:rPr>
              <a:t>Important: read </a:t>
            </a:r>
            <a:r>
              <a:rPr lang="en-US" sz="2800" dirty="0" smtClean="0">
                <a:solidFill>
                  <a:schemeClr val="accent2">
                    <a:lumMod val="75000"/>
                  </a:schemeClr>
                </a:solidFill>
              </a:rPr>
              <a:t>pages </a:t>
            </a:r>
            <a:r>
              <a:rPr lang="en-US" sz="2800" dirty="0" smtClean="0">
                <a:solidFill>
                  <a:schemeClr val="accent2">
                    <a:lumMod val="75000"/>
                  </a:schemeClr>
                </a:solidFill>
              </a:rPr>
              <a:t>123-127 </a:t>
            </a:r>
            <a:r>
              <a:rPr lang="en-US" sz="2800" dirty="0" smtClean="0">
                <a:solidFill>
                  <a:schemeClr val="accent2">
                    <a:lumMod val="75000"/>
                  </a:schemeClr>
                </a:solidFill>
              </a:rPr>
              <a:t>IN </a:t>
            </a:r>
            <a:r>
              <a:rPr lang="en-US" sz="2800" dirty="0" smtClean="0">
                <a:solidFill>
                  <a:schemeClr val="accent2">
                    <a:lumMod val="75000"/>
                  </a:schemeClr>
                </a:solidFill>
              </a:rPr>
              <a:t>FULL</a:t>
            </a:r>
          </a:p>
          <a:p>
            <a:pPr algn="ctr"/>
            <a:endParaRPr lang="en-US" sz="2800" dirty="0">
              <a:solidFill>
                <a:schemeClr val="accent2">
                  <a:lumMod val="75000"/>
                </a:schemeClr>
              </a:solidFill>
            </a:endParaRPr>
          </a:p>
          <a:p>
            <a:pPr algn="ctr"/>
            <a:r>
              <a:rPr lang="en-US" sz="2800" dirty="0" smtClean="0">
                <a:solidFill>
                  <a:schemeClr val="accent2">
                    <a:lumMod val="75000"/>
                  </a:schemeClr>
                </a:solidFill>
              </a:rPr>
              <a:t>Complete worksheet #3 – Arid Landforms</a:t>
            </a:r>
            <a:endParaRPr lang="en-US" sz="2800" dirty="0" smtClean="0">
              <a:solidFill>
                <a:schemeClr val="accent2">
                  <a:lumMod val="75000"/>
                </a:schemeClr>
              </a:solidFill>
            </a:endParaRPr>
          </a:p>
          <a:p>
            <a:endParaRPr lang="en-US" sz="2800" dirty="0"/>
          </a:p>
          <a:p>
            <a:endParaRPr lang="en-US" sz="2800" dirty="0"/>
          </a:p>
        </p:txBody>
      </p:sp>
    </p:spTree>
    <p:extLst>
      <p:ext uri="{BB962C8B-B14F-4D97-AF65-F5344CB8AC3E}">
        <p14:creationId xmlns:p14="http://schemas.microsoft.com/office/powerpoint/2010/main" val="80962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06" y="609600"/>
            <a:ext cx="11623694" cy="1143000"/>
          </a:xfrm>
        </p:spPr>
        <p:txBody>
          <a:bodyPr>
            <a:normAutofit fontScale="90000"/>
          </a:bodyPr>
          <a:lstStyle/>
          <a:p>
            <a:r>
              <a:rPr lang="en-CA" dirty="0" smtClean="0"/>
              <a:t>Weathering, Erosion (Fluvial or Aeolian), &amp; Deposition</a:t>
            </a:r>
            <a:endParaRPr lang="en-CA" dirty="0"/>
          </a:p>
        </p:txBody>
      </p:sp>
      <p:sp>
        <p:nvSpPr>
          <p:cNvPr id="6" name="Rectangle 5"/>
          <p:cNvSpPr/>
          <p:nvPr/>
        </p:nvSpPr>
        <p:spPr>
          <a:xfrm>
            <a:off x="263506" y="1934857"/>
            <a:ext cx="6096000" cy="4524315"/>
          </a:xfrm>
          <a:prstGeom prst="rect">
            <a:avLst/>
          </a:prstGeom>
        </p:spPr>
        <p:txBody>
          <a:bodyPr>
            <a:spAutoFit/>
          </a:bodyPr>
          <a:lstStyle/>
          <a:p>
            <a:pPr>
              <a:lnSpc>
                <a:spcPct val="80000"/>
              </a:lnSpc>
              <a:defRPr/>
            </a:pPr>
            <a:r>
              <a:rPr lang="en-US" sz="3000" b="1" dirty="0">
                <a:solidFill>
                  <a:srgbClr val="000099"/>
                </a:solidFill>
              </a:rPr>
              <a:t>Destructive processes break down landforms through weathering, erosion, and mass wasting. </a:t>
            </a:r>
          </a:p>
          <a:p>
            <a:pPr lvl="1">
              <a:lnSpc>
                <a:spcPct val="80000"/>
              </a:lnSpc>
              <a:defRPr/>
            </a:pPr>
            <a:r>
              <a:rPr lang="en-US" sz="3000" b="1" dirty="0">
                <a:solidFill>
                  <a:srgbClr val="A50021"/>
                </a:solidFill>
              </a:rPr>
              <a:t>Weathering</a:t>
            </a:r>
            <a:r>
              <a:rPr lang="en-US" sz="3000" dirty="0"/>
              <a:t> is the disintegration of rocks by mechanical, chemical, and biological agents.</a:t>
            </a:r>
          </a:p>
          <a:p>
            <a:pPr lvl="1">
              <a:lnSpc>
                <a:spcPct val="80000"/>
              </a:lnSpc>
              <a:defRPr/>
            </a:pPr>
            <a:r>
              <a:rPr lang="en-US" sz="3000" b="1" dirty="0">
                <a:solidFill>
                  <a:srgbClr val="A50021"/>
                </a:solidFill>
              </a:rPr>
              <a:t>Erosion</a:t>
            </a:r>
            <a:r>
              <a:rPr lang="en-US" sz="3000" dirty="0"/>
              <a:t> is the removal and transportation of weathered material by water, wind, ice, or gravity</a:t>
            </a:r>
            <a:r>
              <a:rPr lang="en-US" sz="3000" dirty="0" smtClean="0"/>
              <a:t>.</a:t>
            </a:r>
          </a:p>
          <a:p>
            <a:pPr lvl="1">
              <a:lnSpc>
                <a:spcPct val="80000"/>
              </a:lnSpc>
              <a:defRPr/>
            </a:pPr>
            <a:endParaRPr lang="en-US" sz="3000" dirty="0"/>
          </a:p>
          <a:p>
            <a:pPr lvl="1">
              <a:lnSpc>
                <a:spcPct val="80000"/>
              </a:lnSpc>
              <a:defRPr/>
            </a:pPr>
            <a:r>
              <a:rPr lang="en-US" sz="3000" dirty="0" smtClean="0"/>
              <a:t>WADIS and YARDANGS</a:t>
            </a:r>
            <a:endParaRPr lang="en-US" sz="3000" dirty="0"/>
          </a:p>
        </p:txBody>
      </p:sp>
      <p:sp>
        <p:nvSpPr>
          <p:cNvPr id="8" name="Rectangle 7"/>
          <p:cNvSpPr/>
          <p:nvPr/>
        </p:nvSpPr>
        <p:spPr>
          <a:xfrm>
            <a:off x="6359506" y="3880401"/>
            <a:ext cx="6096000" cy="2660985"/>
          </a:xfrm>
          <a:prstGeom prst="rect">
            <a:avLst/>
          </a:prstGeom>
        </p:spPr>
        <p:txBody>
          <a:bodyPr>
            <a:spAutoFit/>
          </a:bodyPr>
          <a:lstStyle/>
          <a:p>
            <a:pPr>
              <a:lnSpc>
                <a:spcPct val="80000"/>
              </a:lnSpc>
              <a:defRPr/>
            </a:pPr>
            <a:r>
              <a:rPr lang="en-US" sz="2600" b="1" dirty="0">
                <a:solidFill>
                  <a:srgbClr val="000099"/>
                </a:solidFill>
              </a:rPr>
              <a:t>Constructive processes build landforms through tectonic and depositional processes.</a:t>
            </a:r>
          </a:p>
          <a:p>
            <a:pPr lvl="1">
              <a:lnSpc>
                <a:spcPct val="80000"/>
              </a:lnSpc>
              <a:defRPr/>
            </a:pPr>
            <a:r>
              <a:rPr lang="en-US" sz="2600" b="1" dirty="0" smtClean="0">
                <a:solidFill>
                  <a:srgbClr val="A50021"/>
                </a:solidFill>
              </a:rPr>
              <a:t>Deposition</a:t>
            </a:r>
            <a:r>
              <a:rPr lang="en-US" sz="2600" dirty="0" smtClean="0"/>
              <a:t> </a:t>
            </a:r>
            <a:r>
              <a:rPr lang="en-US" sz="2600" dirty="0"/>
              <a:t>is the accumulation or accretion of weathered and eroded materials</a:t>
            </a:r>
            <a:r>
              <a:rPr lang="en-US" sz="2600" dirty="0" smtClean="0"/>
              <a:t>.</a:t>
            </a:r>
          </a:p>
          <a:p>
            <a:pPr lvl="1">
              <a:lnSpc>
                <a:spcPct val="80000"/>
              </a:lnSpc>
              <a:defRPr/>
            </a:pPr>
            <a:endParaRPr lang="en-US" sz="2600" dirty="0"/>
          </a:p>
          <a:p>
            <a:pPr lvl="1">
              <a:lnSpc>
                <a:spcPct val="80000"/>
              </a:lnSpc>
              <a:defRPr/>
            </a:pPr>
            <a:r>
              <a:rPr lang="en-US" sz="2600" dirty="0" smtClean="0"/>
              <a:t>DUNES and ALLUVIAL FANS</a:t>
            </a:r>
            <a:endParaRPr lang="en-US" sz="2600" dirty="0"/>
          </a:p>
        </p:txBody>
      </p:sp>
    </p:spTree>
    <p:extLst>
      <p:ext uri="{BB962C8B-B14F-4D97-AF65-F5344CB8AC3E}">
        <p14:creationId xmlns:p14="http://schemas.microsoft.com/office/powerpoint/2010/main" val="32568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0" y="304800"/>
            <a:ext cx="7772400" cy="1143000"/>
          </a:xfrm>
        </p:spPr>
        <p:txBody>
          <a:bodyPr>
            <a:normAutofit fontScale="90000"/>
          </a:bodyPr>
          <a:lstStyle/>
          <a:p>
            <a:r>
              <a:rPr lang="en-US" altLang="en-US" dirty="0">
                <a:solidFill>
                  <a:schemeClr val="tx1"/>
                </a:solidFill>
              </a:rPr>
              <a:t>DESERT </a:t>
            </a:r>
            <a:r>
              <a:rPr lang="en-US" altLang="en-US" dirty="0">
                <a:solidFill>
                  <a:srgbClr val="FF0000"/>
                </a:solidFill>
              </a:rPr>
              <a:t>FLUVIAL</a:t>
            </a:r>
            <a:r>
              <a:rPr lang="en-US" altLang="en-US" dirty="0">
                <a:solidFill>
                  <a:schemeClr val="tx1"/>
                </a:solidFill>
              </a:rPr>
              <a:t> </a:t>
            </a:r>
            <a:r>
              <a:rPr lang="en-US" altLang="en-US" dirty="0" smtClean="0">
                <a:solidFill>
                  <a:schemeClr val="tx1"/>
                </a:solidFill>
              </a:rPr>
              <a:t>(OF A RIVER) PROCESSES/LANDFORMS </a:t>
            </a:r>
            <a:endParaRPr lang="en-US" altLang="en-US" dirty="0">
              <a:solidFill>
                <a:schemeClr val="tx1"/>
              </a:solidFill>
            </a:endParaRPr>
          </a:p>
        </p:txBody>
      </p:sp>
      <p:sp>
        <p:nvSpPr>
          <p:cNvPr id="45059" name="Text Box 3"/>
          <p:cNvSpPr txBox="1">
            <a:spLocks noChangeArrowheads="1"/>
          </p:cNvSpPr>
          <p:nvPr/>
        </p:nvSpPr>
        <p:spPr bwMode="auto">
          <a:xfrm>
            <a:off x="359764" y="1725190"/>
            <a:ext cx="11362544" cy="37856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u="sng" dirty="0" smtClean="0">
                <a:latin typeface="Tahoma" panose="020B0604030504040204" pitchFamily="34" charset="0"/>
              </a:rPr>
              <a:t>Fluvial Erosion</a:t>
            </a:r>
            <a:r>
              <a:rPr lang="en-US" altLang="en-US" sz="3000" dirty="0" smtClean="0">
                <a:latin typeface="Tahoma" panose="020B0604030504040204" pitchFamily="34" charset="0"/>
              </a:rPr>
              <a:t> </a:t>
            </a:r>
            <a:r>
              <a:rPr lang="en-US" altLang="en-US" sz="3000" dirty="0">
                <a:latin typeface="Tahoma" panose="020B0604030504040204" pitchFamily="34" charset="0"/>
              </a:rPr>
              <a:t>- rare, intense flash floods.</a:t>
            </a:r>
          </a:p>
          <a:p>
            <a:pPr>
              <a:buFontTx/>
              <a:buChar char="•"/>
            </a:pPr>
            <a:r>
              <a:rPr lang="en-US" altLang="en-US" sz="3000" dirty="0">
                <a:latin typeface="Tahoma" panose="020B0604030504040204" pitchFamily="34" charset="0"/>
              </a:rPr>
              <a:t> </a:t>
            </a:r>
            <a:r>
              <a:rPr lang="en-US" altLang="en-US" sz="3000" dirty="0">
                <a:solidFill>
                  <a:schemeClr val="tx2"/>
                </a:solidFill>
                <a:latin typeface="Tahoma" panose="020B0604030504040204" pitchFamily="34" charset="0"/>
              </a:rPr>
              <a:t>steep slopes; steep-walled canyons; washes, </a:t>
            </a:r>
            <a:r>
              <a:rPr lang="en-US" altLang="en-US" sz="3000" dirty="0" err="1">
                <a:solidFill>
                  <a:schemeClr val="tx2"/>
                </a:solidFill>
                <a:latin typeface="Tahoma" panose="020B0604030504040204" pitchFamily="34" charset="0"/>
              </a:rPr>
              <a:t>wadis</a:t>
            </a:r>
            <a:r>
              <a:rPr lang="en-US" altLang="en-US" sz="3000" dirty="0">
                <a:solidFill>
                  <a:schemeClr val="tx2"/>
                </a:solidFill>
                <a:latin typeface="Tahoma" panose="020B0604030504040204" pitchFamily="34" charset="0"/>
              </a:rPr>
              <a:t>, arroyos, </a:t>
            </a:r>
            <a:r>
              <a:rPr lang="en-US" altLang="en-US" sz="3000" dirty="0" smtClean="0">
                <a:solidFill>
                  <a:schemeClr val="tx2"/>
                </a:solidFill>
                <a:latin typeface="Tahoma" panose="020B0604030504040204" pitchFamily="34" charset="0"/>
              </a:rPr>
              <a:t>canyons, decreases </a:t>
            </a:r>
            <a:r>
              <a:rPr lang="en-US" altLang="en-US" sz="3000" dirty="0">
                <a:solidFill>
                  <a:schemeClr val="tx2"/>
                </a:solidFill>
                <a:latin typeface="Tahoma" panose="020B0604030504040204" pitchFamily="34" charset="0"/>
              </a:rPr>
              <a:t>in discharge downstream</a:t>
            </a:r>
            <a:endParaRPr lang="en-US" altLang="en-US" sz="3000" dirty="0">
              <a:latin typeface="Tahoma" panose="020B0604030504040204" pitchFamily="34" charset="0"/>
            </a:endParaRPr>
          </a:p>
          <a:p>
            <a:endParaRPr lang="en-US" altLang="en-US" sz="3000" u="sng" dirty="0" smtClean="0">
              <a:latin typeface="Tahoma" panose="020B0604030504040204" pitchFamily="34" charset="0"/>
            </a:endParaRPr>
          </a:p>
          <a:p>
            <a:r>
              <a:rPr lang="en-US" altLang="en-US" sz="3000" u="sng" dirty="0" smtClean="0">
                <a:latin typeface="Tahoma" panose="020B0604030504040204" pitchFamily="34" charset="0"/>
              </a:rPr>
              <a:t>Fluvial </a:t>
            </a:r>
            <a:r>
              <a:rPr lang="en-US" altLang="en-US" sz="3000" u="sng" dirty="0">
                <a:latin typeface="Tahoma" panose="020B0604030504040204" pitchFamily="34" charset="0"/>
              </a:rPr>
              <a:t>Deposition</a:t>
            </a:r>
            <a:r>
              <a:rPr lang="en-US" altLang="en-US" sz="3000" dirty="0">
                <a:latin typeface="Tahoma" panose="020B0604030504040204" pitchFamily="34" charset="0"/>
              </a:rPr>
              <a:t> – where water slows on flat </a:t>
            </a:r>
            <a:r>
              <a:rPr lang="en-US" altLang="en-US" sz="3000" dirty="0" smtClean="0">
                <a:latin typeface="Tahoma" panose="020B0604030504040204" pitchFamily="34" charset="0"/>
              </a:rPr>
              <a:t>playas, </a:t>
            </a:r>
            <a:r>
              <a:rPr lang="en-US" altLang="en-US" sz="3000" dirty="0">
                <a:latin typeface="Tahoma" panose="020B0604030504040204" pitchFamily="34" charset="0"/>
              </a:rPr>
              <a:t>material is deposited and sorted by size.</a:t>
            </a:r>
          </a:p>
          <a:p>
            <a:pPr>
              <a:buFontTx/>
              <a:buChar char="•"/>
            </a:pPr>
            <a:r>
              <a:rPr lang="en-US" altLang="en-US" sz="3000" dirty="0">
                <a:solidFill>
                  <a:schemeClr val="tx2"/>
                </a:solidFill>
                <a:latin typeface="Tahoma" panose="020B0604030504040204" pitchFamily="34" charset="0"/>
              </a:rPr>
              <a:t> alluvial fans</a:t>
            </a:r>
          </a:p>
          <a:p>
            <a:pPr>
              <a:buFontTx/>
              <a:buChar char="•"/>
            </a:pPr>
            <a:r>
              <a:rPr lang="en-US" altLang="en-US" sz="3000" dirty="0">
                <a:solidFill>
                  <a:schemeClr val="tx2"/>
                </a:solidFill>
                <a:latin typeface="Tahoma" panose="020B0604030504040204" pitchFamily="34" charset="0"/>
              </a:rPr>
              <a:t> rock debris in piedmont region</a:t>
            </a:r>
          </a:p>
        </p:txBody>
      </p:sp>
    </p:spTree>
    <p:extLst>
      <p:ext uri="{BB962C8B-B14F-4D97-AF65-F5344CB8AC3E}">
        <p14:creationId xmlns:p14="http://schemas.microsoft.com/office/powerpoint/2010/main" val="3116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81200" y="0"/>
            <a:ext cx="8229600" cy="990600"/>
          </a:xfrm>
        </p:spPr>
        <p:txBody>
          <a:bodyPr/>
          <a:lstStyle/>
          <a:p>
            <a:pPr eaLnBrk="1" hangingPunct="1">
              <a:defRPr/>
            </a:pPr>
            <a:r>
              <a:rPr lang="en-US" sz="3200" b="1" dirty="0"/>
              <a:t>Alluvial Fans</a:t>
            </a:r>
          </a:p>
        </p:txBody>
      </p:sp>
      <p:sp>
        <p:nvSpPr>
          <p:cNvPr id="125955" name="Rectangle 3"/>
          <p:cNvSpPr>
            <a:spLocks noGrp="1" noChangeArrowheads="1"/>
          </p:cNvSpPr>
          <p:nvPr>
            <p:ph type="body" idx="1"/>
          </p:nvPr>
        </p:nvSpPr>
        <p:spPr>
          <a:xfrm>
            <a:off x="329784" y="685800"/>
            <a:ext cx="11587396" cy="4114800"/>
          </a:xfrm>
        </p:spPr>
        <p:txBody>
          <a:bodyPr>
            <a:normAutofit/>
          </a:bodyPr>
          <a:lstStyle/>
          <a:p>
            <a:pPr eaLnBrk="1" hangingPunct="1">
              <a:defRPr/>
            </a:pPr>
            <a:r>
              <a:rPr lang="en-US" sz="2200" dirty="0"/>
              <a:t>Alluvial fans are fan-shaped fluvial </a:t>
            </a:r>
            <a:r>
              <a:rPr lang="en-US" sz="2200" dirty="0" smtClean="0"/>
              <a:t>(of a river) deposits </a:t>
            </a:r>
            <a:r>
              <a:rPr lang="en-US" sz="2200" dirty="0"/>
              <a:t>that accumulate at the base of stream where it flows out from </a:t>
            </a:r>
            <a:r>
              <a:rPr lang="en-US" sz="2200" u="sng" dirty="0"/>
              <a:t>a steep gradient </a:t>
            </a:r>
            <a:r>
              <a:rPr lang="en-US" sz="2200" dirty="0"/>
              <a:t>and enters into </a:t>
            </a:r>
            <a:r>
              <a:rPr lang="en-US" sz="2200" u="sng" dirty="0"/>
              <a:t>a lower-gradient flood plain or valley setting</a:t>
            </a:r>
            <a:r>
              <a:rPr lang="en-US" sz="2200" dirty="0"/>
              <a:t>.</a:t>
            </a:r>
          </a:p>
          <a:p>
            <a:pPr eaLnBrk="1" hangingPunct="1">
              <a:defRPr/>
            </a:pPr>
            <a:r>
              <a:rPr lang="en-US" sz="2200" dirty="0"/>
              <a:t>The stream enters the valley carrying a higher capacity sediment load than it can continue to carry, and as a result it deposits the sediments as an alluvial fan.</a:t>
            </a:r>
          </a:p>
          <a:p>
            <a:pPr eaLnBrk="1" hangingPunct="1">
              <a:defRPr/>
            </a:pPr>
            <a:r>
              <a:rPr lang="en-US" sz="2200" dirty="0"/>
              <a:t>Alluvial fans generally form in arid environments with a high sediment load and where there is minimal vegetation to disrupt the fan formation. </a:t>
            </a:r>
          </a:p>
          <a:p>
            <a:pPr eaLnBrk="1" hangingPunct="1">
              <a:defRPr/>
            </a:pPr>
            <a:r>
              <a:rPr lang="en-US" sz="2200" dirty="0"/>
              <a:t>Alluvial fans may form from a single high-flow event or from the accumulation of multiple events. </a:t>
            </a:r>
          </a:p>
        </p:txBody>
      </p:sp>
      <p:sp>
        <p:nvSpPr>
          <p:cNvPr id="4" name="Slide Number Placeholder 3"/>
          <p:cNvSpPr>
            <a:spLocks noGrp="1"/>
          </p:cNvSpPr>
          <p:nvPr>
            <p:ph type="sldNum" sz="quarter" idx="12"/>
          </p:nvPr>
        </p:nvSpPr>
        <p:spPr>
          <a:xfrm>
            <a:off x="8382000" y="6172200"/>
            <a:ext cx="2133600" cy="476250"/>
          </a:xfrm>
        </p:spPr>
        <p:txBody>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fld id="{9AE393AA-9C28-4287-9434-5A9BFAEE18CA}" type="slidenum">
              <a:rPr lang="en-US" altLang="en-US" b="0">
                <a:latin typeface="Arial" panose="020B0604020202020204" pitchFamily="34" charset="0"/>
              </a:rPr>
              <a:pPr eaLnBrk="1" hangingPunct="1"/>
              <a:t>5</a:t>
            </a:fld>
            <a:endParaRPr lang="en-US" altLang="en-US" b="0">
              <a:latin typeface="Arial" panose="020B0604020202020204" pitchFamily="34" charset="0"/>
            </a:endParaRPr>
          </a:p>
        </p:txBody>
      </p:sp>
      <p:pic>
        <p:nvPicPr>
          <p:cNvPr id="2054" name="Picture 5" descr="hhrgt2_AlluvialFa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00" y="3733801"/>
            <a:ext cx="4038600" cy="269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6"/>
          <p:cNvSpPr txBox="1">
            <a:spLocks noChangeArrowheads="1"/>
          </p:cNvSpPr>
          <p:nvPr/>
        </p:nvSpPr>
        <p:spPr bwMode="auto">
          <a:xfrm>
            <a:off x="2362200" y="6400801"/>
            <a:ext cx="3130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ahoma" panose="020B0604030504040204" pitchFamily="34" charset="0"/>
              </a:defRPr>
            </a:lvl1pPr>
            <a:lvl2pPr marL="742950" indent="-285750" eaLnBrk="0" hangingPunct="0">
              <a:defRPr b="1">
                <a:solidFill>
                  <a:schemeClr val="tx1"/>
                </a:solidFill>
                <a:latin typeface="Tahoma" panose="020B0604030504040204" pitchFamily="34" charset="0"/>
              </a:defRPr>
            </a:lvl2pPr>
            <a:lvl3pPr marL="1143000" indent="-228600" eaLnBrk="0" hangingPunct="0">
              <a:defRPr b="1">
                <a:solidFill>
                  <a:schemeClr val="tx1"/>
                </a:solidFill>
                <a:latin typeface="Tahoma" panose="020B0604030504040204" pitchFamily="34" charset="0"/>
              </a:defRPr>
            </a:lvl3pPr>
            <a:lvl4pPr marL="1600200" indent="-228600" eaLnBrk="0" hangingPunct="0">
              <a:defRPr b="1">
                <a:solidFill>
                  <a:schemeClr val="tx1"/>
                </a:solidFill>
                <a:latin typeface="Tahoma" panose="020B0604030504040204" pitchFamily="34" charset="0"/>
              </a:defRPr>
            </a:lvl4pPr>
            <a:lvl5pPr marL="2057400" indent="-228600" eaLnBrk="0" hangingPunct="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en-US" sz="1000"/>
              <a:t>Copyright © Marli Miller, University of Oregon</a:t>
            </a:r>
          </a:p>
        </p:txBody>
      </p:sp>
      <p:sp>
        <p:nvSpPr>
          <p:cNvPr id="8" name="Text Box 8"/>
          <p:cNvSpPr txBox="1">
            <a:spLocks noChangeArrowheads="1"/>
          </p:cNvSpPr>
          <p:nvPr/>
        </p:nvSpPr>
        <p:spPr bwMode="auto">
          <a:xfrm>
            <a:off x="6234837" y="4240530"/>
            <a:ext cx="5682343" cy="1477328"/>
          </a:xfrm>
          <a:prstGeom prst="rect">
            <a:avLst/>
          </a:prstGeom>
          <a:noFill/>
          <a:ln w="9525">
            <a:noFill/>
            <a:miter lim="800000"/>
            <a:headEnd/>
            <a:tailEnd/>
          </a:ln>
          <a:effectLst/>
        </p:spPr>
        <p:txBody>
          <a:bodyPr wrap="square">
            <a:spAutoFit/>
          </a:bodyPr>
          <a:lstStyle/>
          <a:p>
            <a:pPr algn="ctr" eaLnBrk="0" hangingPunct="0">
              <a:defRPr/>
            </a:pPr>
            <a:r>
              <a:rPr lang="en-US" dirty="0">
                <a:solidFill>
                  <a:srgbClr val="336600"/>
                </a:solidFill>
                <a:effectLst>
                  <a:outerShdw blurRad="38100" dist="38100" dir="2700000" algn="tl">
                    <a:srgbClr val="000000"/>
                  </a:outerShdw>
                </a:effectLst>
              </a:rPr>
              <a:t>This alluvial fan is carrying a high sediment load from material weathered from the mountains. The dark line along the edge of the fan is a road. Because the road is not buried by recent deposits it suggest that this fan is not currently as active as it was in the past.</a:t>
            </a:r>
          </a:p>
        </p:txBody>
      </p:sp>
      <mc:AlternateContent xmlns:mc="http://schemas.openxmlformats.org/markup-compatibility/2006" xmlns:p14="http://schemas.microsoft.com/office/powerpoint/2010/main">
        <mc:Choice Requires="p14">
          <p:contentPart p14:bwMode="auto" r:id="rId4">
            <p14:nvContentPartPr>
              <p14:cNvPr id="2050" name="Ink 11"/>
              <p14:cNvContentPartPr>
                <a14:cpLocks xmlns:a14="http://schemas.microsoft.com/office/drawing/2010/main" noRot="1" noChangeAspect="1" noEditPoints="1" noChangeArrowheads="1" noChangeShapeType="1"/>
              </p14:cNvContentPartPr>
              <p14:nvPr/>
            </p14:nvContentPartPr>
            <p14:xfrm>
              <a:off x="8489951" y="5157788"/>
              <a:ext cx="42863" cy="114300"/>
            </p14:xfrm>
          </p:contentPart>
        </mc:Choice>
        <mc:Fallback xmlns="">
          <p:pic>
            <p:nvPicPr>
              <p:cNvPr id="2050" name="Ink 11"/>
              <p:cNvPicPr>
                <a:picLocks noRot="1" noChangeAspect="1" noEditPoints="1" noChangeArrowheads="1" noChangeShapeType="1"/>
              </p:cNvPicPr>
              <p:nvPr/>
            </p:nvPicPr>
            <p:blipFill>
              <a:blip r:embed="rId6"/>
              <a:stretch>
                <a:fillRect/>
              </a:stretch>
            </p:blipFill>
            <p:spPr>
              <a:xfrm>
                <a:off x="8480586" y="5148443"/>
                <a:ext cx="61593" cy="132991"/>
              </a:xfrm>
              <a:prstGeom prst="rect">
                <a:avLst/>
              </a:prstGeom>
            </p:spPr>
          </p:pic>
        </mc:Fallback>
      </mc:AlternateContent>
    </p:spTree>
    <p:extLst>
      <p:ext uri="{BB962C8B-B14F-4D97-AF65-F5344CB8AC3E}">
        <p14:creationId xmlns:p14="http://schemas.microsoft.com/office/powerpoint/2010/main" val="2028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blinds(horizontal)">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blinds(horizontal)">
                                      <p:cBhvr>
                                        <p:cTn id="22"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D:\Lecture Resources\Text Figures\Chapter 18\FG18_28.JPG"/>
          <p:cNvPicPr>
            <a:picLocks noChangeAspect="1" noChangeArrowheads="1"/>
          </p:cNvPicPr>
          <p:nvPr/>
        </p:nvPicPr>
        <p:blipFill>
          <a:blip r:embed="rId2" cstate="email">
            <a:extLst>
              <a:ext uri="{28A0092B-C50C-407E-A947-70E740481C1C}">
                <a14:useLocalDpi xmlns:a14="http://schemas.microsoft.com/office/drawing/2010/main"/>
              </a:ext>
            </a:extLst>
          </a:blip>
          <a:srcRect b="-67"/>
          <a:stretch>
            <a:fillRect/>
          </a:stretch>
        </p:blipFill>
        <p:spPr bwMode="auto">
          <a:xfrm>
            <a:off x="734518" y="304801"/>
            <a:ext cx="4904282" cy="431206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WINDOWS\Desktop\Badwater_fan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4999" y="1765342"/>
            <a:ext cx="5557603" cy="4489408"/>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6172200" y="62484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Badwater, Death Valley, CA</a:t>
            </a:r>
          </a:p>
        </p:txBody>
      </p:sp>
    </p:spTree>
    <p:extLst>
      <p:ext uri="{BB962C8B-B14F-4D97-AF65-F5344CB8AC3E}">
        <p14:creationId xmlns:p14="http://schemas.microsoft.com/office/powerpoint/2010/main" val="153744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438" y="1701555"/>
            <a:ext cx="8165123" cy="2846998"/>
          </a:xfrm>
        </p:spPr>
        <p:txBody>
          <a:bodyPr>
            <a:normAutofit fontScale="90000"/>
          </a:bodyPr>
          <a:lstStyle/>
          <a:p>
            <a:pPr algn="ctr"/>
            <a:r>
              <a:rPr lang="en-US" b="1"/>
              <a:t>WADIS:</a:t>
            </a:r>
            <a:r>
              <a:rPr lang="en-US"/>
              <a:t/>
            </a:r>
            <a:br>
              <a:rPr lang="en-US"/>
            </a:br>
            <a:r>
              <a:rPr lang="en-US" b="1"/>
              <a:t>(In certain Arabic-speaking countries) a valley, ravine, or channel that is dry except in the rainy season.</a:t>
            </a:r>
            <a:endParaRPr lang="en-US"/>
          </a:p>
        </p:txBody>
      </p:sp>
      <p:pic>
        <p:nvPicPr>
          <p:cNvPr id="4" name="Picture 3"/>
          <p:cNvPicPr>
            <a:picLocks noChangeAspect="1"/>
          </p:cNvPicPr>
          <p:nvPr/>
        </p:nvPicPr>
        <p:blipFill>
          <a:blip r:embed="rId3">
            <a:alphaModFix amt="35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7771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050" descr="C:\WINDOWS\Desktop\arroy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304800"/>
            <a:ext cx="8305800" cy="6229350"/>
          </a:xfrm>
          <a:prstGeom prst="rect">
            <a:avLst/>
          </a:prstGeom>
          <a:noFill/>
          <a:extLst>
            <a:ext uri="{909E8E84-426E-40DD-AFC4-6F175D3DCCD1}">
              <a14:hiddenFill xmlns:a14="http://schemas.microsoft.com/office/drawing/2010/main">
                <a:solidFill>
                  <a:srgbClr val="FFFFFF"/>
                </a:solidFill>
              </a14:hiddenFill>
            </a:ext>
          </a:extLst>
        </p:spPr>
      </p:pic>
      <p:sp>
        <p:nvSpPr>
          <p:cNvPr id="46083" name="Text Box 2051"/>
          <p:cNvSpPr txBox="1">
            <a:spLocks noChangeArrowheads="1"/>
          </p:cNvSpPr>
          <p:nvPr/>
        </p:nvSpPr>
        <p:spPr bwMode="auto">
          <a:xfrm>
            <a:off x="5410200" y="6172200"/>
            <a:ext cx="1676400" cy="3693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ahoma" panose="020B0604030504040204" pitchFamily="34" charset="0"/>
              </a:rPr>
              <a:t>Arroyo</a:t>
            </a:r>
          </a:p>
        </p:txBody>
      </p:sp>
    </p:spTree>
    <p:extLst>
      <p:ext uri="{BB962C8B-B14F-4D97-AF65-F5344CB8AC3E}">
        <p14:creationId xmlns:p14="http://schemas.microsoft.com/office/powerpoint/2010/main" val="41552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26" descr="C:\WINDOWS\Desktop\racetrac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0"/>
            <a:ext cx="4851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1027" descr="C:\WINDOWS\Desktop\salt play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1752601"/>
            <a:ext cx="3810000" cy="2544763"/>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1028"/>
          <p:cNvSpPr txBox="1">
            <a:spLocks noChangeArrowheads="1"/>
          </p:cNvSpPr>
          <p:nvPr/>
        </p:nvSpPr>
        <p:spPr bwMode="auto">
          <a:xfrm>
            <a:off x="6629400" y="4419600"/>
            <a:ext cx="373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Tahoma" panose="020B0604030504040204" pitchFamily="34" charset="0"/>
              </a:rPr>
              <a:t>Playas</a:t>
            </a:r>
          </a:p>
        </p:txBody>
      </p:sp>
    </p:spTree>
    <p:extLst>
      <p:ext uri="{BB962C8B-B14F-4D97-AF65-F5344CB8AC3E}">
        <p14:creationId xmlns:p14="http://schemas.microsoft.com/office/powerpoint/2010/main" val="81493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983</Words>
  <Application>Microsoft Macintosh PowerPoint</Application>
  <PresentationFormat>Widescreen</PresentationFormat>
  <Paragraphs>116</Paragraphs>
  <Slides>24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Calibri</vt:lpstr>
      <vt:lpstr>Calibri Light</vt:lpstr>
      <vt:lpstr>ＭＳ Ｐゴシック</vt:lpstr>
      <vt:lpstr>Tahoma</vt:lpstr>
      <vt:lpstr>Times New Roman</vt:lpstr>
      <vt:lpstr>Trump Mediaeval</vt:lpstr>
      <vt:lpstr>Wingdings</vt:lpstr>
      <vt:lpstr>Arial</vt:lpstr>
      <vt:lpstr>Office Theme</vt:lpstr>
      <vt:lpstr>Arid Landforms</vt:lpstr>
      <vt:lpstr>Basic Concepts</vt:lpstr>
      <vt:lpstr>Weathering, Erosion (Fluvial or Aeolian), &amp; Deposition</vt:lpstr>
      <vt:lpstr>DESERT FLUVIAL (OF A RIVER) PROCESSES/LANDFORMS </vt:lpstr>
      <vt:lpstr>Alluvial Fans</vt:lpstr>
      <vt:lpstr>PowerPoint Presentation</vt:lpstr>
      <vt:lpstr>WADIS: (In certain Arabic-speaking countries) a valley, ravine, or channel that is dry except in the rainy season.</vt:lpstr>
      <vt:lpstr>PowerPoint Presentation</vt:lpstr>
      <vt:lpstr>PowerPoint Presentation</vt:lpstr>
      <vt:lpstr>PowerPoint Presentation</vt:lpstr>
      <vt:lpstr>Wind erosion</vt:lpstr>
      <vt:lpstr>AEOLIAN (of WIND) PROCESSES/LANDFORMS </vt:lpstr>
      <vt:lpstr>Wind erosion</vt:lpstr>
      <vt:lpstr>Wind erosion  </vt:lpstr>
      <vt:lpstr>Deflation (Erosion)</vt:lpstr>
      <vt:lpstr>Deflation &amp; Desert Pavement</vt:lpstr>
      <vt:lpstr>Wind erosion  </vt:lpstr>
      <vt:lpstr>PowerPoint Presentation</vt:lpstr>
      <vt:lpstr>Yardang</vt:lpstr>
      <vt:lpstr>Types of Dunes </vt:lpstr>
      <vt:lpstr>Dunes</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St.Pierre</dc:creator>
  <cp:lastModifiedBy>St. Pierre, Nicole</cp:lastModifiedBy>
  <cp:revision>18</cp:revision>
  <dcterms:created xsi:type="dcterms:W3CDTF">2016-08-29T19:14:03Z</dcterms:created>
  <dcterms:modified xsi:type="dcterms:W3CDTF">2018-01-18T12:04:52Z</dcterms:modified>
</cp:coreProperties>
</file>