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5" r:id="rId3"/>
    <p:sldId id="275" r:id="rId4"/>
    <p:sldId id="266" r:id="rId5"/>
    <p:sldId id="269" r:id="rId6"/>
    <p:sldId id="260" r:id="rId7"/>
    <p:sldId id="261" r:id="rId8"/>
    <p:sldId id="262" r:id="rId9"/>
    <p:sldId id="263" r:id="rId10"/>
    <p:sldId id="257" r:id="rId11"/>
    <p:sldId id="268" r:id="rId12"/>
    <p:sldId id="267" r:id="rId13"/>
    <p:sldId id="270" r:id="rId14"/>
    <p:sldId id="272" r:id="rId15"/>
    <p:sldId id="271" r:id="rId16"/>
    <p:sldId id="273" r:id="rId17"/>
    <p:sldId id="274" r:id="rId18"/>
    <p:sldId id="2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89" autoAdjust="0"/>
    <p:restoredTop sz="94660"/>
  </p:normalViewPr>
  <p:slideViewPr>
    <p:cSldViewPr snapToGrid="0">
      <p:cViewPr varScale="1">
        <p:scale>
          <a:sx n="34" d="100"/>
          <a:sy n="34" d="100"/>
        </p:scale>
        <p:origin x="216" y="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A1C0A-B271-4298-9376-7EC9A8BA73CE}" type="datetimeFigureOut">
              <a:rPr lang="en-CA" smtClean="0"/>
              <a:t>2016-08-31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75FE1-C589-42D0-989D-8AE290C2BF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82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0B8E9-A693-4BF7-B536-98590605D8B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5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0B8E9-A693-4BF7-B536-98590605D8B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0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0B8E9-A693-4BF7-B536-98590605D8B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54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C035-5F64-474F-80B5-913BA300A58A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626C-8D02-41BC-A26F-776303B4B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19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C035-5F64-474F-80B5-913BA300A58A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626C-8D02-41BC-A26F-776303B4B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2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C035-5F64-474F-80B5-913BA300A58A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626C-8D02-41BC-A26F-776303B4B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56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C035-5F64-474F-80B5-913BA300A58A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626C-8D02-41BC-A26F-776303B4B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5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C035-5F64-474F-80B5-913BA300A58A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626C-8D02-41BC-A26F-776303B4B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2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C035-5F64-474F-80B5-913BA300A58A}" type="datetimeFigureOut">
              <a:rPr lang="en-US" smtClean="0"/>
              <a:t>8/31/16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626C-8D02-41BC-A26F-776303B4B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08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C035-5F64-474F-80B5-913BA300A58A}" type="datetimeFigureOut">
              <a:rPr lang="en-US" smtClean="0"/>
              <a:t>8/31/16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626C-8D02-41BC-A26F-776303B4B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0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C035-5F64-474F-80B5-913BA300A58A}" type="datetimeFigureOut">
              <a:rPr lang="en-US" smtClean="0"/>
              <a:t>8/31/16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626C-8D02-41BC-A26F-776303B4B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93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C035-5F64-474F-80B5-913BA300A58A}" type="datetimeFigureOut">
              <a:rPr lang="en-US" smtClean="0"/>
              <a:t>8/31/16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626C-8D02-41BC-A26F-776303B4B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7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C035-5F64-474F-80B5-913BA300A58A}" type="datetimeFigureOut">
              <a:rPr lang="en-US" smtClean="0"/>
              <a:t>8/31/16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626C-8D02-41BC-A26F-776303B4B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C035-5F64-474F-80B5-913BA300A58A}" type="datetimeFigureOut">
              <a:rPr lang="en-US" smtClean="0"/>
              <a:t>8/31/16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626C-8D02-41BC-A26F-776303B4B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7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6C035-5F64-474F-80B5-913BA300A58A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E626C-8D02-41BC-A26F-776303B4B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1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9758" y="276649"/>
            <a:ext cx="9144000" cy="3103051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New Doc</a:t>
            </a:r>
            <a:r>
              <a:rPr lang="en-US" sz="40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sym typeface="Wingdings"/>
              </a:rPr>
              <a:t>(</a:t>
            </a:r>
            <a:r>
              <a:rPr lang="en-US" sz="4000" dirty="0" err="1" smtClean="0">
                <a:solidFill>
                  <a:srgbClr val="FF0000"/>
                </a:solidFill>
                <a:sym typeface="Wingdings"/>
              </a:rPr>
              <a:t>Pop’n</a:t>
            </a:r>
            <a:r>
              <a:rPr lang="en-US" sz="4000" dirty="0" smtClean="0">
                <a:solidFill>
                  <a:srgbClr val="FF0000"/>
                </a:solidFill>
                <a:sym typeface="Wingdings"/>
              </a:rPr>
              <a:t> in Trans)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Title: </a:t>
            </a:r>
            <a:r>
              <a:rPr lang="en-US" dirty="0" smtClean="0"/>
              <a:t>Patterns </a:t>
            </a:r>
            <a:r>
              <a:rPr lang="en-US" dirty="0" smtClean="0"/>
              <a:t>and Trends in Births and </a:t>
            </a:r>
            <a:r>
              <a:rPr lang="en-US" dirty="0"/>
              <a:t>M</a:t>
            </a:r>
            <a:r>
              <a:rPr lang="en-US" dirty="0" smtClean="0"/>
              <a:t>ortality</a:t>
            </a:r>
            <a:endParaRPr lang="en-US" dirty="0"/>
          </a:p>
        </p:txBody>
      </p:sp>
      <p:pic>
        <p:nvPicPr>
          <p:cNvPr id="2050" name="Picture 2" descr="http://loneswimmer.files.wordpress.com/2011/05/jelly-babies-line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508" y="3684501"/>
            <a:ext cx="4762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84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884" y="1994864"/>
            <a:ext cx="10515600" cy="27002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 Choose three different indicators from </a:t>
            </a:r>
            <a:r>
              <a:rPr lang="en-US" dirty="0" smtClean="0"/>
              <a:t>the list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 Use the book </a:t>
            </a:r>
            <a:r>
              <a:rPr lang="en-US" dirty="0" err="1" smtClean="0"/>
              <a:t>pg</a:t>
            </a:r>
            <a:r>
              <a:rPr lang="en-US" dirty="0" smtClean="0"/>
              <a:t> 2-9 and/or the </a:t>
            </a:r>
            <a:r>
              <a:rPr lang="en-US" dirty="0" err="1" smtClean="0"/>
              <a:t>gapminder</a:t>
            </a:r>
            <a:r>
              <a:rPr lang="en-US" dirty="0" smtClean="0"/>
              <a:t> website to </a:t>
            </a:r>
            <a:r>
              <a:rPr lang="en-US" dirty="0" smtClean="0">
                <a:solidFill>
                  <a:srgbClr val="FF0000"/>
                </a:solidFill>
              </a:rPr>
              <a:t>describe</a:t>
            </a:r>
            <a:r>
              <a:rPr lang="en-US" dirty="0" smtClean="0"/>
              <a:t> the regional trends  for each of the three indicators. Between 5-6 sentences for each indicators.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60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Population change =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Birth  </a:t>
            </a:r>
            <a:r>
              <a:rPr lang="en-US" dirty="0"/>
              <a:t>rate </a:t>
            </a:r>
            <a:r>
              <a:rPr lang="en-US" dirty="0" smtClean="0"/>
              <a:t>- Death </a:t>
            </a:r>
            <a:r>
              <a:rPr lang="en-US" dirty="0"/>
              <a:t>rate +/- Change in migration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• Green - Ethnic minorities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/>
              <a:t>Red - People aged over 65 </a:t>
            </a:r>
            <a:endParaRPr lang="en-US" dirty="0" smtClean="0"/>
          </a:p>
          <a:p>
            <a:r>
              <a:rPr lang="en-US" dirty="0" smtClean="0"/>
              <a:t>• Purple/Black </a:t>
            </a:r>
            <a:r>
              <a:rPr lang="en-US" dirty="0"/>
              <a:t>- Adult males </a:t>
            </a:r>
          </a:p>
          <a:p>
            <a:r>
              <a:rPr lang="en-US" dirty="0"/>
              <a:t>• Yellow - Adult females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/>
              <a:t>Pink - Female children </a:t>
            </a:r>
            <a:endParaRPr lang="en-US" dirty="0" smtClean="0"/>
          </a:p>
          <a:p>
            <a:r>
              <a:rPr lang="en-US" dirty="0" smtClean="0"/>
              <a:t>• Orange/White </a:t>
            </a:r>
            <a:r>
              <a:rPr lang="en-US" dirty="0"/>
              <a:t>- Male children </a:t>
            </a:r>
            <a:endParaRPr lang="en-US" dirty="0" smtClean="0"/>
          </a:p>
          <a:p>
            <a:endParaRPr lang="en-US" dirty="0"/>
          </a:p>
          <a:p>
            <a:pPr marL="514350" indent="-514350">
              <a:buAutoNum type="arabicParenR"/>
            </a:pPr>
            <a:r>
              <a:rPr lang="en-US" dirty="0" smtClean="0"/>
              <a:t>Name your country</a:t>
            </a:r>
          </a:p>
          <a:p>
            <a:pPr marL="514350" indent="-514350">
              <a:buAutoNum type="arabicParenR"/>
            </a:pPr>
            <a:r>
              <a:rPr lang="en-US" dirty="0"/>
              <a:t>I</a:t>
            </a:r>
            <a:r>
              <a:rPr lang="en-US" dirty="0" smtClean="0"/>
              <a:t>n your notes… describe the beginning population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30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Game: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What </a:t>
            </a:r>
            <a:r>
              <a:rPr lang="en-US" dirty="0" smtClean="0"/>
              <a:t>was the change </a:t>
            </a:r>
            <a:r>
              <a:rPr lang="en-US" dirty="0"/>
              <a:t>to your population structure? </a:t>
            </a:r>
          </a:p>
          <a:p>
            <a:pPr marL="0" indent="0">
              <a:buNone/>
            </a:pPr>
            <a:r>
              <a:rPr lang="en-US" dirty="0"/>
              <a:t>• Which scenarios changed the birth  rate? </a:t>
            </a:r>
          </a:p>
          <a:p>
            <a:pPr marL="0" indent="0">
              <a:buNone/>
            </a:pPr>
            <a:r>
              <a:rPr lang="en-US" dirty="0"/>
              <a:t>• Which scenarios changed the death rate?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smtClean="0"/>
              <a:t>Which population within your country was the most vulnerable?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Which scenarios changed the migration rate? </a:t>
            </a:r>
          </a:p>
          <a:p>
            <a:pPr marL="0" indent="0">
              <a:buNone/>
            </a:pPr>
            <a:r>
              <a:rPr lang="en-US" dirty="0"/>
              <a:t>• Which were the push factors of migration? </a:t>
            </a:r>
          </a:p>
          <a:p>
            <a:pPr marL="0" indent="0">
              <a:buNone/>
            </a:pPr>
            <a:r>
              <a:rPr lang="en-US" dirty="0"/>
              <a:t>• Which were the pull factors? </a:t>
            </a:r>
          </a:p>
        </p:txBody>
      </p:sp>
    </p:spTree>
    <p:extLst>
      <p:ext uri="{BB962C8B-B14F-4D97-AF65-F5344CB8AC3E}">
        <p14:creationId xmlns:p14="http://schemas.microsoft.com/office/powerpoint/2010/main" val="115773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411162"/>
          </a:xfrm>
        </p:spPr>
        <p:txBody>
          <a:bodyPr>
            <a:noAutofit/>
          </a:bodyPr>
          <a:lstStyle/>
          <a:p>
            <a:r>
              <a:rPr lang="en-US" sz="1600" b="1" dirty="0"/>
              <a:t>A world map showing countries by fertility rate.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According to the </a:t>
            </a:r>
            <a:r>
              <a:rPr lang="en-US" sz="1600" dirty="0" err="1"/>
              <a:t>The</a:t>
            </a:r>
            <a:r>
              <a:rPr lang="en-US" sz="1600" dirty="0"/>
              <a:t> World </a:t>
            </a:r>
            <a:r>
              <a:rPr lang="en-US" sz="1600" dirty="0" err="1"/>
              <a:t>FactBook</a:t>
            </a:r>
            <a:r>
              <a:rPr lang="en-US" sz="1600" dirty="0"/>
              <a:t> (CIA), 2012 estimates.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572000"/>
            <a:ext cx="8229600" cy="2133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Patterns: </a:t>
            </a:r>
            <a:endParaRPr lang="en-US" dirty="0" smtClean="0"/>
          </a:p>
          <a:p>
            <a:r>
              <a:rPr lang="en-US" dirty="0" smtClean="0"/>
              <a:t>Poorer countries have higher fertility rates.   </a:t>
            </a:r>
          </a:p>
          <a:p>
            <a:r>
              <a:rPr lang="en-US" dirty="0" smtClean="0"/>
              <a:t>Central and Sub Saharan Africa over 6 children.  </a:t>
            </a:r>
          </a:p>
          <a:p>
            <a:r>
              <a:rPr lang="en-US" dirty="0" smtClean="0"/>
              <a:t>South American, USA  and India and South East Asia 2 and 4 children.</a:t>
            </a:r>
          </a:p>
          <a:p>
            <a:r>
              <a:rPr lang="en-US" dirty="0" smtClean="0"/>
              <a:t>Canada, Australia and most of Western Europe -1 to 2 </a:t>
            </a:r>
            <a:r>
              <a:rPr lang="en-US" dirty="0" smtClean="0"/>
              <a:t>children</a:t>
            </a:r>
            <a:endParaRPr lang="en-US" dirty="0"/>
          </a:p>
          <a:p>
            <a:r>
              <a:rPr lang="en-US" dirty="0" smtClean="0"/>
              <a:t>Yemen/Afghanistan an anomalies in the Middle East with 4-6 children</a:t>
            </a:r>
            <a:endParaRPr lang="en-US" dirty="0" smtClean="0"/>
          </a:p>
        </p:txBody>
      </p:sp>
      <p:pic>
        <p:nvPicPr>
          <p:cNvPr id="56322" name="Picture 2" descr="File:Countriesbyfertilityrate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066801"/>
            <a:ext cx="6324600" cy="3336227"/>
          </a:xfrm>
          <a:prstGeom prst="rect">
            <a:avLst/>
          </a:prstGeom>
          <a:noFill/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1" y="2667000"/>
            <a:ext cx="14192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1370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factors may affect the birth rate?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r>
              <a:rPr lang="en-US" dirty="0"/>
              <a:t>Status of </a:t>
            </a:r>
            <a:r>
              <a:rPr lang="en-US" dirty="0" smtClean="0"/>
              <a:t>women </a:t>
            </a:r>
            <a:endParaRPr lang="en-US" dirty="0"/>
          </a:p>
          <a:p>
            <a:r>
              <a:rPr lang="en-US" dirty="0"/>
              <a:t>Level of education</a:t>
            </a:r>
          </a:p>
          <a:p>
            <a:r>
              <a:rPr lang="en-US" dirty="0"/>
              <a:t>Type of residence (rural or urban area)</a:t>
            </a:r>
          </a:p>
          <a:p>
            <a:r>
              <a:rPr lang="en-US" dirty="0"/>
              <a:t>Religion</a:t>
            </a:r>
          </a:p>
          <a:p>
            <a:r>
              <a:rPr lang="en-US" dirty="0"/>
              <a:t>Health of the mother</a:t>
            </a:r>
          </a:p>
          <a:p>
            <a:r>
              <a:rPr lang="en-US" dirty="0"/>
              <a:t>Economic prosperity</a:t>
            </a:r>
          </a:p>
          <a:p>
            <a:r>
              <a:rPr lang="en-US" dirty="0"/>
              <a:t>Infant Mortality and the need for children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6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/>
              <a:t>Death rate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(death/1,000 population/per year) from CIA World </a:t>
            </a:r>
            <a:r>
              <a:rPr lang="en-US" sz="1600" dirty="0" err="1"/>
              <a:t>Factbook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419600"/>
            <a:ext cx="8229600" cy="2438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Pattern and trends</a:t>
            </a:r>
          </a:p>
          <a:p>
            <a:pPr>
              <a:buNone/>
            </a:pPr>
            <a:r>
              <a:rPr lang="en-US" dirty="0" smtClean="0"/>
              <a:t>Death rates are generally decreasing over time.</a:t>
            </a:r>
          </a:p>
          <a:p>
            <a:pPr>
              <a:buNone/>
            </a:pPr>
            <a:r>
              <a:rPr lang="en-US" dirty="0" smtClean="0"/>
              <a:t>Death rates highest in poor, rural areas such as Sub Saharan Africa at 21.</a:t>
            </a:r>
          </a:p>
          <a:p>
            <a:pPr>
              <a:buNone/>
            </a:pPr>
            <a:r>
              <a:rPr lang="en-US" dirty="0" smtClean="0"/>
              <a:t>USA has a higher death rate than Mexico.  UK has a higher death rate than India.  Japan has a higher death rate than China</a:t>
            </a:r>
          </a:p>
        </p:txBody>
      </p:sp>
      <p:pic>
        <p:nvPicPr>
          <p:cNvPr id="6146" name="Picture 2" descr="File:Death rate world ma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143001"/>
            <a:ext cx="7620000" cy="3295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701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282"/>
            <a:ext cx="10515600" cy="1325563"/>
          </a:xfrm>
        </p:spPr>
        <p:txBody>
          <a:bodyPr/>
          <a:lstStyle/>
          <a:p>
            <a:r>
              <a:rPr lang="en-US" dirty="0" smtClean="0"/>
              <a:t>Mortality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5845"/>
            <a:ext cx="10515600" cy="4761118"/>
          </a:xfrm>
        </p:spPr>
        <p:txBody>
          <a:bodyPr/>
          <a:lstStyle/>
          <a:p>
            <a:pPr>
              <a:buNone/>
            </a:pPr>
            <a:r>
              <a:rPr lang="en-US" dirty="0"/>
              <a:t>Is this a good measure?  </a:t>
            </a:r>
          </a:p>
          <a:p>
            <a:pPr>
              <a:buNone/>
            </a:pPr>
            <a:r>
              <a:rPr lang="en-US" dirty="0"/>
              <a:t>No because richer countries with more old people show a higher death rate!  Also factors such as war and disease play an important role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Does not show the health nor the wealth. Don’t get confused!!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813" y="3685479"/>
            <a:ext cx="5245840" cy="226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6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444" y="147485"/>
            <a:ext cx="11019503" cy="67105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Ukraine: 0.8% natural decrease annually; 28% total population decrease by 2050</a:t>
            </a:r>
            <a:br>
              <a:rPr lang="en-US" sz="2400" dirty="0"/>
            </a:br>
            <a:r>
              <a:rPr lang="en-US" sz="2400" dirty="0"/>
              <a:t>Russia: -0.6%; -22%</a:t>
            </a:r>
            <a:br>
              <a:rPr lang="en-US" sz="2400" dirty="0"/>
            </a:br>
            <a:r>
              <a:rPr lang="en-US" sz="2400" dirty="0"/>
              <a:t>Belarus -0.6%; -12%</a:t>
            </a:r>
            <a:br>
              <a:rPr lang="en-US" sz="2400" dirty="0"/>
            </a:br>
            <a:r>
              <a:rPr lang="en-US" sz="2400" dirty="0"/>
              <a:t>Bulgaria -0.5%; -34%</a:t>
            </a:r>
            <a:br>
              <a:rPr lang="en-US" sz="2400" dirty="0"/>
            </a:br>
            <a:r>
              <a:rPr lang="en-US" sz="2400" dirty="0"/>
              <a:t>Latvia -0.5%; -23%</a:t>
            </a:r>
            <a:br>
              <a:rPr lang="en-US" sz="2400" dirty="0"/>
            </a:br>
            <a:r>
              <a:rPr lang="en-US" sz="2400" dirty="0"/>
              <a:t>Lithuania -0.4%; -15%</a:t>
            </a:r>
            <a:br>
              <a:rPr lang="en-US" sz="2400" dirty="0"/>
            </a:br>
            <a:r>
              <a:rPr lang="en-US" sz="2400" dirty="0"/>
              <a:t>Hungary -0.3%; -11%</a:t>
            </a:r>
            <a:br>
              <a:rPr lang="en-US" sz="2400" dirty="0"/>
            </a:br>
            <a:r>
              <a:rPr lang="en-US" sz="2400" dirty="0"/>
              <a:t>Romania -0.2%; -29%</a:t>
            </a:r>
            <a:br>
              <a:rPr lang="en-US" sz="2400" dirty="0"/>
            </a:br>
            <a:r>
              <a:rPr lang="en-US" sz="2400" dirty="0"/>
              <a:t>Estonia -0.2%; -23%</a:t>
            </a:r>
            <a:br>
              <a:rPr lang="en-US" sz="2400" dirty="0"/>
            </a:br>
            <a:r>
              <a:rPr lang="en-US" sz="2400" dirty="0"/>
              <a:t>Moldova -0.2%; -21%</a:t>
            </a:r>
            <a:br>
              <a:rPr lang="en-US" sz="2400" dirty="0"/>
            </a:br>
            <a:r>
              <a:rPr lang="en-US" sz="2400" dirty="0"/>
              <a:t>Croatia -0.2%; -14%</a:t>
            </a:r>
            <a:br>
              <a:rPr lang="en-US" sz="2400" dirty="0"/>
            </a:br>
            <a:r>
              <a:rPr lang="en-US" sz="2400" dirty="0"/>
              <a:t>Germany -0.2%; -9%</a:t>
            </a:r>
            <a:br>
              <a:rPr lang="en-US" sz="2400" dirty="0"/>
            </a:br>
            <a:r>
              <a:rPr lang="en-US" sz="2400" dirty="0"/>
              <a:t>Czech Republic -0.1%; -8%</a:t>
            </a:r>
            <a:br>
              <a:rPr lang="en-US" sz="2400" dirty="0"/>
            </a:br>
            <a:r>
              <a:rPr lang="en-US" sz="2400" dirty="0"/>
              <a:t>Japan 0%; -21%</a:t>
            </a:r>
            <a:br>
              <a:rPr lang="en-US" sz="2400" dirty="0"/>
            </a:br>
            <a:r>
              <a:rPr lang="en-US" sz="2400" dirty="0"/>
              <a:t>Poland 0%; -17%</a:t>
            </a:r>
            <a:br>
              <a:rPr lang="en-US" sz="2400" dirty="0"/>
            </a:br>
            <a:r>
              <a:rPr lang="en-US" sz="2400" dirty="0"/>
              <a:t>Slovakia 0%; -12%</a:t>
            </a:r>
            <a:br>
              <a:rPr lang="en-US" sz="2400" dirty="0"/>
            </a:br>
            <a:r>
              <a:rPr lang="en-US" sz="2400" dirty="0"/>
              <a:t>Austria 0%; 8% increase</a:t>
            </a:r>
            <a:br>
              <a:rPr lang="en-US" sz="2400" dirty="0"/>
            </a:br>
            <a:r>
              <a:rPr lang="en-US" sz="2400" dirty="0"/>
              <a:t>Italy 0%; -5%</a:t>
            </a:r>
            <a:br>
              <a:rPr lang="en-US" sz="2400" dirty="0"/>
            </a:br>
            <a:r>
              <a:rPr lang="en-US" sz="2400" dirty="0"/>
              <a:t>Slovenia 0%; -5%</a:t>
            </a:r>
            <a:br>
              <a:rPr lang="en-US" sz="2400" dirty="0"/>
            </a:br>
            <a:r>
              <a:rPr lang="en-US" sz="2400" dirty="0"/>
              <a:t>Greece 0%; -4</a:t>
            </a:r>
            <a:r>
              <a:rPr lang="en-US" sz="2400" dirty="0" smtClean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1637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84408" y="687096"/>
            <a:ext cx="11190668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2400" dirty="0" smtClean="0">
                <a:latin typeface="Arial" panose="020B0604020202020204" pitchFamily="34" charset="0"/>
              </a:rPr>
              <a:t>Individually, write an answer to this question: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sz="24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escribe and explain the differences in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fertility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and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mortality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in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two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contrasting geographical locations.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[15 marks]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sz="24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Points to think about: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2400" dirty="0" smtClean="0">
                <a:latin typeface="Arial" panose="020B0604020202020204" pitchFamily="34" charset="0"/>
              </a:rPr>
              <a:t>Using a PEE structure;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latin typeface="Arial" panose="020B0604020202020204" pitchFamily="34" charset="0"/>
              </a:rPr>
              <a:t>b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asic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oint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  <a:r>
              <a:rPr lang="en-US" sz="4000" dirty="0" smtClean="0">
                <a:latin typeface="Arial" panose="020B0604020202020204" pitchFamily="34" charset="0"/>
              </a:rPr>
              <a:t>xplanation of point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xample (facts from different countries)</a:t>
            </a:r>
          </a:p>
        </p:txBody>
      </p:sp>
      <p:pic>
        <p:nvPicPr>
          <p:cNvPr id="1027" name="Picture 3" descr="http://www.luxuryloft.com/blog/wp-content/uploads/2012/04/cartoon-dog-p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308" y="2343419"/>
            <a:ext cx="3623711" cy="21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6"/>
          <p:cNvSpPr/>
          <p:nvPr/>
        </p:nvSpPr>
        <p:spPr>
          <a:xfrm>
            <a:off x="11394281" y="1916906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4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 a map to show?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ile:Esperanza de vid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2036" y="2399675"/>
            <a:ext cx="7620000" cy="345757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" y="2514600"/>
            <a:ext cx="9525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805534" y="5696262"/>
            <a:ext cx="4287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LIFE EXPECTANCY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648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DESCRIBE the trends shown in the tables on the next few slides..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When DESCRIBING use </a:t>
            </a:r>
            <a:r>
              <a:rPr lang="en-US" dirty="0" smtClean="0">
                <a:solidFill>
                  <a:srgbClr val="FF0000"/>
                </a:solidFill>
              </a:rPr>
              <a:t>G-A-S</a:t>
            </a:r>
            <a:r>
              <a:rPr lang="is-IS" dirty="0" smtClean="0"/>
              <a:t>…</a:t>
            </a:r>
            <a:endParaRPr lang="is-IS" dirty="0"/>
          </a:p>
          <a:p>
            <a:r>
              <a:rPr lang="is-IS" dirty="0" smtClean="0"/>
              <a:t>GENERAL movement (including highs and lows)</a:t>
            </a:r>
          </a:p>
          <a:p>
            <a:r>
              <a:rPr lang="is-IS" dirty="0" smtClean="0"/>
              <a:t>ANOMALIES (exceptions to the trend or pattern)</a:t>
            </a:r>
          </a:p>
          <a:p>
            <a:r>
              <a:rPr lang="is-IS" dirty="0" smtClean="0"/>
              <a:t>SPECIFIC DATA (use numbers – quantitative information to highlight your points)</a:t>
            </a:r>
          </a:p>
          <a:p>
            <a:endParaRPr lang="is-IS" dirty="0"/>
          </a:p>
          <a:p>
            <a:r>
              <a:rPr lang="is-IS" dirty="0" smtClean="0"/>
              <a:t>USUALLY 4 pt questions on Paper One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691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 a map to show?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05534" y="6005073"/>
            <a:ext cx="4287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Crude Birth rate</a:t>
            </a:r>
            <a:endParaRPr lang="en-US" sz="3200" dirty="0"/>
          </a:p>
        </p:txBody>
      </p:sp>
      <p:pic>
        <p:nvPicPr>
          <p:cNvPr id="7" name="Picture 2" descr="File:Birth rate figures for countri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429" y="1381328"/>
            <a:ext cx="9643353" cy="438772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901429" y="3216836"/>
            <a:ext cx="1511031" cy="160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91327" y="5125260"/>
            <a:ext cx="1809345" cy="466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7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Birth </a:t>
            </a:r>
            <a:r>
              <a:rPr lang="en-US" dirty="0" smtClean="0"/>
              <a:t>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495800"/>
            <a:ext cx="8229600" cy="2362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Patterns: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Poorer countries have higher birth rates.  </a:t>
            </a:r>
          </a:p>
          <a:p>
            <a:pPr>
              <a:buNone/>
            </a:pPr>
            <a:r>
              <a:rPr lang="en-US" dirty="0" smtClean="0"/>
              <a:t>Central and Sub Saharan Africa very high 31-50.  </a:t>
            </a:r>
          </a:p>
          <a:p>
            <a:pPr>
              <a:buNone/>
            </a:pPr>
            <a:r>
              <a:rPr lang="en-US" dirty="0" smtClean="0"/>
              <a:t>South America between 16 and 31.  </a:t>
            </a:r>
          </a:p>
          <a:p>
            <a:pPr>
              <a:buNone/>
            </a:pPr>
            <a:r>
              <a:rPr lang="en-US" dirty="0" smtClean="0"/>
              <a:t>Western Europe and North America 11-16.</a:t>
            </a:r>
          </a:p>
          <a:p>
            <a:pPr>
              <a:buNone/>
            </a:pPr>
            <a:r>
              <a:rPr lang="en-US" dirty="0" smtClean="0"/>
              <a:t>Afghanistan/Yemen anomalies with higher birth rates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8194" name="Picture 2" descr="File:Birth rate figures for countri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914400"/>
            <a:ext cx="7620000" cy="3467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829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29" y="634821"/>
            <a:ext cx="10902279" cy="474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40" y="596184"/>
            <a:ext cx="10909692" cy="470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2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935" y="878111"/>
            <a:ext cx="10452120" cy="465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00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68694"/>
            <a:ext cx="10708484" cy="467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4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507</Words>
  <Application>Microsoft Macintosh PowerPoint</Application>
  <PresentationFormat>Widescreen</PresentationFormat>
  <Paragraphs>79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Calibri Light</vt:lpstr>
      <vt:lpstr>Wingdings</vt:lpstr>
      <vt:lpstr>Arial</vt:lpstr>
      <vt:lpstr>Office Theme</vt:lpstr>
      <vt:lpstr>New Doc (Pop’n in Trans) Title: Patterns and Trends in Births and Mortality</vt:lpstr>
      <vt:lpstr>What am I a map to show?</vt:lpstr>
      <vt:lpstr>DESCRIBE the trends shown in the tables on the next few slides..</vt:lpstr>
      <vt:lpstr>What am I a map to show?</vt:lpstr>
      <vt:lpstr>Birth rates</vt:lpstr>
      <vt:lpstr>PowerPoint Presentation</vt:lpstr>
      <vt:lpstr>PowerPoint Presentation</vt:lpstr>
      <vt:lpstr>PowerPoint Presentation</vt:lpstr>
      <vt:lpstr>PowerPoint Presentation</vt:lpstr>
      <vt:lpstr>  1.  Choose three different indicators from the list  2.  Use the book pg 2-9 and/or the gapminder website to describe the regional trends  for each of the three indicators. Between 5-6 sentences for each indicators.   </vt:lpstr>
      <vt:lpstr>Population change =  Birth  rate - Death rate +/- Change in migration </vt:lpstr>
      <vt:lpstr>Population Game:</vt:lpstr>
      <vt:lpstr>A world map showing countries by fertility rate.  According to the The World FactBook (CIA), 2012 estimates.</vt:lpstr>
      <vt:lpstr>What factors may affect the birth rate?</vt:lpstr>
      <vt:lpstr>Death rate  (death/1,000 population/per year) from CIA World Factbook</vt:lpstr>
      <vt:lpstr>Mortality Rate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to describe and explain patterns and trends in fertility and mortality</dc:title>
  <dc:creator>Julie Shepherd</dc:creator>
  <cp:lastModifiedBy>St. Pierre, Nicole</cp:lastModifiedBy>
  <cp:revision>27</cp:revision>
  <dcterms:created xsi:type="dcterms:W3CDTF">2013-08-24T17:51:58Z</dcterms:created>
  <dcterms:modified xsi:type="dcterms:W3CDTF">2016-08-31T10:18:20Z</dcterms:modified>
</cp:coreProperties>
</file>