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2" r:id="rId6"/>
    <p:sldId id="260" r:id="rId7"/>
    <p:sldId id="290" r:id="rId8"/>
    <p:sldId id="324" r:id="rId9"/>
    <p:sldId id="264" r:id="rId10"/>
    <p:sldId id="322" r:id="rId11"/>
    <p:sldId id="321" r:id="rId12"/>
    <p:sldId id="320" r:id="rId13"/>
    <p:sldId id="317" r:id="rId14"/>
    <p:sldId id="338" r:id="rId15"/>
    <p:sldId id="340" r:id="rId16"/>
    <p:sldId id="318" r:id="rId17"/>
    <p:sldId id="265" r:id="rId18"/>
    <p:sldId id="266" r:id="rId19"/>
    <p:sldId id="267" r:id="rId20"/>
    <p:sldId id="268" r:id="rId21"/>
    <p:sldId id="269" r:id="rId22"/>
    <p:sldId id="270" r:id="rId23"/>
    <p:sldId id="271" r:id="rId24"/>
    <p:sldId id="292" r:id="rId25"/>
    <p:sldId id="341" r:id="rId26"/>
    <p:sldId id="325" r:id="rId27"/>
    <p:sldId id="326" r:id="rId28"/>
    <p:sldId id="327" r:id="rId29"/>
    <p:sldId id="323" r:id="rId30"/>
    <p:sldId id="272" r:id="rId31"/>
    <p:sldId id="273" r:id="rId32"/>
    <p:sldId id="274" r:id="rId33"/>
    <p:sldId id="275" r:id="rId34"/>
    <p:sldId id="276" r:id="rId35"/>
    <p:sldId id="278" r:id="rId36"/>
    <p:sldId id="339" r:id="rId37"/>
    <p:sldId id="279" r:id="rId38"/>
    <p:sldId id="280" r:id="rId39"/>
    <p:sldId id="283" r:id="rId40"/>
    <p:sldId id="284" r:id="rId41"/>
    <p:sldId id="329" r:id="rId42"/>
    <p:sldId id="261" r:id="rId43"/>
    <p:sldId id="296" r:id="rId44"/>
    <p:sldId id="298" r:id="rId45"/>
    <p:sldId id="293" r:id="rId46"/>
    <p:sldId id="331" r:id="rId47"/>
    <p:sldId id="312" r:id="rId48"/>
    <p:sldId id="301" r:id="rId49"/>
    <p:sldId id="303" r:id="rId50"/>
    <p:sldId id="307" r:id="rId51"/>
    <p:sldId id="308" r:id="rId52"/>
    <p:sldId id="311" r:id="rId53"/>
    <p:sldId id="309" r:id="rId54"/>
    <p:sldId id="314" r:id="rId55"/>
    <p:sldId id="348" r:id="rId56"/>
    <p:sldId id="334" r:id="rId57"/>
    <p:sldId id="306" r:id="rId58"/>
    <p:sldId id="342" r:id="rId59"/>
    <p:sldId id="335" r:id="rId60"/>
    <p:sldId id="310" r:id="rId61"/>
    <p:sldId id="343" r:id="rId62"/>
    <p:sldId id="347" r:id="rId63"/>
    <p:sldId id="344" r:id="rId64"/>
    <p:sldId id="336" r:id="rId65"/>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13" autoAdjust="0"/>
    <p:restoredTop sz="91029"/>
  </p:normalViewPr>
  <p:slideViewPr>
    <p:cSldViewPr>
      <p:cViewPr varScale="1">
        <p:scale>
          <a:sx n="50" d="100"/>
          <a:sy n="50" d="100"/>
        </p:scale>
        <p:origin x="12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20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17FBB0-0A0A-4569-B758-0420FDDD23B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E7C21E-6E12-4D58-8F6E-6309C9E3318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6680A9-C33D-4E35-8A38-9E37C72EB45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F0113-405E-4161-B275-0B56A9FDDF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43B11B-98A5-42C5-AE8B-037766984CA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B4D91F-E80E-47A5-B61B-60C199828A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721DC6-2893-4B23-B4ED-A2E9BC5928F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249E53A-C638-4682-93EF-844181AE0C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998609-AD30-4132-A8A8-1BEAE3F5E4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590362-2481-435F-A174-802D63F5B2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7A0E27-A524-4956-80D1-B24014F3083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01EDDEE-9741-4B84-9C5D-68908C33F6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arthguide.ucsd.edu/eoc/teachers/t_tectonics/p_convection2.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earthguide.ucsd.edu/eoc/teachers/t_tectonics/p_subduction.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lickr.com/photos/compacflt/5532775941/in/set-72157626119790243/" TargetMode="Externa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bbc.co.uk/news/world-asia-pacific-1272296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bc.net.au/news/events/japan-quake-2011/beforeafter.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gscb.jpl.nasa.gov/" TargetMode="External"/><Relationship Id="rId3"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ma.go.jp/jma/indexe.html" TargetMode="External"/><Relationship Id="rId3" Type="http://schemas.openxmlformats.org/officeDocument/2006/relationships/image" Target="../media/image27.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ma.go.jp/jma/en/Activities/EEW_Starting_1_October_2007_Dos_and_Donts.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ma.go.jp/jma/en/Activities/how.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ma.go.jp/jma/en/Activities/EEWLeaflet.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ma.go.jp/jma/kishou/books/sokuho_dvd/on_subtitles256ENG.wmv"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xaminer.com/science-news-in-national/the-science-of-the-2011-sendai-earthquake-and-tsunami-japan-video-1"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jma.go.jp/jma/en/Activities/image/earth-fig05.png" TargetMode="Externa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uardian.co.uk/global-development/2011/mar/14/donate-help-japan-after-tsunami-earthquak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upload.wikimedia.org/wikipedia/commons/c/ce/JAPAN_EARTHQUAKE_20110311.png"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hannel4.com/news/japan-earthquake-and-tsunami-interactive-video-timelin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ctrTitle"/>
          </p:nvPr>
        </p:nvSpPr>
        <p:spPr>
          <a:xfrm>
            <a:off x="857250" y="508000"/>
            <a:ext cx="8448675" cy="2798763"/>
          </a:xfrm>
        </p:spPr>
        <p:txBody>
          <a:bodyPr lIns="0" tIns="0" rIns="0" bIns="0" anchor="t"/>
          <a:lstStyle/>
          <a:p>
            <a:pPr>
              <a:lnSpc>
                <a:spcPct val="95000"/>
              </a:lnSpc>
            </a:pPr>
            <a:r>
              <a:rPr lang="en-US" sz="4800" b="1" dirty="0">
                <a:solidFill>
                  <a:srgbClr val="990000"/>
                </a:solidFill>
                <a:latin typeface="Arial" pitchFamily="34" charset="0"/>
              </a:rPr>
              <a:t>2011 </a:t>
            </a:r>
            <a:r>
              <a:rPr lang="en-US" sz="4800" b="1" dirty="0" err="1" smtClean="0">
                <a:solidFill>
                  <a:srgbClr val="990000"/>
                </a:solidFill>
                <a:latin typeface="Arial" pitchFamily="34" charset="0"/>
              </a:rPr>
              <a:t>Tōhoku</a:t>
            </a:r>
            <a:r>
              <a:rPr lang="en-US" sz="4800" b="1" dirty="0">
                <a:solidFill>
                  <a:srgbClr val="990000"/>
                </a:solidFill>
                <a:latin typeface="Arial" pitchFamily="34" charset="0"/>
              </a:rPr>
              <a:t> </a:t>
            </a:r>
            <a:r>
              <a:rPr lang="en-US" dirty="0"/>
              <a:t/>
            </a:r>
            <a:br>
              <a:rPr lang="en-US" dirty="0"/>
            </a:br>
            <a:r>
              <a:rPr lang="en-US" sz="4800" b="1" dirty="0">
                <a:solidFill>
                  <a:srgbClr val="990000"/>
                </a:solidFill>
                <a:latin typeface="Arial" pitchFamily="34" charset="0"/>
              </a:rPr>
              <a:t>Earthquake and Tsunami</a:t>
            </a:r>
            <a:r>
              <a:rPr lang="en-US" dirty="0"/>
              <a:t/>
            </a:r>
            <a:br>
              <a:rPr lang="en-US" dirty="0"/>
            </a:br>
            <a:r>
              <a:rPr lang="en-US" sz="4800" dirty="0">
                <a:solidFill>
                  <a:srgbClr val="000000"/>
                </a:solidFill>
                <a:latin typeface="Arial" pitchFamily="34" charset="0"/>
              </a:rPr>
              <a:t> </a:t>
            </a:r>
          </a:p>
        </p:txBody>
      </p:sp>
      <p:sp>
        <p:nvSpPr>
          <p:cNvPr id="2050" name="Rectangle 2"/>
          <p:cNvSpPr>
            <a:spLocks noGrp="1" noChangeArrowheads="1"/>
          </p:cNvSpPr>
          <p:nvPr>
            <p:ph type="subTitle" idx="1"/>
          </p:nvPr>
        </p:nvSpPr>
        <p:spPr>
          <a:xfrm>
            <a:off x="1771650" y="4572000"/>
            <a:ext cx="6616700" cy="914400"/>
          </a:xfrm>
        </p:spPr>
        <p:txBody>
          <a:bodyPr lIns="0" tIns="0" rIns="0" bIns="0"/>
          <a:lstStyle/>
          <a:p>
            <a:pPr>
              <a:lnSpc>
                <a:spcPct val="95000"/>
              </a:lnSpc>
              <a:spcBef>
                <a:spcPct val="0"/>
              </a:spcBef>
            </a:pPr>
            <a:endParaRPr lang="en-US">
              <a:solidFill>
                <a:srgbClr val="000000"/>
              </a:solidFill>
              <a:latin typeface="Arial" pitchFamily="34" charset="0"/>
            </a:endParaRPr>
          </a:p>
        </p:txBody>
      </p:sp>
      <p:pic>
        <p:nvPicPr>
          <p:cNvPr id="2052" name="Picture 4"/>
          <p:cNvPicPr>
            <a:picLocks noChangeAspect="1" noChangeArrowheads="1"/>
          </p:cNvPicPr>
          <p:nvPr/>
        </p:nvPicPr>
        <p:blipFill>
          <a:blip r:embed="rId2" cstate="print"/>
          <a:srcRect/>
          <a:stretch>
            <a:fillRect/>
          </a:stretch>
        </p:blipFill>
        <p:spPr bwMode="auto">
          <a:xfrm>
            <a:off x="3454400" y="2235200"/>
            <a:ext cx="3306763" cy="48958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Convection Currents</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hlinkClick r:id="rId2"/>
              </a:rPr>
              <a:t>Subduction</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479600" y="569640"/>
            <a:ext cx="7112000" cy="1947863"/>
          </a:xfrm>
        </p:spPr>
        <p:txBody>
          <a:bodyPr/>
          <a:lstStyle/>
          <a:p>
            <a:pPr marL="0" lvl="1"/>
            <a:r>
              <a:rPr lang="en-US" sz="3200" dirty="0" smtClean="0">
                <a:solidFill>
                  <a:srgbClr val="000000"/>
                </a:solidFill>
                <a:latin typeface="Arial" pitchFamily="34" charset="0"/>
              </a:rPr>
              <a:t>The earthquake occurred where the Pacific Plate is </a:t>
            </a:r>
            <a:r>
              <a:rPr lang="en-US" sz="3200" dirty="0" err="1" smtClean="0">
                <a:solidFill>
                  <a:srgbClr val="000000"/>
                </a:solidFill>
                <a:latin typeface="Arial" pitchFamily="34" charset="0"/>
              </a:rPr>
              <a:t>subducting</a:t>
            </a:r>
            <a:r>
              <a:rPr lang="en-US" sz="3200" dirty="0" smtClean="0">
                <a:solidFill>
                  <a:srgbClr val="000000"/>
                </a:solidFill>
                <a:latin typeface="Arial" pitchFamily="34" charset="0"/>
              </a:rPr>
              <a:t> under the plate beneath northern Honshu (which moves at about 8-9 cm per year).</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76804" name="Picture 4" descr="http://www.eoearth.org/files/163701_163800/163741/sendai-earthquake.jpg"/>
          <p:cNvPicPr>
            <a:picLocks noChangeAspect="1" noChangeArrowheads="1"/>
          </p:cNvPicPr>
          <p:nvPr/>
        </p:nvPicPr>
        <p:blipFill>
          <a:blip r:embed="rId2" cstate="print"/>
          <a:srcRect/>
          <a:stretch>
            <a:fillRect/>
          </a:stretch>
        </p:blipFill>
        <p:spPr bwMode="auto">
          <a:xfrm>
            <a:off x="2055664" y="209600"/>
            <a:ext cx="5904656" cy="720108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96260" name="Picture 4" descr="http://upload.wikimedia.org/wikipedia/commons/thumb/b/b7/Eq-gen1.svg/500px-Eq-gen1.svg.png"/>
          <p:cNvPicPr>
            <a:picLocks noChangeAspect="1" noChangeArrowheads="1"/>
          </p:cNvPicPr>
          <p:nvPr/>
        </p:nvPicPr>
        <p:blipFill>
          <a:blip r:embed="rId2" cstate="print"/>
          <a:srcRect/>
          <a:stretch>
            <a:fillRect/>
          </a:stretch>
        </p:blipFill>
        <p:spPr bwMode="auto">
          <a:xfrm>
            <a:off x="245492" y="1001688"/>
            <a:ext cx="4762500" cy="2619376"/>
          </a:xfrm>
          <a:prstGeom prst="rect">
            <a:avLst/>
          </a:prstGeom>
          <a:noFill/>
        </p:spPr>
      </p:pic>
      <p:pic>
        <p:nvPicPr>
          <p:cNvPr id="96262" name="Picture 6" descr="http://upload.wikimedia.org/wikipedia/commons/thumb/f/f5/Eq-gen2.svg/500px-Eq-gen2.svg.png"/>
          <p:cNvPicPr>
            <a:picLocks noChangeAspect="1" noChangeArrowheads="1"/>
          </p:cNvPicPr>
          <p:nvPr/>
        </p:nvPicPr>
        <p:blipFill>
          <a:blip r:embed="rId3" cstate="print"/>
          <a:srcRect/>
          <a:stretch>
            <a:fillRect/>
          </a:stretch>
        </p:blipFill>
        <p:spPr bwMode="auto">
          <a:xfrm>
            <a:off x="5214044" y="951358"/>
            <a:ext cx="4762500" cy="2714626"/>
          </a:xfrm>
          <a:prstGeom prst="rect">
            <a:avLst/>
          </a:prstGeom>
          <a:noFill/>
        </p:spPr>
      </p:pic>
      <p:pic>
        <p:nvPicPr>
          <p:cNvPr id="96264" name="Picture 8" descr="http://upload.wikimedia.org/wikipedia/commons/thumb/c/cd/Eq-gen3.svg/500px-Eq-gen3.svg.png"/>
          <p:cNvPicPr>
            <a:picLocks noChangeAspect="1" noChangeArrowheads="1"/>
          </p:cNvPicPr>
          <p:nvPr/>
        </p:nvPicPr>
        <p:blipFill>
          <a:blip r:embed="rId4" cstate="print"/>
          <a:srcRect/>
          <a:stretch>
            <a:fillRect/>
          </a:stretch>
        </p:blipFill>
        <p:spPr bwMode="auto">
          <a:xfrm>
            <a:off x="245492" y="3737992"/>
            <a:ext cx="4762500" cy="3038476"/>
          </a:xfrm>
          <a:prstGeom prst="rect">
            <a:avLst/>
          </a:prstGeom>
          <a:noFill/>
        </p:spPr>
      </p:pic>
      <p:pic>
        <p:nvPicPr>
          <p:cNvPr id="96266" name="Picture 10" descr="http://upload.wikimedia.org/wikipedia/commons/thumb/d/d0/Eq-gen4.svg/500px-Eq-gen4.svg.png"/>
          <p:cNvPicPr>
            <a:picLocks noChangeAspect="1" noChangeArrowheads="1"/>
          </p:cNvPicPr>
          <p:nvPr/>
        </p:nvPicPr>
        <p:blipFill>
          <a:blip r:embed="rId5" cstate="print"/>
          <a:srcRect/>
          <a:stretch>
            <a:fillRect/>
          </a:stretch>
        </p:blipFill>
        <p:spPr bwMode="auto">
          <a:xfrm>
            <a:off x="5286052" y="3737992"/>
            <a:ext cx="4762500" cy="30765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3" descr="Tsunami animation.gif"/>
          <p:cNvPicPr>
            <a:picLocks noChangeAspect="1"/>
          </p:cNvPicPr>
          <p:nvPr/>
        </p:nvPicPr>
        <p:blipFill>
          <a:blip r:embed="rId2" cstate="print"/>
          <a:stretch>
            <a:fillRect/>
          </a:stretch>
        </p:blipFill>
        <p:spPr>
          <a:xfrm>
            <a:off x="1695624" y="1073696"/>
            <a:ext cx="7397626" cy="3879874"/>
          </a:xfrm>
          <a:prstGeom prst="rect">
            <a:avLst/>
          </a:prstGeom>
        </p:spPr>
      </p:pic>
      <p:sp>
        <p:nvSpPr>
          <p:cNvPr id="5" name="Rectangle 4"/>
          <p:cNvSpPr/>
          <p:nvPr/>
        </p:nvSpPr>
        <p:spPr>
          <a:xfrm>
            <a:off x="2559720" y="5250160"/>
            <a:ext cx="5080000" cy="1200329"/>
          </a:xfrm>
          <a:prstGeom prst="rect">
            <a:avLst/>
          </a:prstGeom>
        </p:spPr>
        <p:txBody>
          <a:bodyPr>
            <a:spAutoFit/>
          </a:bodyPr>
          <a:lstStyle/>
          <a:p>
            <a:r>
              <a:rPr lang="en-US" dirty="0" smtClean="0"/>
              <a:t>When the wave enters shallow water, it slows down and its amplitude (height) increases.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cdn2-b.examiner.com/sites/default/files/styles/image_full_width/hash/8f/dd/8fdd58bca51d60e99a5aa9ed19456a82.jpg"/>
          <p:cNvPicPr>
            <a:picLocks noChangeAspect="1" noChangeArrowheads="1"/>
          </p:cNvPicPr>
          <p:nvPr/>
        </p:nvPicPr>
        <p:blipFill>
          <a:blip r:embed="rId2" cstate="print"/>
          <a:srcRect/>
          <a:stretch>
            <a:fillRect/>
          </a:stretch>
        </p:blipFill>
        <p:spPr bwMode="auto">
          <a:xfrm>
            <a:off x="705105" y="1289720"/>
            <a:ext cx="8767383" cy="396044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ctrTitle"/>
          </p:nvPr>
        </p:nvSpPr>
        <p:spPr>
          <a:xfrm>
            <a:off x="654050" y="609600"/>
            <a:ext cx="8443913" cy="1227138"/>
          </a:xfrm>
        </p:spPr>
        <p:txBody>
          <a:bodyPr lIns="0" tIns="0" rIns="0" bIns="0" anchor="t"/>
          <a:lstStyle/>
          <a:p>
            <a:pPr>
              <a:lnSpc>
                <a:spcPct val="95000"/>
              </a:lnSpc>
            </a:pPr>
            <a:r>
              <a:rPr lang="en-US" sz="4800">
                <a:solidFill>
                  <a:srgbClr val="990000"/>
                </a:solidFill>
                <a:latin typeface="Arial" pitchFamily="34" charset="0"/>
              </a:rPr>
              <a:t>Why</a:t>
            </a:r>
            <a:r>
              <a:rPr lang="en-US" sz="4800">
                <a:solidFill>
                  <a:srgbClr val="000000"/>
                </a:solidFill>
                <a:latin typeface="Arial" pitchFamily="34" charset="0"/>
              </a:rPr>
              <a:t> did it happen?</a:t>
            </a:r>
          </a:p>
        </p:txBody>
      </p:sp>
      <p:pic>
        <p:nvPicPr>
          <p:cNvPr id="11268" name="Picture 4"/>
          <p:cNvPicPr>
            <a:picLocks noChangeAspect="1" noChangeArrowheads="1"/>
          </p:cNvPicPr>
          <p:nvPr/>
        </p:nvPicPr>
        <p:blipFill>
          <a:blip r:embed="rId2" cstate="print"/>
          <a:srcRect/>
          <a:stretch>
            <a:fillRect/>
          </a:stretch>
        </p:blipFill>
        <p:spPr bwMode="auto">
          <a:xfrm>
            <a:off x="1320800" y="711200"/>
            <a:ext cx="609600" cy="60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857250" y="3048000"/>
            <a:ext cx="8445500" cy="1219200"/>
          </a:xfrm>
        </p:spPr>
        <p:txBody>
          <a:bodyPr lIns="0" tIns="0" rIns="0" bIns="0" anchor="t"/>
          <a:lstStyle/>
          <a:p>
            <a:pPr>
              <a:lnSpc>
                <a:spcPct val="95000"/>
              </a:lnSpc>
            </a:pPr>
            <a:r>
              <a:rPr lang="en-US" sz="4800" dirty="0">
                <a:solidFill>
                  <a:srgbClr val="C00000"/>
                </a:solidFill>
                <a:latin typeface="Arial" pitchFamily="34" charset="0"/>
              </a:rPr>
              <a:t>Nuclear Reactor at Fukushima</a:t>
            </a:r>
          </a:p>
        </p:txBody>
      </p:sp>
      <p:sp>
        <p:nvSpPr>
          <p:cNvPr id="12290" name="Rectangle 2"/>
          <p:cNvSpPr>
            <a:spLocks noGrp="1" noChangeArrowheads="1"/>
          </p:cNvSpPr>
          <p:nvPr>
            <p:ph type="subTitle" idx="1"/>
          </p:nvPr>
        </p:nvSpPr>
        <p:spPr>
          <a:xfrm>
            <a:off x="1771650" y="4572000"/>
            <a:ext cx="6616700" cy="914400"/>
          </a:xfrm>
        </p:spPr>
        <p:txBody>
          <a:bodyPr lIns="0" tIns="0" rIns="0" bIns="0"/>
          <a:lstStyle/>
          <a:p>
            <a:pPr>
              <a:lnSpc>
                <a:spcPct val="95000"/>
              </a:lnSpc>
              <a:spcBef>
                <a:spcPct val="0"/>
              </a:spcBef>
            </a:pPr>
            <a:r>
              <a:rPr lang="en-US">
                <a:solidFill>
                  <a:srgbClr val="000000"/>
                </a:solidFill>
                <a:latin typeface="Arial" pitchFamily="34" charset="0"/>
              </a:rPr>
              <a:t>Why did it happen?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C00000"/>
                </a:solidFill>
                <a:latin typeface="Arial" pitchFamily="34" charset="0"/>
              </a:rPr>
              <a:t>11th of March 2011</a:t>
            </a:r>
          </a:p>
        </p:txBody>
      </p:sp>
      <p:sp>
        <p:nvSpPr>
          <p:cNvPr id="13314" name="Rectangle 2"/>
          <p:cNvSpPr>
            <a:spLocks noGrp="1" noChangeArrowheads="1"/>
          </p:cNvSpPr>
          <p:nvPr>
            <p:ph idx="1"/>
          </p:nvPr>
        </p:nvSpPr>
        <p:spPr>
          <a:xfrm>
            <a:off x="255464" y="929680"/>
            <a:ext cx="9664700" cy="5486400"/>
          </a:xfrm>
        </p:spPr>
        <p:txBody>
          <a:bodyPr lIns="0" tIns="0" rIns="0" bIns="0"/>
          <a:lstStyle/>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plant is made up 6 different </a:t>
            </a:r>
            <a:r>
              <a:rPr lang="en-US" sz="2700" dirty="0" smtClean="0">
                <a:solidFill>
                  <a:srgbClr val="000000"/>
                </a:solidFill>
                <a:latin typeface="Arial" pitchFamily="34" charset="0"/>
              </a:rPr>
              <a:t>reactors</a:t>
            </a:r>
          </a:p>
          <a:p>
            <a:pPr marL="0" indent="0">
              <a:lnSpc>
                <a:spcPct val="95000"/>
              </a:lnSpc>
              <a:spcBef>
                <a:spcPct val="0"/>
              </a:spcBef>
              <a:buFontTx/>
              <a:buChar char="-"/>
            </a:pPr>
            <a:endParaRPr lang="en-US" dirty="0"/>
          </a:p>
          <a:p>
            <a:pPr marL="0" indent="0">
              <a:lnSpc>
                <a:spcPct val="95000"/>
              </a:lnSpc>
              <a:spcBef>
                <a:spcPct val="0"/>
              </a:spcBef>
              <a:buFontTx/>
              <a:buChar char="-"/>
            </a:pPr>
            <a:r>
              <a:rPr lang="en-US" sz="2700" dirty="0" smtClean="0">
                <a:solidFill>
                  <a:srgbClr val="000000"/>
                </a:solidFill>
                <a:latin typeface="Arial" pitchFamily="34" charset="0"/>
              </a:rPr>
              <a:t>Prior </a:t>
            </a:r>
            <a:r>
              <a:rPr lang="en-US" sz="2700" dirty="0">
                <a:solidFill>
                  <a:srgbClr val="000000"/>
                </a:solidFill>
                <a:latin typeface="Arial" pitchFamily="34" charset="0"/>
              </a:rPr>
              <a:t>to the earthquake, reactors 4,5 and 6 were shut down for </a:t>
            </a:r>
            <a:r>
              <a:rPr lang="en-US" sz="2700" dirty="0" smtClean="0">
                <a:solidFill>
                  <a:srgbClr val="000000"/>
                </a:solidFill>
                <a:latin typeface="Arial" pitchFamily="34" charset="0"/>
              </a:rPr>
              <a:t> </a:t>
            </a: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maintenance</a:t>
            </a:r>
          </a:p>
          <a:p>
            <a:pPr marL="0" indent="0">
              <a:lnSpc>
                <a:spcPct val="95000"/>
              </a:lnSpc>
              <a:spcBef>
                <a:spcPct val="0"/>
              </a:spcBef>
              <a:buFontTx/>
              <a:buChar char="-"/>
            </a:pPr>
            <a:endParaRPr lang="en-US" dirty="0"/>
          </a:p>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remaining reactors were shut down automatically as a </a:t>
            </a:r>
            <a:endParaRPr lang="en-US" sz="2700" dirty="0" smtClean="0">
              <a:solidFill>
                <a:srgbClr val="000000"/>
              </a:solidFill>
              <a:latin typeface="Arial" pitchFamily="34" charset="0"/>
            </a:endParaRP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safety </a:t>
            </a:r>
            <a:r>
              <a:rPr lang="en-US" sz="2700" dirty="0">
                <a:solidFill>
                  <a:srgbClr val="000000"/>
                </a:solidFill>
                <a:latin typeface="Arial" pitchFamily="34" charset="0"/>
              </a:rPr>
              <a:t>measure after the </a:t>
            </a:r>
            <a:r>
              <a:rPr lang="en-US" sz="2700" dirty="0" smtClean="0">
                <a:solidFill>
                  <a:srgbClr val="000000"/>
                </a:solidFill>
                <a:latin typeface="Arial" pitchFamily="34" charset="0"/>
              </a:rPr>
              <a:t>earthquake</a:t>
            </a:r>
          </a:p>
          <a:p>
            <a:pPr marL="0" indent="0">
              <a:lnSpc>
                <a:spcPct val="95000"/>
              </a:lnSpc>
              <a:spcBef>
                <a:spcPct val="0"/>
              </a:spcBef>
              <a:buFontTx/>
              <a:buChar char="-"/>
            </a:pPr>
            <a:endParaRPr lang="en-US" dirty="0"/>
          </a:p>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subsequent 14m of tsunami waves, flooded the </a:t>
            </a:r>
            <a:r>
              <a:rPr lang="en-US" sz="2700" dirty="0" smtClean="0">
                <a:solidFill>
                  <a:srgbClr val="000000"/>
                </a:solidFill>
                <a:latin typeface="Arial" pitchFamily="34" charset="0"/>
              </a:rPr>
              <a:t>reactors</a:t>
            </a:r>
          </a:p>
          <a:p>
            <a:pPr marL="0" indent="0">
              <a:lnSpc>
                <a:spcPct val="95000"/>
              </a:lnSpc>
              <a:spcBef>
                <a:spcPct val="0"/>
              </a:spcBef>
              <a:buFontTx/>
              <a:buChar char="-"/>
            </a:pPr>
            <a:endParaRPr lang="en-US" dirty="0"/>
          </a:p>
          <a:p>
            <a:pPr marL="0" indent="0">
              <a:lnSpc>
                <a:spcPct val="95000"/>
              </a:lnSpc>
              <a:spcBef>
                <a:spcPct val="0"/>
              </a:spcBef>
              <a:buFontTx/>
              <a:buNone/>
            </a:pPr>
            <a:r>
              <a:rPr lang="en-US" sz="2700" dirty="0" smtClean="0">
                <a:solidFill>
                  <a:srgbClr val="000000"/>
                </a:solidFill>
                <a:latin typeface="Arial" pitchFamily="34" charset="0"/>
              </a:rPr>
              <a:t>-This </a:t>
            </a:r>
            <a:r>
              <a:rPr lang="en-US" sz="2700" dirty="0">
                <a:solidFill>
                  <a:srgbClr val="000000"/>
                </a:solidFill>
                <a:latin typeface="Arial" pitchFamily="34" charset="0"/>
              </a:rPr>
              <a:t>took out the backup generators to run the water </a:t>
            </a:r>
            <a:r>
              <a:rPr lang="en-US" sz="2700" dirty="0" smtClean="0">
                <a:solidFill>
                  <a:srgbClr val="000000"/>
                </a:solidFill>
                <a:latin typeface="Arial" pitchFamily="34" charset="0"/>
              </a:rPr>
              <a:t>pumps </a:t>
            </a:r>
            <a:r>
              <a:rPr lang="en-US" sz="2700" dirty="0">
                <a:solidFill>
                  <a:srgbClr val="000000"/>
                </a:solidFill>
                <a:latin typeface="Arial" pitchFamily="34" charset="0"/>
              </a:rPr>
              <a:t>to </a:t>
            </a:r>
            <a:r>
              <a:rPr lang="en-US" sz="2700" dirty="0" smtClean="0">
                <a:solidFill>
                  <a:srgbClr val="000000"/>
                </a:solidFill>
                <a:latin typeface="Arial" pitchFamily="34" charset="0"/>
              </a:rPr>
              <a:t> </a:t>
            </a: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keep </a:t>
            </a:r>
            <a:r>
              <a:rPr lang="en-US" sz="2700" dirty="0">
                <a:solidFill>
                  <a:srgbClr val="000000"/>
                </a:solidFill>
                <a:latin typeface="Arial" pitchFamily="34" charset="0"/>
              </a:rPr>
              <a:t>the reactors cool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smtClean="0">
                <a:solidFill>
                  <a:srgbClr val="000000"/>
                </a:solidFill>
                <a:latin typeface="Arial" pitchFamily="34" charset="0"/>
              </a:rPr>
              <a:t> </a:t>
            </a:r>
            <a:r>
              <a:rPr lang="en-US" sz="2700" dirty="0">
                <a:solidFill>
                  <a:srgbClr val="000000"/>
                </a:solidFill>
                <a:latin typeface="Arial" pitchFamily="34" charset="0"/>
              </a:rPr>
              <a:t>   </a:t>
            </a:r>
            <a:endParaRPr lang="en-US" dirty="0"/>
          </a:p>
          <a:p>
            <a:pPr marL="0" indent="0">
              <a:lnSpc>
                <a:spcPct val="95000"/>
              </a:lnSpc>
              <a:spcBef>
                <a:spcPct val="0"/>
              </a:spcBef>
              <a:buFontTx/>
              <a:buChar char="-"/>
            </a:pPr>
            <a:r>
              <a:rPr lang="en-US" sz="2700" dirty="0" smtClean="0">
                <a:solidFill>
                  <a:srgbClr val="000000"/>
                </a:solidFill>
                <a:latin typeface="Arial" pitchFamily="34" charset="0"/>
              </a:rPr>
              <a:t>The </a:t>
            </a:r>
            <a:r>
              <a:rPr lang="en-US" sz="2700" dirty="0">
                <a:solidFill>
                  <a:srgbClr val="000000"/>
                </a:solidFill>
                <a:latin typeface="Arial" pitchFamily="34" charset="0"/>
              </a:rPr>
              <a:t>unfortunate occurrences at the Fukushima Nuclear Plant </a:t>
            </a:r>
            <a:r>
              <a:rPr lang="en-US" sz="2700" dirty="0" smtClean="0">
                <a:solidFill>
                  <a:srgbClr val="000000"/>
                </a:solidFill>
                <a:latin typeface="Arial" pitchFamily="34" charset="0"/>
              </a:rPr>
              <a:t> </a:t>
            </a: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 was </a:t>
            </a:r>
            <a:r>
              <a:rPr lang="en-US" sz="2700" dirty="0">
                <a:solidFill>
                  <a:srgbClr val="000000"/>
                </a:solidFill>
                <a:latin typeface="Arial" pitchFamily="34" charset="0"/>
              </a:rPr>
              <a:t>a series events where many safeguards were taken out </a:t>
            </a:r>
            <a:endParaRPr lang="en-US" sz="2700" dirty="0" smtClean="0">
              <a:solidFill>
                <a:srgbClr val="000000"/>
              </a:solidFill>
              <a:latin typeface="Arial" pitchFamily="34" charset="0"/>
            </a:endParaRPr>
          </a:p>
          <a:p>
            <a:pPr marL="0" indent="0">
              <a:lnSpc>
                <a:spcPct val="95000"/>
              </a:lnSpc>
              <a:spcBef>
                <a:spcPct val="0"/>
              </a:spcBef>
              <a:buNone/>
            </a:pPr>
            <a:r>
              <a:rPr lang="en-US" sz="2700" dirty="0">
                <a:solidFill>
                  <a:srgbClr val="000000"/>
                </a:solidFill>
                <a:latin typeface="Arial" pitchFamily="34" charset="0"/>
              </a:rPr>
              <a:t> </a:t>
            </a:r>
            <a:r>
              <a:rPr lang="en-US" sz="2700" dirty="0" smtClean="0">
                <a:solidFill>
                  <a:srgbClr val="000000"/>
                </a:solidFill>
                <a:latin typeface="Arial" pitchFamily="34" charset="0"/>
              </a:rPr>
              <a:t> by the </a:t>
            </a:r>
            <a:r>
              <a:rPr lang="en-US" sz="2700" dirty="0">
                <a:solidFill>
                  <a:srgbClr val="000000"/>
                </a:solidFill>
                <a:latin typeface="Arial" pitchFamily="34" charset="0"/>
              </a:rPr>
              <a:t>unexpected tsunami and earthquake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755650" y="1422400"/>
            <a:ext cx="8443913" cy="1227138"/>
          </a:xfrm>
        </p:spPr>
        <p:txBody>
          <a:bodyPr lIns="0" tIns="0" rIns="0" bIns="0" anchor="t"/>
          <a:lstStyle/>
          <a:p>
            <a:pPr>
              <a:lnSpc>
                <a:spcPct val="95000"/>
              </a:lnSpc>
            </a:pPr>
            <a:r>
              <a:rPr lang="en-US" sz="4800">
                <a:solidFill>
                  <a:srgbClr val="990000"/>
                </a:solidFill>
                <a:latin typeface="Arial" pitchFamily="34" charset="0"/>
              </a:rPr>
              <a:t>Where</a:t>
            </a:r>
            <a:r>
              <a:rPr lang="en-US" sz="4800">
                <a:solidFill>
                  <a:srgbClr val="000000"/>
                </a:solidFill>
                <a:latin typeface="Arial" pitchFamily="34" charset="0"/>
              </a:rPr>
              <a:t> did it happen?</a:t>
            </a:r>
          </a:p>
        </p:txBody>
      </p:sp>
      <p:pic>
        <p:nvPicPr>
          <p:cNvPr id="3076" name="Picture 4"/>
          <p:cNvPicPr>
            <a:picLocks noChangeAspect="1" noChangeArrowheads="1"/>
          </p:cNvPicPr>
          <p:nvPr/>
        </p:nvPicPr>
        <p:blipFill>
          <a:blip r:embed="rId2" cstate="print"/>
          <a:srcRect/>
          <a:stretch>
            <a:fillRect/>
          </a:stretch>
        </p:blipFill>
        <p:spPr bwMode="auto">
          <a:xfrm>
            <a:off x="1219200" y="1422400"/>
            <a:ext cx="609600" cy="609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cstate="print"/>
          <a:srcRect/>
          <a:stretch>
            <a:fillRect/>
          </a:stretch>
        </p:blipFill>
        <p:spPr bwMode="auto">
          <a:xfrm>
            <a:off x="-101600" y="1588"/>
            <a:ext cx="10485438" cy="76406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300" dirty="0">
                <a:solidFill>
                  <a:srgbClr val="C00000"/>
                </a:solidFill>
                <a:latin typeface="Arial" pitchFamily="34" charset="0"/>
              </a:rPr>
              <a:t>Inside the Plant</a:t>
            </a:r>
          </a:p>
        </p:txBody>
      </p:sp>
      <p:sp>
        <p:nvSpPr>
          <p:cNvPr id="15362" name="Rectangle 2"/>
          <p:cNvSpPr>
            <a:spLocks noGrp="1" noChangeArrowheads="1"/>
          </p:cNvSpPr>
          <p:nvPr>
            <p:ph idx="1"/>
          </p:nvPr>
        </p:nvSpPr>
        <p:spPr>
          <a:xfrm>
            <a:off x="255464" y="929680"/>
            <a:ext cx="9664700" cy="5486400"/>
          </a:xfrm>
        </p:spPr>
        <p:txBody>
          <a:bodyPr lIns="0" tIns="0" rIns="0" bIns="0"/>
          <a:lstStyle/>
          <a:p>
            <a:pPr marL="0" indent="0">
              <a:lnSpc>
                <a:spcPct val="95000"/>
              </a:lnSpc>
              <a:spcBef>
                <a:spcPct val="0"/>
              </a:spcBef>
              <a:buFontTx/>
              <a:buChar char="-"/>
            </a:pPr>
            <a:r>
              <a:rPr lang="en-US" sz="2400" dirty="0" smtClean="0">
                <a:solidFill>
                  <a:srgbClr val="000000"/>
                </a:solidFill>
                <a:latin typeface="Arial" pitchFamily="34" charset="0"/>
              </a:rPr>
              <a:t>Partial </a:t>
            </a:r>
            <a:r>
              <a:rPr lang="en-US" sz="2400" dirty="0">
                <a:solidFill>
                  <a:srgbClr val="000000"/>
                </a:solidFill>
                <a:latin typeface="Arial" pitchFamily="34" charset="0"/>
              </a:rPr>
              <a:t>core meltdown in reactors1</a:t>
            </a:r>
            <a:r>
              <a:rPr lang="en-US" sz="2400" dirty="0" smtClean="0">
                <a:solidFill>
                  <a:srgbClr val="000000"/>
                </a:solidFill>
                <a:latin typeface="Arial" pitchFamily="34" charset="0"/>
              </a:rPr>
              <a:t>, 2 </a:t>
            </a:r>
            <a:r>
              <a:rPr lang="en-US" sz="2400" dirty="0">
                <a:solidFill>
                  <a:srgbClr val="000000"/>
                </a:solidFill>
                <a:latin typeface="Arial" pitchFamily="34" charset="0"/>
              </a:rPr>
              <a:t>and </a:t>
            </a:r>
            <a:r>
              <a:rPr lang="en-US" sz="2400" dirty="0" smtClean="0">
                <a:solidFill>
                  <a:srgbClr val="000000"/>
                </a:solidFill>
                <a:latin typeface="Arial" pitchFamily="34" charset="0"/>
              </a:rPr>
              <a:t>3</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Hydrogen </a:t>
            </a:r>
            <a:r>
              <a:rPr lang="en-US" sz="2400" dirty="0">
                <a:solidFill>
                  <a:srgbClr val="000000"/>
                </a:solidFill>
                <a:latin typeface="Arial" pitchFamily="34" charset="0"/>
              </a:rPr>
              <a:t>explosions blew the capping and housing off reactors 1,3 </a:t>
            </a:r>
            <a:endParaRPr lang="en-US" sz="2400" dirty="0" smtClean="0">
              <a:solidFill>
                <a:srgbClr val="000000"/>
              </a:solidFill>
              <a:latin typeface="Arial" pitchFamily="34" charset="0"/>
            </a:endParaRPr>
          </a:p>
          <a:p>
            <a:pPr marL="0" indent="0">
              <a:lnSpc>
                <a:spcPct val="95000"/>
              </a:lnSpc>
              <a:spcBef>
                <a:spcPct val="0"/>
              </a:spcBef>
              <a:buNone/>
            </a:pPr>
            <a:r>
              <a:rPr lang="en-US" sz="2400" dirty="0">
                <a:solidFill>
                  <a:srgbClr val="000000"/>
                </a:solidFill>
                <a:latin typeface="Arial" pitchFamily="34" charset="0"/>
              </a:rPr>
              <a:t> </a:t>
            </a:r>
            <a:r>
              <a:rPr lang="en-US" sz="2400" dirty="0" smtClean="0">
                <a:solidFill>
                  <a:srgbClr val="000000"/>
                </a:solidFill>
                <a:latin typeface="Arial" pitchFamily="34" charset="0"/>
              </a:rPr>
              <a:t>and 4</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An </a:t>
            </a:r>
            <a:r>
              <a:rPr lang="en-US" sz="2400" dirty="0">
                <a:solidFill>
                  <a:srgbClr val="000000"/>
                </a:solidFill>
                <a:latin typeface="Arial" pitchFamily="34" charset="0"/>
              </a:rPr>
              <a:t>explosion destroyed the containment inside reactor </a:t>
            </a:r>
            <a:r>
              <a:rPr lang="en-US" sz="2400" dirty="0" smtClean="0">
                <a:solidFill>
                  <a:srgbClr val="000000"/>
                </a:solidFill>
                <a:latin typeface="Arial" pitchFamily="34" charset="0"/>
              </a:rPr>
              <a:t>2</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Multiple </a:t>
            </a:r>
            <a:r>
              <a:rPr lang="en-US" sz="2400" dirty="0">
                <a:solidFill>
                  <a:srgbClr val="000000"/>
                </a:solidFill>
                <a:latin typeface="Arial" pitchFamily="34" charset="0"/>
              </a:rPr>
              <a:t>fires broke out in reactor </a:t>
            </a:r>
            <a:r>
              <a:rPr lang="en-US" sz="2400" dirty="0" smtClean="0">
                <a:solidFill>
                  <a:srgbClr val="000000"/>
                </a:solidFill>
                <a:latin typeface="Arial" pitchFamily="34" charset="0"/>
              </a:rPr>
              <a:t>4</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Spent </a:t>
            </a:r>
            <a:r>
              <a:rPr lang="en-US" sz="2400" dirty="0">
                <a:solidFill>
                  <a:srgbClr val="000000"/>
                </a:solidFill>
                <a:latin typeface="Arial" pitchFamily="34" charset="0"/>
              </a:rPr>
              <a:t>fuel rods in spent fuel pools in reactors 1-4 began to overheat </a:t>
            </a:r>
            <a:r>
              <a:rPr lang="en-US" sz="2400" dirty="0" smtClean="0">
                <a:solidFill>
                  <a:srgbClr val="000000"/>
                </a:solidFill>
                <a:latin typeface="Arial" pitchFamily="34" charset="0"/>
              </a:rPr>
              <a:t> </a:t>
            </a:r>
          </a:p>
          <a:p>
            <a:pPr marL="0" indent="0">
              <a:lnSpc>
                <a:spcPct val="95000"/>
              </a:lnSpc>
              <a:spcBef>
                <a:spcPct val="0"/>
              </a:spcBef>
              <a:buNone/>
            </a:pPr>
            <a:r>
              <a:rPr lang="en-US" sz="2400" dirty="0">
                <a:solidFill>
                  <a:srgbClr val="000000"/>
                </a:solidFill>
                <a:latin typeface="Arial" pitchFamily="34" charset="0"/>
              </a:rPr>
              <a:t> </a:t>
            </a:r>
            <a:r>
              <a:rPr lang="en-US" sz="2400" dirty="0" smtClean="0">
                <a:solidFill>
                  <a:srgbClr val="000000"/>
                </a:solidFill>
                <a:latin typeface="Arial" pitchFamily="34" charset="0"/>
              </a:rPr>
              <a:t>as </a:t>
            </a:r>
            <a:r>
              <a:rPr lang="en-US" sz="2400" dirty="0">
                <a:solidFill>
                  <a:srgbClr val="000000"/>
                </a:solidFill>
                <a:latin typeface="Arial" pitchFamily="34" charset="0"/>
              </a:rPr>
              <a:t>the water levels in the pools began to </a:t>
            </a:r>
            <a:r>
              <a:rPr lang="en-US" sz="2400" dirty="0" smtClean="0">
                <a:solidFill>
                  <a:srgbClr val="000000"/>
                </a:solidFill>
                <a:latin typeface="Arial" pitchFamily="34" charset="0"/>
              </a:rPr>
              <a:t>drop</a:t>
            </a:r>
          </a:p>
          <a:p>
            <a:pPr marL="0" indent="0">
              <a:lnSpc>
                <a:spcPct val="95000"/>
              </a:lnSpc>
              <a:spcBef>
                <a:spcPct val="0"/>
              </a:spcBef>
              <a:buFontTx/>
              <a:buChar char="-"/>
            </a:pP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Nuclear </a:t>
            </a:r>
            <a:r>
              <a:rPr lang="en-US" sz="2400" dirty="0">
                <a:solidFill>
                  <a:srgbClr val="000000"/>
                </a:solidFill>
                <a:latin typeface="Arial" pitchFamily="34" charset="0"/>
              </a:rPr>
              <a:t>waste has seeped into the water </a:t>
            </a:r>
            <a:r>
              <a:rPr lang="en-US" sz="2400" dirty="0" smtClean="0">
                <a:solidFill>
                  <a:srgbClr val="000000"/>
                </a:solidFill>
                <a:latin typeface="Arial" pitchFamily="34" charset="0"/>
              </a:rPr>
              <a:t>system</a:t>
            </a:r>
          </a:p>
          <a:p>
            <a:pPr marL="0" indent="0">
              <a:lnSpc>
                <a:spcPct val="95000"/>
              </a:lnSpc>
              <a:spcBef>
                <a:spcPct val="0"/>
              </a:spcBef>
              <a:buNone/>
            </a:pPr>
            <a:r>
              <a:rPr lang="en-US" sz="2400" dirty="0">
                <a:solidFill>
                  <a:srgbClr val="000000"/>
                </a:solidFill>
                <a:latin typeface="Arial" pitchFamily="34" charset="0"/>
              </a:rPr>
              <a:t> </a:t>
            </a:r>
            <a:endParaRPr lang="en-US" sz="2400" dirty="0"/>
          </a:p>
          <a:p>
            <a:pPr marL="0" indent="0">
              <a:lnSpc>
                <a:spcPct val="95000"/>
              </a:lnSpc>
              <a:spcBef>
                <a:spcPct val="0"/>
              </a:spcBef>
              <a:buFontTx/>
              <a:buChar char="-"/>
            </a:pPr>
            <a:r>
              <a:rPr lang="en-US" sz="2400" dirty="0" smtClean="0">
                <a:solidFill>
                  <a:srgbClr val="000000"/>
                </a:solidFill>
                <a:latin typeface="Arial" pitchFamily="34" charset="0"/>
              </a:rPr>
              <a:t>20km </a:t>
            </a:r>
            <a:r>
              <a:rPr lang="en-US" sz="2400" dirty="0">
                <a:solidFill>
                  <a:srgbClr val="000000"/>
                </a:solidFill>
                <a:latin typeface="Arial" pitchFamily="34" charset="0"/>
              </a:rPr>
              <a:t>around the plant was </a:t>
            </a:r>
            <a:r>
              <a:rPr lang="en-US" sz="2400" dirty="0" smtClean="0">
                <a:solidFill>
                  <a:srgbClr val="000000"/>
                </a:solidFill>
                <a:latin typeface="Arial" pitchFamily="34" charset="0"/>
              </a:rPr>
              <a:t>evacuated</a:t>
            </a:r>
          </a:p>
          <a:p>
            <a:pPr marL="0" indent="0">
              <a:lnSpc>
                <a:spcPct val="95000"/>
              </a:lnSpc>
              <a:spcBef>
                <a:spcPct val="0"/>
              </a:spcBef>
              <a:buFontTx/>
              <a:buChar char="-"/>
            </a:pPr>
            <a:endParaRPr lang="en-US" sz="2400" dirty="0"/>
          </a:p>
          <a:p>
            <a:pPr marL="0" indent="0">
              <a:lnSpc>
                <a:spcPct val="95000"/>
              </a:lnSpc>
              <a:spcBef>
                <a:spcPct val="0"/>
              </a:spcBef>
              <a:buFontTx/>
              <a:buNone/>
            </a:pPr>
            <a:r>
              <a:rPr lang="en-US" sz="2400" dirty="0" smtClean="0">
                <a:solidFill>
                  <a:srgbClr val="000000"/>
                </a:solidFill>
                <a:latin typeface="Arial" pitchFamily="34" charset="0"/>
              </a:rPr>
              <a:t>-Nuclear </a:t>
            </a:r>
            <a:r>
              <a:rPr lang="en-US" sz="2400" dirty="0">
                <a:solidFill>
                  <a:srgbClr val="000000"/>
                </a:solidFill>
                <a:latin typeface="Arial" pitchFamily="34" charset="0"/>
              </a:rPr>
              <a:t>cloud is </a:t>
            </a:r>
            <a:r>
              <a:rPr lang="en-US" sz="2400" dirty="0" smtClean="0">
                <a:solidFill>
                  <a:srgbClr val="000000"/>
                </a:solidFill>
                <a:latin typeface="Arial" pitchFamily="34" charset="0"/>
              </a:rPr>
              <a:t>expected </a:t>
            </a:r>
            <a:r>
              <a:rPr lang="en-US" sz="2400" dirty="0">
                <a:solidFill>
                  <a:srgbClr val="000000"/>
                </a:solidFill>
                <a:latin typeface="Arial" pitchFamily="34" charset="0"/>
              </a:rPr>
              <a:t>to remain in East Asia and move across </a:t>
            </a:r>
            <a:endParaRPr lang="en-US" sz="2400" dirty="0" smtClean="0">
              <a:solidFill>
                <a:srgbClr val="000000"/>
              </a:solidFill>
              <a:latin typeface="Arial" pitchFamily="34" charset="0"/>
            </a:endParaRPr>
          </a:p>
          <a:p>
            <a:pPr marL="0" indent="0">
              <a:lnSpc>
                <a:spcPct val="95000"/>
              </a:lnSpc>
              <a:spcBef>
                <a:spcPct val="0"/>
              </a:spcBef>
              <a:buFontTx/>
              <a:buNone/>
            </a:pPr>
            <a:r>
              <a:rPr lang="en-US" sz="2400" dirty="0">
                <a:solidFill>
                  <a:srgbClr val="000000"/>
                </a:solidFill>
                <a:latin typeface="Arial" pitchFamily="34" charset="0"/>
              </a:rPr>
              <a:t> </a:t>
            </a:r>
            <a:r>
              <a:rPr lang="en-US" sz="2400" dirty="0" smtClean="0">
                <a:solidFill>
                  <a:srgbClr val="000000"/>
                </a:solidFill>
                <a:latin typeface="Arial" pitchFamily="34" charset="0"/>
              </a:rPr>
              <a:t>the </a:t>
            </a:r>
            <a:r>
              <a:rPr lang="en-US" sz="2400" dirty="0">
                <a:solidFill>
                  <a:srgbClr val="000000"/>
                </a:solidFill>
                <a:latin typeface="Arial" pitchFamily="34" charset="0"/>
              </a:rPr>
              <a:t>Pacific Ocean to the United states and Pacific Islands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1588" y="14288"/>
            <a:ext cx="10201275" cy="76263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ctrTitle"/>
          </p:nvPr>
        </p:nvSpPr>
        <p:spPr>
          <a:xfrm>
            <a:off x="857250" y="711200"/>
            <a:ext cx="8443913" cy="1377950"/>
          </a:xfrm>
        </p:spPr>
        <p:txBody>
          <a:bodyPr lIns="0" tIns="0" rIns="0" bIns="0" anchor="t"/>
          <a:lstStyle/>
          <a:p>
            <a:pPr>
              <a:lnSpc>
                <a:spcPct val="95000"/>
              </a:lnSpc>
            </a:pPr>
            <a:r>
              <a:rPr lang="en-US" sz="4800">
                <a:solidFill>
                  <a:srgbClr val="990000"/>
                </a:solidFill>
                <a:latin typeface="Arial" pitchFamily="34" charset="0"/>
              </a:rPr>
              <a:t>Who</a:t>
            </a:r>
            <a:r>
              <a:rPr lang="en-US" sz="4800">
                <a:solidFill>
                  <a:srgbClr val="000000"/>
                </a:solidFill>
                <a:latin typeface="Arial" pitchFamily="34" charset="0"/>
              </a:rPr>
              <a:t> was affected by it happening?</a:t>
            </a:r>
          </a:p>
        </p:txBody>
      </p:sp>
      <p:sp>
        <p:nvSpPr>
          <p:cNvPr id="17410" name="Rectangle 2"/>
          <p:cNvSpPr>
            <a:spLocks noGrp="1" noChangeArrowheads="1"/>
          </p:cNvSpPr>
          <p:nvPr>
            <p:ph type="subTitle" idx="1"/>
          </p:nvPr>
        </p:nvSpPr>
        <p:spPr>
          <a:xfrm>
            <a:off x="1682750" y="2235200"/>
            <a:ext cx="6613525" cy="5526088"/>
          </a:xfrm>
        </p:spPr>
        <p:txBody>
          <a:bodyPr lIns="0" tIns="0" rIns="0" bIns="0"/>
          <a:lstStyle/>
          <a:p>
            <a:pPr lvl="1" indent="-342900">
              <a:lnSpc>
                <a:spcPct val="95000"/>
              </a:lnSpc>
              <a:spcBef>
                <a:spcPct val="0"/>
              </a:spcBef>
              <a:buClr>
                <a:srgbClr val="000000"/>
              </a:buClr>
              <a:buFontTx/>
              <a:buChar char="•"/>
            </a:pPr>
            <a:r>
              <a:rPr lang="en-US" sz="2900">
                <a:solidFill>
                  <a:srgbClr val="000000"/>
                </a:solidFill>
                <a:latin typeface="Arial" pitchFamily="34" charset="0"/>
              </a:rPr>
              <a:t>What were the effects/consequences of the hazard event? </a:t>
            </a:r>
            <a:endParaRPr lang="en-US"/>
          </a:p>
          <a:p>
            <a:pPr>
              <a:lnSpc>
                <a:spcPct val="95000"/>
              </a:lnSpc>
              <a:spcBef>
                <a:spcPct val="0"/>
              </a:spcBef>
            </a:pPr>
            <a:r>
              <a:rPr lang="en-US" sz="2900">
                <a:solidFill>
                  <a:srgbClr val="000000"/>
                </a:solidFill>
                <a:latin typeface="Arial" pitchFamily="34" charset="0"/>
              </a:rPr>
              <a:t> </a:t>
            </a:r>
            <a:endParaRPr lang="en-US"/>
          </a:p>
          <a:p>
            <a:pPr>
              <a:lnSpc>
                <a:spcPct val="95000"/>
              </a:lnSpc>
              <a:spcBef>
                <a:spcPct val="0"/>
              </a:spcBef>
            </a:pPr>
            <a:r>
              <a:rPr lang="en-US" sz="2900">
                <a:solidFill>
                  <a:srgbClr val="000000"/>
                </a:solidFill>
                <a:latin typeface="Arial" pitchFamily="34" charset="0"/>
              </a:rPr>
              <a:t>Categorize the effects/consequences as being [SEEP]: </a:t>
            </a:r>
            <a:endParaRPr lang="en-US"/>
          </a:p>
          <a:p>
            <a:pPr>
              <a:lnSpc>
                <a:spcPct val="95000"/>
              </a:lnSpc>
              <a:spcBef>
                <a:spcPct val="0"/>
              </a:spcBef>
            </a:pPr>
            <a:r>
              <a:rPr lang="en-US" sz="1600">
                <a:solidFill>
                  <a:srgbClr val="000000"/>
                </a:solidFill>
                <a:latin typeface="Arial" pitchFamily="34" charset="0"/>
              </a:rPr>
              <a:t>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Social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Economic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Environmental </a:t>
            </a:r>
            <a:endParaRPr lang="en-US"/>
          </a:p>
          <a:p>
            <a:pPr lvl="1" indent="-342900">
              <a:lnSpc>
                <a:spcPct val="95000"/>
              </a:lnSpc>
              <a:spcBef>
                <a:spcPct val="0"/>
              </a:spcBef>
              <a:buClr>
                <a:srgbClr val="000000"/>
              </a:buClr>
              <a:buFontTx/>
              <a:buChar char="•"/>
            </a:pPr>
            <a:r>
              <a:rPr lang="en-US" sz="3200">
                <a:solidFill>
                  <a:srgbClr val="000000"/>
                </a:solidFill>
                <a:latin typeface="Arial" pitchFamily="34" charset="0"/>
              </a:rPr>
              <a:t>Political </a:t>
            </a:r>
          </a:p>
        </p:txBody>
      </p:sp>
      <p:pic>
        <p:nvPicPr>
          <p:cNvPr id="17412" name="Picture 4"/>
          <p:cNvPicPr>
            <a:picLocks noChangeAspect="1" noChangeArrowheads="1"/>
          </p:cNvPicPr>
          <p:nvPr/>
        </p:nvPicPr>
        <p:blipFill>
          <a:blip r:embed="rId2" cstate="print"/>
          <a:srcRect/>
          <a:stretch>
            <a:fillRect/>
          </a:stretch>
        </p:blipFill>
        <p:spPr bwMode="auto">
          <a:xfrm>
            <a:off x="1320800" y="914400"/>
            <a:ext cx="609600" cy="609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767632" y="4818112"/>
            <a:ext cx="7112000" cy="1947863"/>
          </a:xfrm>
        </p:spPr>
        <p:txBody>
          <a:bodyPr/>
          <a:lstStyle/>
          <a:p>
            <a:r>
              <a:rPr lang="en-US" i="1" dirty="0" smtClean="0"/>
              <a:t>The Tohoku earthquake 11th March 2011 caused a massive tsunami that devastated the shores of Japan's Honshu island. It will take years to rebuild this region. </a:t>
            </a:r>
            <a:endParaRPr lang="en-GB" dirty="0"/>
          </a:p>
        </p:txBody>
      </p:sp>
      <p:pic>
        <p:nvPicPr>
          <p:cNvPr id="50178" name="Picture 2" descr="http://www.science20.com/files/images/Japan-rubble_USNavy_640x425.jpg">
            <a:hlinkClick r:id="rId2"/>
          </p:cNvPr>
          <p:cNvPicPr>
            <a:picLocks noChangeAspect="1" noChangeArrowheads="1"/>
          </p:cNvPicPr>
          <p:nvPr/>
        </p:nvPicPr>
        <p:blipFill>
          <a:blip r:embed="rId3" cstate="print"/>
          <a:srcRect/>
          <a:stretch>
            <a:fillRect/>
          </a:stretch>
        </p:blipFill>
        <p:spPr bwMode="auto">
          <a:xfrm>
            <a:off x="2055664" y="425624"/>
            <a:ext cx="6096000" cy="40481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Aerial Footage of Sendai</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20" y="569640"/>
            <a:ext cx="8636000" cy="1633537"/>
          </a:xfrm>
        </p:spPr>
        <p:txBody>
          <a:bodyPr/>
          <a:lstStyle/>
          <a:p>
            <a:r>
              <a:rPr lang="en-GB" b="1" dirty="0">
                <a:solidFill>
                  <a:schemeClr val="tx2"/>
                </a:solidFill>
                <a:latin typeface="+mj-lt"/>
                <a:ea typeface="+mj-ea"/>
                <a:cs typeface="+mj-cs"/>
              </a:rPr>
              <a:t>ECONOMIC IMPACTS</a:t>
            </a:r>
            <a:endParaRPr lang="en-GB" dirty="0"/>
          </a:p>
        </p:txBody>
      </p:sp>
      <p:sp>
        <p:nvSpPr>
          <p:cNvPr id="3" name="Subtitle 2"/>
          <p:cNvSpPr>
            <a:spLocks noGrp="1"/>
          </p:cNvSpPr>
          <p:nvPr>
            <p:ph type="subTitle" idx="1"/>
          </p:nvPr>
        </p:nvSpPr>
        <p:spPr/>
        <p:txBody>
          <a:bodyPr/>
          <a:lstStyle/>
          <a:p>
            <a:endParaRPr lang="en-GB" dirty="0"/>
          </a:p>
        </p:txBody>
      </p:sp>
      <p:pic>
        <p:nvPicPr>
          <p:cNvPr id="79874" name="Picture 2" descr="https://lh6.googleusercontent.com/a6Rg_AHzYdPcU_Ap76acSX9IIEF80sJEcXAOW5oFKQNnM9HrzR8FB8KbNbiW-fmyb7mNJoha_WFXn_6ZLWEqjb6EorB7lgfd-7DnNMbez1Cyz55YUFU"/>
          <p:cNvPicPr>
            <a:picLocks noChangeAspect="1" noChangeArrowheads="1"/>
          </p:cNvPicPr>
          <p:nvPr/>
        </p:nvPicPr>
        <p:blipFill>
          <a:blip r:embed="rId2" cstate="print"/>
          <a:srcRect/>
          <a:stretch>
            <a:fillRect/>
          </a:stretch>
        </p:blipFill>
        <p:spPr bwMode="auto">
          <a:xfrm>
            <a:off x="615504" y="2945904"/>
            <a:ext cx="4284739" cy="2914254"/>
          </a:xfrm>
          <a:prstGeom prst="rect">
            <a:avLst/>
          </a:prstGeom>
          <a:noFill/>
        </p:spPr>
      </p:pic>
      <p:pic>
        <p:nvPicPr>
          <p:cNvPr id="79876" name="Picture 4" descr="https://lh6.googleusercontent.com/Mr0iGLzRZtsLAunMreQt8ZjoHZsIY6mtml2g4F0HtMge_qY1Pvle4ZJv9_kerTCWmwobLPVX3PJK-m4YgL2wtufEQTBFMnrN_NwgyNmGIvTnSDfxCxE"/>
          <p:cNvPicPr>
            <a:picLocks noChangeAspect="1" noChangeArrowheads="1"/>
          </p:cNvPicPr>
          <p:nvPr/>
        </p:nvPicPr>
        <p:blipFill>
          <a:blip r:embed="rId3" cstate="print"/>
          <a:srcRect/>
          <a:stretch>
            <a:fillRect/>
          </a:stretch>
        </p:blipFill>
        <p:spPr bwMode="auto">
          <a:xfrm>
            <a:off x="5872088" y="2225824"/>
            <a:ext cx="3672408" cy="38202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255464" y="209600"/>
            <a:ext cx="9433048" cy="7725192"/>
          </a:xfrm>
          <a:prstGeom prst="rect">
            <a:avLst/>
          </a:prstGeom>
        </p:spPr>
        <p:txBody>
          <a:bodyPr wrap="square">
            <a:spAutoFit/>
          </a:bodyPr>
          <a:lstStyle/>
          <a:p>
            <a:r>
              <a:rPr lang="en-US" sz="2800" b="1" dirty="0">
                <a:solidFill>
                  <a:srgbClr val="7030A0"/>
                </a:solidFill>
              </a:rPr>
              <a:t>Due to the </a:t>
            </a:r>
            <a:r>
              <a:rPr lang="en-US" sz="2800" b="1" dirty="0" smtClean="0">
                <a:solidFill>
                  <a:srgbClr val="7030A0"/>
                </a:solidFill>
              </a:rPr>
              <a:t>tsunami</a:t>
            </a:r>
            <a:r>
              <a:rPr lang="en-US" sz="2800" b="1" dirty="0">
                <a:solidFill>
                  <a:srgbClr val="7030A0"/>
                </a:solidFill>
              </a:rPr>
              <a:t>, earthquake and a nuclear disaster, Japanese economy will face a great economic damage. </a:t>
            </a:r>
            <a:endParaRPr lang="en-US" sz="2800" b="1" dirty="0" smtClean="0">
              <a:solidFill>
                <a:srgbClr val="7030A0"/>
              </a:solidFill>
            </a:endParaRPr>
          </a:p>
          <a:p>
            <a:r>
              <a:rPr lang="en-US" dirty="0" smtClean="0"/>
              <a:t/>
            </a:r>
            <a:br>
              <a:rPr lang="en-US" dirty="0" smtClean="0"/>
            </a:br>
            <a:r>
              <a:rPr lang="en-US" dirty="0"/>
              <a:t>The </a:t>
            </a:r>
            <a:r>
              <a:rPr lang="en-US" b="1" dirty="0"/>
              <a:t>11 March</a:t>
            </a:r>
            <a:r>
              <a:rPr lang="en-US" dirty="0"/>
              <a:t> disaster has been estimated by the government to reach </a:t>
            </a:r>
            <a:r>
              <a:rPr lang="en-US" dirty="0" smtClean="0"/>
              <a:t>  </a:t>
            </a:r>
            <a:r>
              <a:rPr lang="en-US" sz="2800" b="1" dirty="0" smtClean="0">
                <a:solidFill>
                  <a:schemeClr val="bg1"/>
                </a:solidFill>
              </a:rPr>
              <a:t>16-25 </a:t>
            </a:r>
            <a:r>
              <a:rPr lang="en-US" sz="2800" dirty="0" smtClean="0">
                <a:solidFill>
                  <a:schemeClr val="bg1"/>
                </a:solidFill>
              </a:rPr>
              <a:t> </a:t>
            </a:r>
            <a:r>
              <a:rPr lang="en-US" sz="2800" b="1" dirty="0" smtClean="0">
                <a:solidFill>
                  <a:schemeClr val="bg1"/>
                </a:solidFill>
              </a:rPr>
              <a:t>TRILLION YEN (316 billion dollars)!</a:t>
            </a:r>
          </a:p>
          <a:p>
            <a:r>
              <a:rPr lang="en-US" dirty="0" smtClean="0"/>
              <a:t/>
            </a:r>
            <a:br>
              <a:rPr lang="en-US" dirty="0" smtClean="0"/>
            </a:br>
            <a:r>
              <a:rPr lang="en-US" dirty="0"/>
              <a:t>This number excludes the losses of companies, as they were forced to </a:t>
            </a:r>
            <a:r>
              <a:rPr lang="en-US" b="1" dirty="0"/>
              <a:t>SHUT DOWN.</a:t>
            </a:r>
            <a:r>
              <a:rPr lang="en-US" dirty="0" smtClean="0"/>
              <a:t/>
            </a:r>
            <a:br>
              <a:rPr lang="en-US" dirty="0" smtClean="0"/>
            </a:br>
            <a:r>
              <a:rPr lang="en-US" dirty="0" smtClean="0"/>
              <a:t/>
            </a:r>
            <a:br>
              <a:rPr lang="en-US" dirty="0" smtClean="0"/>
            </a:br>
            <a:r>
              <a:rPr lang="en-US" dirty="0"/>
              <a:t>Several ‘’famous’’ industrial productions have been impacted, like </a:t>
            </a:r>
            <a:r>
              <a:rPr lang="en-US" b="1" dirty="0"/>
              <a:t>Sony </a:t>
            </a:r>
            <a:r>
              <a:rPr lang="en-US" dirty="0"/>
              <a:t>or </a:t>
            </a:r>
            <a:r>
              <a:rPr lang="en-US" b="1" dirty="0"/>
              <a:t>Toyota Motor</a:t>
            </a:r>
            <a:r>
              <a:rPr lang="en-US" dirty="0"/>
              <a:t>, these companies had to decrease their production, and sales.</a:t>
            </a:r>
            <a:r>
              <a:rPr lang="en-US" dirty="0" smtClean="0"/>
              <a:t/>
            </a:r>
            <a:br>
              <a:rPr lang="en-US" dirty="0" smtClean="0"/>
            </a:br>
            <a:r>
              <a:rPr lang="en-US" dirty="0" smtClean="0"/>
              <a:t/>
            </a:r>
            <a:br>
              <a:rPr lang="en-US" dirty="0" smtClean="0"/>
            </a:br>
            <a:r>
              <a:rPr lang="en-US" dirty="0"/>
              <a:t>When the explosion of Fukushima occurred many people were concerned about the building of another power plant in a quake zone.</a:t>
            </a:r>
            <a:r>
              <a:rPr lang="en-US" dirty="0" smtClean="0"/>
              <a:t/>
            </a:r>
            <a:br>
              <a:rPr lang="en-US" dirty="0" smtClean="0"/>
            </a:br>
            <a:r>
              <a:rPr lang="en-US" dirty="0" smtClean="0"/>
              <a:t/>
            </a:r>
            <a:br>
              <a:rPr lang="en-US" dirty="0" smtClean="0"/>
            </a:br>
            <a:r>
              <a:rPr lang="en-US" dirty="0" smtClean="0"/>
              <a:t>The </a:t>
            </a:r>
            <a:r>
              <a:rPr lang="en-US" dirty="0"/>
              <a:t>value of yen is at risk when banks will spend on reconstructions, the government will be forced to impose taxation which might cause inflation.</a:t>
            </a:r>
            <a:r>
              <a:rPr lang="en-US" dirty="0" smtClean="0"/>
              <a:t/>
            </a:r>
            <a:br>
              <a:rPr lang="en-US" dirty="0" smtClean="0"/>
            </a:br>
            <a:r>
              <a:rPr lang="en-US" dirty="0" smtClean="0"/>
              <a:t/>
            </a:r>
            <a:br>
              <a:rPr lang="en-US" dirty="0" smtClean="0"/>
            </a:b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543496" y="1721768"/>
            <a:ext cx="8856984" cy="3046988"/>
          </a:xfrm>
          <a:prstGeom prst="rect">
            <a:avLst/>
          </a:prstGeom>
        </p:spPr>
        <p:txBody>
          <a:bodyPr wrap="square">
            <a:spAutoFit/>
          </a:bodyPr>
          <a:lstStyle/>
          <a:p>
            <a:r>
              <a:rPr lang="en-US" dirty="0" smtClean="0"/>
              <a:t>The insurance industry will be heavily hit with the costs.</a:t>
            </a:r>
            <a:br>
              <a:rPr lang="en-US" dirty="0" smtClean="0"/>
            </a:br>
            <a:r>
              <a:rPr lang="en-US" dirty="0" smtClean="0"/>
              <a:t/>
            </a:r>
            <a:br>
              <a:rPr lang="en-US" dirty="0" smtClean="0"/>
            </a:br>
            <a:r>
              <a:rPr lang="en-US" dirty="0" smtClean="0"/>
              <a:t>The loss of two nuclear power plants means the Tokyo region will face the summer peak demand with a loss of about 20% of capacity.</a:t>
            </a:r>
            <a:br>
              <a:rPr lang="en-US" dirty="0" smtClean="0"/>
            </a:br>
            <a:r>
              <a:rPr lang="en-US" dirty="0" smtClean="0"/>
              <a:t/>
            </a:r>
            <a:br>
              <a:rPr lang="en-US" dirty="0" smtClean="0"/>
            </a:br>
            <a:r>
              <a:rPr lang="en-US" dirty="0" smtClean="0"/>
              <a:t>The tsunami closed down the key ports</a:t>
            </a:r>
            <a:br>
              <a:rPr lang="en-US" dirty="0" smtClean="0"/>
            </a:br>
            <a:r>
              <a:rPr lang="en-US" dirty="0" smtClean="0"/>
              <a:t/>
            </a:r>
            <a:br>
              <a:rPr lang="en-US" dirty="0" smtClean="0"/>
            </a:br>
            <a:r>
              <a:rPr lang="en-US" dirty="0" smtClean="0"/>
              <a:t>Some airports shut down </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Before and After</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dirty="0">
                <a:solidFill>
                  <a:srgbClr val="C00000"/>
                </a:solidFill>
                <a:latin typeface="Arial" pitchFamily="34" charset="0"/>
              </a:rPr>
              <a:t>Location</a:t>
            </a:r>
          </a:p>
        </p:txBody>
      </p:sp>
      <p:sp>
        <p:nvSpPr>
          <p:cNvPr id="4098" name="Rectangle 2"/>
          <p:cNvSpPr>
            <a:spLocks noGrp="1" noChangeArrowheads="1"/>
          </p:cNvSpPr>
          <p:nvPr>
            <p:ph idx="1"/>
          </p:nvPr>
        </p:nvSpPr>
        <p:spPr>
          <a:xfrm>
            <a:off x="183456" y="1001688"/>
            <a:ext cx="9664700" cy="5486400"/>
          </a:xfrm>
        </p:spPr>
        <p:txBody>
          <a:bodyPr lIns="0" tIns="0" rIns="0" bIns="0"/>
          <a:lstStyle/>
          <a:p>
            <a:pPr marL="457200" lvl="1" indent="-342900">
              <a:lnSpc>
                <a:spcPct val="95000"/>
              </a:lnSpc>
              <a:spcBef>
                <a:spcPct val="0"/>
              </a:spcBef>
              <a:buClr>
                <a:srgbClr val="000000"/>
              </a:buClr>
              <a:buFontTx/>
              <a:buChar char="•"/>
            </a:pPr>
            <a:r>
              <a:rPr lang="en-US" sz="2900" dirty="0">
                <a:solidFill>
                  <a:srgbClr val="000000"/>
                </a:solidFill>
                <a:latin typeface="Arial" pitchFamily="34" charset="0"/>
              </a:rPr>
              <a:t>Earthquake (</a:t>
            </a:r>
            <a:r>
              <a:rPr lang="en-US" sz="3200" b="1" dirty="0">
                <a:solidFill>
                  <a:srgbClr val="000000"/>
                </a:solidFill>
                <a:latin typeface="Arial" pitchFamily="34" charset="0"/>
              </a:rPr>
              <a:t>9.0</a:t>
            </a:r>
            <a:r>
              <a:rPr lang="en-US" sz="2900" dirty="0">
                <a:solidFill>
                  <a:srgbClr val="000000"/>
                </a:solidFill>
                <a:latin typeface="Arial" pitchFamily="34" charset="0"/>
              </a:rPr>
              <a:t> magnitude) was recorded in East Asia, in the Pacific Ocean. </a:t>
            </a:r>
            <a:endParaRPr lang="en-US" sz="2900" dirty="0" smtClean="0">
              <a:solidFill>
                <a:srgbClr val="000000"/>
              </a:solidFill>
              <a:latin typeface="Arial" pitchFamily="34" charset="0"/>
            </a:endParaRPr>
          </a:p>
          <a:p>
            <a:pPr marL="457200" lvl="1" indent="-342900">
              <a:lnSpc>
                <a:spcPct val="95000"/>
              </a:lnSpc>
              <a:spcBef>
                <a:spcPct val="0"/>
              </a:spcBef>
              <a:buClr>
                <a:srgbClr val="000000"/>
              </a:buClr>
              <a:buFontTx/>
              <a:buChar char="•"/>
            </a:pPr>
            <a:endParaRPr lang="en-US" dirty="0"/>
          </a:p>
          <a:p>
            <a:pPr marL="457200" lvl="1" indent="-342900">
              <a:lnSpc>
                <a:spcPct val="95000"/>
              </a:lnSpc>
              <a:spcBef>
                <a:spcPct val="0"/>
              </a:spcBef>
              <a:buClr>
                <a:srgbClr val="000000"/>
              </a:buClr>
              <a:buFontTx/>
              <a:buChar char="•"/>
            </a:pPr>
            <a:r>
              <a:rPr lang="en-US" sz="2900" dirty="0">
                <a:solidFill>
                  <a:srgbClr val="000000"/>
                </a:solidFill>
                <a:latin typeface="Arial" pitchFamily="34" charset="0"/>
              </a:rPr>
              <a:t>Recorded near the east coast of Honshu, </a:t>
            </a:r>
            <a:r>
              <a:rPr lang="en-US" sz="2900" dirty="0" smtClean="0">
                <a:solidFill>
                  <a:srgbClr val="000000"/>
                </a:solidFill>
                <a:latin typeface="Arial" pitchFamily="34" charset="0"/>
              </a:rPr>
              <a:t>Japan</a:t>
            </a:r>
          </a:p>
          <a:p>
            <a:pPr marL="457200" lvl="1" indent="-342900">
              <a:lnSpc>
                <a:spcPct val="95000"/>
              </a:lnSpc>
              <a:spcBef>
                <a:spcPct val="0"/>
              </a:spcBef>
              <a:buClr>
                <a:srgbClr val="000000"/>
              </a:buClr>
              <a:buFontTx/>
              <a:buChar char="•"/>
            </a:pP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129 km away from </a:t>
            </a:r>
            <a:r>
              <a:rPr lang="en-US" sz="3200" b="1" dirty="0">
                <a:solidFill>
                  <a:srgbClr val="000000"/>
                </a:solidFill>
                <a:latin typeface="Arial" pitchFamily="34" charset="0"/>
              </a:rPr>
              <a:t>Sendai</a:t>
            </a:r>
            <a:r>
              <a:rPr lang="en-US" sz="2900" dirty="0">
                <a:solidFill>
                  <a:srgbClr val="000000"/>
                </a:solidFill>
                <a:latin typeface="Arial" pitchFamily="34" charset="0"/>
              </a:rPr>
              <a:t>, Japan</a:t>
            </a: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177km away from Fukushima and Yamagata</a:t>
            </a: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373 km away from </a:t>
            </a:r>
            <a:r>
              <a:rPr lang="en-US" sz="2900" dirty="0" smtClean="0">
                <a:solidFill>
                  <a:srgbClr val="000000"/>
                </a:solidFill>
                <a:latin typeface="Arial" pitchFamily="34" charset="0"/>
              </a:rPr>
              <a:t>Tokyo</a:t>
            </a:r>
          </a:p>
          <a:p>
            <a:pPr marL="857250" lvl="2" indent="-285750">
              <a:lnSpc>
                <a:spcPct val="95000"/>
              </a:lnSpc>
              <a:spcBef>
                <a:spcPct val="0"/>
              </a:spcBef>
              <a:buClr>
                <a:srgbClr val="000000"/>
              </a:buClr>
              <a:buSzPct val="80000"/>
              <a:buFont typeface="Courier New" pitchFamily="49" charset="0"/>
              <a:buChar char="o"/>
            </a:pPr>
            <a:endParaRPr lang="en-US" dirty="0"/>
          </a:p>
          <a:p>
            <a:pPr marL="457200" lvl="1" indent="-342900">
              <a:lnSpc>
                <a:spcPct val="95000"/>
              </a:lnSpc>
              <a:spcBef>
                <a:spcPct val="0"/>
              </a:spcBef>
              <a:buClr>
                <a:srgbClr val="000000"/>
              </a:buClr>
              <a:buFontTx/>
              <a:buChar char="•"/>
            </a:pPr>
            <a:r>
              <a:rPr lang="en-US" sz="2900" dirty="0" smtClean="0">
                <a:solidFill>
                  <a:srgbClr val="000000"/>
                </a:solidFill>
                <a:latin typeface="Arial" pitchFamily="34" charset="0"/>
              </a:rPr>
              <a:t>Depth </a:t>
            </a:r>
            <a:r>
              <a:rPr lang="en-US" sz="2900" dirty="0">
                <a:solidFill>
                  <a:srgbClr val="000000"/>
                </a:solidFill>
                <a:latin typeface="Arial" pitchFamily="34" charset="0"/>
              </a:rPr>
              <a:t>of </a:t>
            </a:r>
            <a:r>
              <a:rPr lang="en-US" sz="2900" dirty="0" smtClean="0">
                <a:solidFill>
                  <a:srgbClr val="000000"/>
                </a:solidFill>
                <a:latin typeface="Arial" pitchFamily="34" charset="0"/>
              </a:rPr>
              <a:t>only 32km </a:t>
            </a:r>
            <a:r>
              <a:rPr lang="en-US" sz="2900" dirty="0">
                <a:solidFill>
                  <a:srgbClr val="000000"/>
                </a:solidFill>
                <a:latin typeface="Arial" pitchFamily="34" charset="0"/>
              </a:rPr>
              <a:t> </a:t>
            </a:r>
            <a:endParaRPr lang="en-US" sz="2900" dirty="0" smtClean="0">
              <a:solidFill>
                <a:srgbClr val="000000"/>
              </a:solidFill>
              <a:latin typeface="Arial" pitchFamily="34" charset="0"/>
            </a:endParaRPr>
          </a:p>
          <a:p>
            <a:pPr marL="457200" lvl="1" indent="-342900">
              <a:lnSpc>
                <a:spcPct val="95000"/>
              </a:lnSpc>
              <a:spcBef>
                <a:spcPct val="0"/>
              </a:spcBef>
              <a:buClr>
                <a:srgbClr val="000000"/>
              </a:buClr>
              <a:buFontTx/>
              <a:buChar char="•"/>
            </a:pPr>
            <a:endParaRPr lang="en-US" dirty="0"/>
          </a:p>
          <a:p>
            <a:pPr marL="457200" lvl="1" indent="-342900">
              <a:lnSpc>
                <a:spcPct val="95000"/>
              </a:lnSpc>
              <a:spcBef>
                <a:spcPct val="0"/>
              </a:spcBef>
              <a:buClr>
                <a:srgbClr val="000000"/>
              </a:buClr>
              <a:buFontTx/>
              <a:buChar char="•"/>
            </a:pPr>
            <a:r>
              <a:rPr lang="en-US" sz="2900" dirty="0">
                <a:solidFill>
                  <a:srgbClr val="000000"/>
                </a:solidFill>
                <a:latin typeface="Arial" pitchFamily="34" charset="0"/>
              </a:rPr>
              <a:t>T</a:t>
            </a:r>
            <a:r>
              <a:rPr lang="en-US" sz="2900" dirty="0" smtClean="0">
                <a:solidFill>
                  <a:srgbClr val="000000"/>
                </a:solidFill>
                <a:latin typeface="Arial" pitchFamily="34" charset="0"/>
              </a:rPr>
              <a:t>he </a:t>
            </a:r>
            <a:r>
              <a:rPr lang="en-US" sz="2900" dirty="0">
                <a:solidFill>
                  <a:srgbClr val="000000"/>
                </a:solidFill>
                <a:latin typeface="Arial" pitchFamily="34" charset="0"/>
              </a:rPr>
              <a:t>tsunami was created by the </a:t>
            </a:r>
            <a:r>
              <a:rPr lang="en-US" sz="2900" dirty="0" smtClean="0">
                <a:solidFill>
                  <a:srgbClr val="000000"/>
                </a:solidFill>
                <a:latin typeface="Arial" pitchFamily="34" charset="0"/>
              </a:rPr>
              <a:t>earthquake</a:t>
            </a:r>
          </a:p>
          <a:p>
            <a:pPr marL="457200" lvl="1" indent="-342900">
              <a:lnSpc>
                <a:spcPct val="95000"/>
              </a:lnSpc>
              <a:spcBef>
                <a:spcPct val="0"/>
              </a:spcBef>
              <a:buClr>
                <a:srgbClr val="000000"/>
              </a:buClr>
              <a:buFontTx/>
              <a:buChar char="•"/>
            </a:pP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a huge wave (14 m) created</a:t>
            </a:r>
            <a:endParaRPr lang="en-US" dirty="0"/>
          </a:p>
          <a:p>
            <a:pPr marL="857250" lvl="2" indent="-285750">
              <a:lnSpc>
                <a:spcPct val="95000"/>
              </a:lnSpc>
              <a:spcBef>
                <a:spcPct val="0"/>
              </a:spcBef>
              <a:buClr>
                <a:srgbClr val="000000"/>
              </a:buClr>
              <a:buSzPct val="80000"/>
              <a:buFont typeface="Courier New" pitchFamily="49" charset="0"/>
              <a:buChar char="o"/>
            </a:pPr>
            <a:r>
              <a:rPr lang="en-US" sz="2900" dirty="0">
                <a:solidFill>
                  <a:srgbClr val="000000"/>
                </a:solidFill>
                <a:latin typeface="Arial" pitchFamily="34" charset="0"/>
              </a:rPr>
              <a:t>hit the coast of Honshu and flooded Japan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222250" y="292100"/>
            <a:ext cx="4886325" cy="938213"/>
          </a:xfrm>
        </p:spPr>
        <p:txBody>
          <a:bodyPr lIns="0" tIns="0" rIns="0" bIns="0" anchor="t"/>
          <a:lstStyle/>
          <a:p>
            <a:pPr algn="l">
              <a:lnSpc>
                <a:spcPct val="95000"/>
              </a:lnSpc>
            </a:pPr>
            <a:r>
              <a:rPr lang="en-US" sz="4300" b="1" i="1" u="sng">
                <a:solidFill>
                  <a:srgbClr val="073763"/>
                </a:solidFill>
                <a:latin typeface="'courier new'" pitchFamily="34"/>
              </a:rPr>
              <a:t>Social Effects </a:t>
            </a:r>
          </a:p>
        </p:txBody>
      </p:sp>
      <p:sp>
        <p:nvSpPr>
          <p:cNvPr id="18434" name="Rectangle 2"/>
          <p:cNvSpPr>
            <a:spLocks noGrp="1" noChangeArrowheads="1"/>
          </p:cNvSpPr>
          <p:nvPr>
            <p:ph sz="half" idx="1"/>
          </p:nvPr>
        </p:nvSpPr>
        <p:spPr>
          <a:xfrm>
            <a:off x="255464" y="1001688"/>
            <a:ext cx="4581525" cy="5481637"/>
          </a:xfrm>
        </p:spPr>
        <p:txBody>
          <a:bodyPr lIns="0" tIns="0" rIns="0" bIns="0"/>
          <a:lstStyle/>
          <a:p>
            <a:pPr marL="457200" lvl="1" indent="-342900">
              <a:lnSpc>
                <a:spcPct val="95000"/>
              </a:lnSpc>
              <a:spcBef>
                <a:spcPct val="0"/>
              </a:spcBef>
              <a:buClr>
                <a:srgbClr val="3D85C6"/>
              </a:buClr>
              <a:buFontTx/>
              <a:buChar char="•"/>
            </a:pPr>
            <a:r>
              <a:rPr lang="en-US" dirty="0">
                <a:solidFill>
                  <a:srgbClr val="3D85C6"/>
                </a:solidFill>
                <a:latin typeface="Arial" pitchFamily="34" charset="0"/>
              </a:rPr>
              <a:t>A humanitarian disaster, with more than 18,000 </a:t>
            </a:r>
            <a:r>
              <a:rPr lang="en-US" dirty="0" smtClean="0">
                <a:solidFill>
                  <a:srgbClr val="3D85C6"/>
                </a:solidFill>
                <a:latin typeface="Arial" pitchFamily="34" charset="0"/>
              </a:rPr>
              <a:t>deaths</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The region most directly affected by the earthquake and tsunami was relatively sparsely </a:t>
            </a:r>
            <a:r>
              <a:rPr lang="en-US" dirty="0" smtClean="0">
                <a:solidFill>
                  <a:srgbClr val="3D85C6"/>
                </a:solidFill>
                <a:latin typeface="Arial" pitchFamily="34" charset="0"/>
              </a:rPr>
              <a:t>populated</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Hundreds of thousands of people have been made </a:t>
            </a:r>
            <a:r>
              <a:rPr lang="en-US" dirty="0" smtClean="0">
                <a:solidFill>
                  <a:srgbClr val="3D85C6"/>
                </a:solidFill>
                <a:latin typeface="Arial" pitchFamily="34" charset="0"/>
              </a:rPr>
              <a:t>homeless</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Loss of property and personal </a:t>
            </a:r>
            <a:r>
              <a:rPr lang="en-US" dirty="0" smtClean="0">
                <a:solidFill>
                  <a:srgbClr val="3D85C6"/>
                </a:solidFill>
                <a:latin typeface="Arial" pitchFamily="34" charset="0"/>
              </a:rPr>
              <a:t>items</a:t>
            </a:r>
          </a:p>
          <a:p>
            <a:pPr marL="457200" lvl="1" indent="-342900">
              <a:lnSpc>
                <a:spcPct val="95000"/>
              </a:lnSpc>
              <a:spcBef>
                <a:spcPct val="0"/>
              </a:spcBef>
              <a:buClr>
                <a:srgbClr val="3D85C6"/>
              </a:buClr>
              <a:buFontTx/>
              <a:buChar char="•"/>
            </a:pPr>
            <a:endParaRPr lang="en-US" dirty="0"/>
          </a:p>
          <a:p>
            <a:pPr marL="457200" lvl="1" indent="-342900">
              <a:lnSpc>
                <a:spcPct val="95000"/>
              </a:lnSpc>
              <a:spcBef>
                <a:spcPct val="0"/>
              </a:spcBef>
              <a:buClr>
                <a:srgbClr val="3D85C6"/>
              </a:buClr>
              <a:buFontTx/>
              <a:buChar char="•"/>
            </a:pPr>
            <a:r>
              <a:rPr lang="en-US" dirty="0">
                <a:solidFill>
                  <a:srgbClr val="3D85C6"/>
                </a:solidFill>
                <a:latin typeface="Arial" pitchFamily="34" charset="0"/>
              </a:rPr>
              <a:t>An estimated 250,000 people are living in emergency shelters</a:t>
            </a:r>
          </a:p>
        </p:txBody>
      </p:sp>
      <p:pic>
        <p:nvPicPr>
          <p:cNvPr id="18437" name="Picture 5"/>
          <p:cNvPicPr>
            <a:picLocks noChangeAspect="1" noChangeArrowheads="1"/>
          </p:cNvPicPr>
          <p:nvPr/>
        </p:nvPicPr>
        <p:blipFill>
          <a:blip r:embed="rId2" cstate="print"/>
          <a:srcRect/>
          <a:stretch>
            <a:fillRect/>
          </a:stretch>
        </p:blipFill>
        <p:spPr bwMode="auto">
          <a:xfrm>
            <a:off x="5283200" y="406400"/>
            <a:ext cx="4765675" cy="3170238"/>
          </a:xfrm>
          <a:prstGeom prst="rect">
            <a:avLst/>
          </a:prstGeom>
          <a:noFill/>
        </p:spPr>
      </p:pic>
      <p:pic>
        <p:nvPicPr>
          <p:cNvPr id="18438" name="Picture 6"/>
          <p:cNvPicPr>
            <a:picLocks noChangeAspect="1" noChangeArrowheads="1"/>
          </p:cNvPicPr>
          <p:nvPr/>
        </p:nvPicPr>
        <p:blipFill>
          <a:blip r:embed="rId3" cstate="print"/>
          <a:srcRect/>
          <a:stretch>
            <a:fillRect/>
          </a:stretch>
        </p:blipFill>
        <p:spPr bwMode="auto">
          <a:xfrm>
            <a:off x="5283200" y="3759200"/>
            <a:ext cx="4691063" cy="32480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800" b="1" i="1" u="sng">
                <a:solidFill>
                  <a:srgbClr val="3D85C6"/>
                </a:solidFill>
                <a:latin typeface="'courier new'" pitchFamily="34"/>
              </a:rPr>
              <a:t>Social Effects</a:t>
            </a:r>
          </a:p>
        </p:txBody>
      </p:sp>
      <p:sp>
        <p:nvSpPr>
          <p:cNvPr id="19458" name="Rectangle 2"/>
          <p:cNvSpPr>
            <a:spLocks noGrp="1" noChangeArrowheads="1"/>
          </p:cNvSpPr>
          <p:nvPr>
            <p:ph sz="half" idx="1"/>
          </p:nvPr>
        </p:nvSpPr>
        <p:spPr>
          <a:xfrm>
            <a:off x="255464" y="1289720"/>
            <a:ext cx="5256584" cy="5481637"/>
          </a:xfrm>
        </p:spPr>
        <p:txBody>
          <a:bodyPr lIns="0" tIns="0" rIns="0" bIns="0"/>
          <a:lstStyle/>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Food, water and fuel are in short </a:t>
            </a:r>
            <a:r>
              <a:rPr lang="en-US" sz="2000" dirty="0" smtClean="0">
                <a:solidFill>
                  <a:srgbClr val="444444"/>
                </a:solidFill>
                <a:latin typeface="Arial" pitchFamily="34" charset="0"/>
              </a:rPr>
              <a:t>supply</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People are unable to </a:t>
            </a:r>
            <a:r>
              <a:rPr lang="en-US" sz="2000" dirty="0" smtClean="0">
                <a:solidFill>
                  <a:srgbClr val="444444"/>
                </a:solidFill>
                <a:latin typeface="Arial" pitchFamily="34" charset="0"/>
              </a:rPr>
              <a:t>work</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Much of the country is experiencing rolling blackouts due to the loss of the electricity from the damaged nuclear </a:t>
            </a:r>
            <a:r>
              <a:rPr lang="en-US" sz="2000" dirty="0" smtClean="0">
                <a:solidFill>
                  <a:srgbClr val="444444"/>
                </a:solidFill>
                <a:latin typeface="Arial" pitchFamily="34" charset="0"/>
              </a:rPr>
              <a:t>plants</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000" dirty="0">
                <a:solidFill>
                  <a:srgbClr val="444444"/>
                </a:solidFill>
                <a:latin typeface="Arial" pitchFamily="34" charset="0"/>
              </a:rPr>
              <a:t>Abnormal radiation levels reported in tap water, vegetables and milk with concerns that fish may also be </a:t>
            </a:r>
            <a:r>
              <a:rPr lang="en-US" sz="2000" dirty="0" smtClean="0">
                <a:solidFill>
                  <a:srgbClr val="444444"/>
                </a:solidFill>
                <a:latin typeface="Arial" pitchFamily="34" charset="0"/>
              </a:rPr>
              <a:t>affected</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333333"/>
              </a:buClr>
              <a:buFontTx/>
              <a:buChar char="•"/>
            </a:pPr>
            <a:r>
              <a:rPr lang="en-US" sz="2000" dirty="0">
                <a:solidFill>
                  <a:srgbClr val="333333"/>
                </a:solidFill>
                <a:latin typeface="Arial" pitchFamily="34" charset="0"/>
              </a:rPr>
              <a:t>About 6,000 residents of a village near the plant have been told not to drink tap </a:t>
            </a:r>
            <a:r>
              <a:rPr lang="en-US" sz="2000" dirty="0" smtClean="0">
                <a:solidFill>
                  <a:srgbClr val="333333"/>
                </a:solidFill>
                <a:latin typeface="Arial" pitchFamily="34" charset="0"/>
              </a:rPr>
              <a:t>water</a:t>
            </a:r>
          </a:p>
          <a:p>
            <a:pPr marL="457200" lvl="1" indent="-342900">
              <a:lnSpc>
                <a:spcPct val="95000"/>
              </a:lnSpc>
              <a:spcBef>
                <a:spcPct val="0"/>
              </a:spcBef>
              <a:buClr>
                <a:srgbClr val="333333"/>
              </a:buClr>
              <a:buFontTx/>
              <a:buChar char="•"/>
            </a:pPr>
            <a:endParaRPr lang="en-US" dirty="0"/>
          </a:p>
          <a:p>
            <a:pPr marL="457200" lvl="1" indent="-342900">
              <a:lnSpc>
                <a:spcPct val="95000"/>
              </a:lnSpc>
              <a:spcBef>
                <a:spcPct val="0"/>
              </a:spcBef>
              <a:buClr>
                <a:srgbClr val="333333"/>
              </a:buClr>
              <a:buFontTx/>
              <a:buChar char="•"/>
            </a:pPr>
            <a:r>
              <a:rPr lang="en-US" sz="2000" dirty="0">
                <a:solidFill>
                  <a:srgbClr val="333333"/>
                </a:solidFill>
                <a:latin typeface="Arial" pitchFamily="34" charset="0"/>
              </a:rPr>
              <a:t>A ban has been imposed on shipments of milk, spinach, and </a:t>
            </a:r>
            <a:r>
              <a:rPr lang="en-US" sz="2000" dirty="0" err="1">
                <a:solidFill>
                  <a:srgbClr val="333333"/>
                </a:solidFill>
                <a:latin typeface="Arial" pitchFamily="34" charset="0"/>
              </a:rPr>
              <a:t>kakina</a:t>
            </a:r>
            <a:r>
              <a:rPr lang="en-US" sz="2000" dirty="0">
                <a:solidFill>
                  <a:srgbClr val="333333"/>
                </a:solidFill>
                <a:latin typeface="Arial" pitchFamily="34" charset="0"/>
              </a:rPr>
              <a:t> – a leafy vegetable – produced in the area</a:t>
            </a:r>
          </a:p>
        </p:txBody>
      </p:sp>
      <p:pic>
        <p:nvPicPr>
          <p:cNvPr id="19461" name="Picture 5"/>
          <p:cNvPicPr>
            <a:picLocks noChangeAspect="1" noChangeArrowheads="1"/>
          </p:cNvPicPr>
          <p:nvPr/>
        </p:nvPicPr>
        <p:blipFill>
          <a:blip r:embed="rId2" cstate="print"/>
          <a:srcRect/>
          <a:stretch>
            <a:fillRect/>
          </a:stretch>
        </p:blipFill>
        <p:spPr bwMode="auto">
          <a:xfrm>
            <a:off x="5892800" y="406400"/>
            <a:ext cx="3467100" cy="47196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Social Effects</a:t>
            </a:r>
          </a:p>
        </p:txBody>
      </p:sp>
      <p:sp>
        <p:nvSpPr>
          <p:cNvPr id="20482" name="Rectangle 2"/>
          <p:cNvSpPr>
            <a:spLocks noGrp="1" noChangeArrowheads="1"/>
          </p:cNvSpPr>
          <p:nvPr>
            <p:ph sz="half" idx="1"/>
          </p:nvPr>
        </p:nvSpPr>
        <p:spPr>
          <a:xfrm>
            <a:off x="247650" y="1828800"/>
            <a:ext cx="9296846" cy="5486400"/>
          </a:xfrm>
        </p:spPr>
        <p:txBody>
          <a:bodyPr lIns="0" tIns="0" rIns="0" bIns="0"/>
          <a:lstStyle/>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Government officials </a:t>
            </a:r>
            <a:r>
              <a:rPr lang="en-US" sz="2700" dirty="0" smtClean="0">
                <a:solidFill>
                  <a:srgbClr val="444444"/>
                </a:solidFill>
                <a:latin typeface="Arial" pitchFamily="34" charset="0"/>
              </a:rPr>
              <a:t>missing</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Towns have to rebuild without their </a:t>
            </a:r>
            <a:r>
              <a:rPr lang="en-US" sz="2700" dirty="0" smtClean="0">
                <a:solidFill>
                  <a:srgbClr val="444444"/>
                </a:solidFill>
                <a:latin typeface="Arial" pitchFamily="34" charset="0"/>
              </a:rPr>
              <a:t>leaders</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Town halls </a:t>
            </a:r>
            <a:r>
              <a:rPr lang="en-US" sz="2700" dirty="0" smtClean="0">
                <a:solidFill>
                  <a:srgbClr val="444444"/>
                </a:solidFill>
                <a:latin typeface="Arial" pitchFamily="34" charset="0"/>
              </a:rPr>
              <a:t>destroyed</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Rebuilding after devastation on such a grand scale is difficult for all </a:t>
            </a:r>
            <a:r>
              <a:rPr lang="en-US" sz="2700" dirty="0" smtClean="0">
                <a:solidFill>
                  <a:srgbClr val="444444"/>
                </a:solidFill>
                <a:latin typeface="Arial" pitchFamily="34" charset="0"/>
              </a:rPr>
              <a:t>people</a:t>
            </a:r>
          </a:p>
          <a:p>
            <a:pPr marL="457200" lvl="1" indent="-342900">
              <a:lnSpc>
                <a:spcPct val="95000"/>
              </a:lnSpc>
              <a:spcBef>
                <a:spcPct val="0"/>
              </a:spcBef>
              <a:buClr>
                <a:srgbClr val="444444"/>
              </a:buClr>
              <a:buFontTx/>
              <a:buChar char="•"/>
            </a:pPr>
            <a:endParaRPr lang="en-US" dirty="0"/>
          </a:p>
          <a:p>
            <a:pPr marL="457200" lvl="1" indent="-342900">
              <a:lnSpc>
                <a:spcPct val="95000"/>
              </a:lnSpc>
              <a:spcBef>
                <a:spcPct val="0"/>
              </a:spcBef>
              <a:buClr>
                <a:srgbClr val="444444"/>
              </a:buClr>
              <a:buFontTx/>
              <a:buChar char="•"/>
            </a:pPr>
            <a:r>
              <a:rPr lang="en-US" sz="2700" dirty="0">
                <a:solidFill>
                  <a:srgbClr val="444444"/>
                </a:solidFill>
                <a:latin typeface="Arial" pitchFamily="34" charset="0"/>
              </a:rPr>
              <a:t>People are struggling to envisage a future in their towns</a:t>
            </a:r>
            <a:endParaRPr lang="en-US" dirty="0"/>
          </a:p>
          <a:p>
            <a:pPr marL="457200" lvl="1" indent="-342900">
              <a:lnSpc>
                <a:spcPct val="95000"/>
              </a:lnSpc>
              <a:spcBef>
                <a:spcPct val="0"/>
              </a:spcBef>
              <a:buClr>
                <a:srgbClr val="444444"/>
              </a:buClr>
              <a:buFontTx/>
              <a:buChar char="•"/>
            </a:pPr>
            <a:endParaRPr lang="en-US" sz="2700" dirty="0">
              <a:solidFill>
                <a:srgbClr val="444444"/>
              </a:solidFill>
              <a:latin typeface="Arial" pitchFamily="34" charset="0"/>
            </a:endParaRPr>
          </a:p>
        </p:txBody>
      </p:sp>
      <p:sp>
        <p:nvSpPr>
          <p:cNvPr id="20483" name="Rectangle 3"/>
          <p:cNvSpPr>
            <a:spLocks noGrp="1" noChangeArrowheads="1"/>
          </p:cNvSpPr>
          <p:nvPr>
            <p:ph sz="half" idx="2"/>
          </p:nvPr>
        </p:nvSpPr>
        <p:spPr>
          <a:xfrm>
            <a:off x="5327650" y="1828800"/>
            <a:ext cx="4584700" cy="5486400"/>
          </a:xfrm>
        </p:spPr>
        <p:txBody>
          <a:bodyPr lIns="0" tIns="0" rIns="0" bIns="0"/>
          <a:lstStyle/>
          <a:p>
            <a:pPr marL="0" indent="0">
              <a:lnSpc>
                <a:spcPct val="95000"/>
              </a:lnSpc>
              <a:spcBef>
                <a:spcPct val="0"/>
              </a:spcBef>
              <a:buFontTx/>
              <a:buNone/>
            </a:pPr>
            <a:r>
              <a:rPr lang="en-US" sz="2700">
                <a:solidFill>
                  <a:srgbClr val="000000"/>
                </a:solidFill>
                <a:latin typeface="Arial"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ctrTitle"/>
          </p:nvPr>
        </p:nvSpPr>
        <p:spPr>
          <a:xfrm>
            <a:off x="1551608" y="425624"/>
            <a:ext cx="7237413" cy="3309938"/>
          </a:xfrm>
        </p:spPr>
        <p:txBody>
          <a:bodyPr lIns="0" tIns="0" rIns="0" bIns="0" anchor="t"/>
          <a:lstStyle/>
          <a:p>
            <a:pPr>
              <a:lnSpc>
                <a:spcPct val="95000"/>
              </a:lnSpc>
            </a:pPr>
            <a:r>
              <a:rPr lang="en-US" sz="4800" dirty="0">
                <a:solidFill>
                  <a:srgbClr val="6AA84F"/>
                </a:solidFill>
                <a:latin typeface="Arial" pitchFamily="34" charset="0"/>
              </a:rPr>
              <a:t>Environmental </a:t>
            </a:r>
            <a:r>
              <a:rPr lang="en-US" sz="4800" dirty="0" smtClean="0">
                <a:solidFill>
                  <a:srgbClr val="6AA84F"/>
                </a:solidFill>
                <a:latin typeface="Arial" pitchFamily="34" charset="0"/>
              </a:rPr>
              <a:t>Effects</a:t>
            </a:r>
            <a:r>
              <a:rPr lang="en-US" dirty="0"/>
              <a:t/>
            </a:r>
            <a:br>
              <a:rPr lang="en-US" dirty="0"/>
            </a:br>
            <a:r>
              <a:rPr lang="en-US" sz="4800" dirty="0">
                <a:solidFill>
                  <a:srgbClr val="000000"/>
                </a:solidFill>
                <a:latin typeface="Arial" pitchFamily="34" charset="0"/>
              </a:rPr>
              <a:t> </a:t>
            </a:r>
            <a:r>
              <a:rPr lang="en-US" dirty="0"/>
              <a:t/>
            </a:r>
            <a:br>
              <a:rPr lang="en-US" dirty="0"/>
            </a:br>
            <a:r>
              <a:rPr lang="en-US" sz="4800" dirty="0">
                <a:solidFill>
                  <a:srgbClr val="000000"/>
                </a:solidFill>
                <a:latin typeface="Arial" pitchFamily="34" charset="0"/>
              </a:rPr>
              <a:t> </a:t>
            </a:r>
          </a:p>
        </p:txBody>
      </p:sp>
      <p:sp>
        <p:nvSpPr>
          <p:cNvPr id="21508" name="Text Box 4"/>
          <p:cNvSpPr txBox="1">
            <a:spLocks noChangeArrowheads="1"/>
          </p:cNvSpPr>
          <p:nvPr/>
        </p:nvSpPr>
        <p:spPr bwMode="auto">
          <a:xfrm>
            <a:off x="60325" y="928688"/>
            <a:ext cx="11022013" cy="6340475"/>
          </a:xfrm>
          <a:prstGeom prst="rect">
            <a:avLst/>
          </a:prstGeom>
          <a:noFill/>
          <a:ln w="9525">
            <a:noFill/>
            <a:miter lim="800000"/>
            <a:headEnd/>
            <a:tailEnd/>
          </a:ln>
          <a:effectLst/>
        </p:spPr>
        <p:txBody>
          <a:bodyPr lIns="0" tIns="0" rIns="0" bIns="0">
            <a:spAutoFit/>
          </a:bodyPr>
          <a:lstStyle/>
          <a:p>
            <a:pPr>
              <a:lnSpc>
                <a:spcPct val="95000"/>
              </a:lnSpc>
            </a:pPr>
            <a:r>
              <a:rPr lang="en-US" sz="2700">
                <a:solidFill>
                  <a:srgbClr val="000000"/>
                </a:solidFill>
                <a:latin typeface="Arial" pitchFamily="34" charset="0"/>
              </a:rPr>
              <a:t> </a:t>
            </a:r>
          </a:p>
        </p:txBody>
      </p:sp>
      <p:pic>
        <p:nvPicPr>
          <p:cNvPr id="21509" name="Picture 5"/>
          <p:cNvPicPr>
            <a:picLocks noChangeAspect="1" noChangeArrowheads="1"/>
          </p:cNvPicPr>
          <p:nvPr/>
        </p:nvPicPr>
        <p:blipFill>
          <a:blip r:embed="rId2" cstate="print"/>
          <a:srcRect/>
          <a:stretch>
            <a:fillRect/>
          </a:stretch>
        </p:blipFill>
        <p:spPr bwMode="auto">
          <a:xfrm>
            <a:off x="952500" y="1485900"/>
            <a:ext cx="8255000" cy="4648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5300">
                <a:solidFill>
                  <a:srgbClr val="6AA84F"/>
                </a:solidFill>
                <a:latin typeface="Arial" pitchFamily="34" charset="0"/>
              </a:rPr>
              <a:t>Environmental Effects:</a:t>
            </a:r>
          </a:p>
        </p:txBody>
      </p:sp>
      <p:sp>
        <p:nvSpPr>
          <p:cNvPr id="22530" name="Rectangle 2"/>
          <p:cNvSpPr>
            <a:spLocks noGrp="1" noChangeArrowheads="1"/>
          </p:cNvSpPr>
          <p:nvPr>
            <p:ph idx="1"/>
          </p:nvPr>
        </p:nvSpPr>
        <p:spPr>
          <a:xfrm>
            <a:off x="34925" y="1217613"/>
            <a:ext cx="4749800" cy="6602412"/>
          </a:xfrm>
        </p:spPr>
        <p:txBody>
          <a:bodyPr lIns="0" tIns="0" rIns="0" bIns="0"/>
          <a:lstStyle/>
          <a:p>
            <a:pPr marL="0" indent="0">
              <a:lnSpc>
                <a:spcPct val="95000"/>
              </a:lnSpc>
              <a:spcBef>
                <a:spcPct val="0"/>
              </a:spcBef>
              <a:buFontTx/>
              <a:buNone/>
            </a:pPr>
            <a:r>
              <a:rPr lang="en-US" sz="2100">
                <a:solidFill>
                  <a:srgbClr val="000000"/>
                </a:solidFill>
                <a:latin typeface="Verdana" pitchFamily="34" charset="0"/>
              </a:rPr>
              <a:t>- Drinking water contanimated due to the powerplant explosion and release of radioactive matieral.</a:t>
            </a:r>
            <a:endParaRPr lang="en-US"/>
          </a:p>
          <a:p>
            <a:pPr marL="0" indent="0">
              <a:lnSpc>
                <a:spcPct val="95000"/>
              </a:lnSpc>
              <a:spcBef>
                <a:spcPct val="0"/>
              </a:spcBef>
              <a:buFontTx/>
              <a:buNone/>
            </a:pPr>
            <a:r>
              <a:rPr lang="en-US" sz="2100">
                <a:solidFill>
                  <a:srgbClr val="000000"/>
                </a:solidFill>
                <a:latin typeface="Verdana" pitchFamily="34" charset="0"/>
              </a:rPr>
              <a:t>- The air now contains radioactive material which can cause cancerous diseases such as thyroid cancer.</a:t>
            </a:r>
            <a:endParaRPr lang="en-US"/>
          </a:p>
          <a:p>
            <a:pPr marL="0" indent="0">
              <a:lnSpc>
                <a:spcPct val="95000"/>
              </a:lnSpc>
              <a:spcBef>
                <a:spcPct val="0"/>
              </a:spcBef>
              <a:buFontTx/>
              <a:buNone/>
            </a:pPr>
            <a:r>
              <a:rPr lang="en-US" sz="2100">
                <a:solidFill>
                  <a:srgbClr val="000000"/>
                </a:solidFill>
                <a:latin typeface="Verdana" pitchFamily="34" charset="0"/>
              </a:rPr>
              <a:t>- Due to structural damages, the risk of fires and gas leakages increases. </a:t>
            </a:r>
            <a:endParaRPr lang="en-US"/>
          </a:p>
          <a:p>
            <a:pPr marL="0" indent="0">
              <a:lnSpc>
                <a:spcPct val="95000"/>
              </a:lnSpc>
              <a:spcBef>
                <a:spcPct val="0"/>
              </a:spcBef>
              <a:buFontTx/>
              <a:buNone/>
            </a:pPr>
            <a:r>
              <a:rPr lang="en-US" sz="2100">
                <a:solidFill>
                  <a:srgbClr val="000000"/>
                </a:solidFill>
                <a:latin typeface="Verdana" pitchFamily="34" charset="0"/>
              </a:rPr>
              <a:t>- The Tsunami carried a lot of material from land into the ocean which increases the water pollution and harms fish and other sea animals.</a:t>
            </a:r>
            <a:endParaRPr lang="en-US"/>
          </a:p>
          <a:p>
            <a:pPr marL="0" indent="0">
              <a:lnSpc>
                <a:spcPct val="95000"/>
              </a:lnSpc>
              <a:spcBef>
                <a:spcPct val="0"/>
              </a:spcBef>
              <a:buFontTx/>
              <a:buNone/>
            </a:pPr>
            <a:r>
              <a:rPr lang="en-US" sz="2400">
                <a:solidFill>
                  <a:srgbClr val="000000"/>
                </a:solidFill>
                <a:latin typeface="Arial" pitchFamily="34" charset="0"/>
              </a:rPr>
              <a:t> </a:t>
            </a:r>
          </a:p>
        </p:txBody>
      </p:sp>
      <p:sp>
        <p:nvSpPr>
          <p:cNvPr id="22532" name="Text Box 4"/>
          <p:cNvSpPr txBox="1">
            <a:spLocks noChangeArrowheads="1"/>
          </p:cNvSpPr>
          <p:nvPr/>
        </p:nvSpPr>
        <p:spPr bwMode="auto">
          <a:xfrm>
            <a:off x="5327650" y="2743200"/>
            <a:ext cx="4389438" cy="5322888"/>
          </a:xfrm>
          <a:prstGeom prst="rect">
            <a:avLst/>
          </a:prstGeom>
          <a:noFill/>
          <a:ln w="9525">
            <a:noFill/>
            <a:miter lim="800000"/>
            <a:headEnd/>
            <a:tailEnd/>
          </a:ln>
          <a:effectLst/>
        </p:spPr>
        <p:txBody>
          <a:bodyPr lIns="0" tIns="0" rIns="0" bIns="0">
            <a:spAutoFit/>
          </a:bodyPr>
          <a:lstStyle/>
          <a:p>
            <a:pPr>
              <a:lnSpc>
                <a:spcPct val="95000"/>
              </a:lnSpc>
            </a:pPr>
            <a:r>
              <a:rPr lang="en-US" sz="2100">
                <a:solidFill>
                  <a:srgbClr val="000000"/>
                </a:solidFill>
                <a:latin typeface="Verdana" pitchFamily="34" charset="0"/>
              </a:rPr>
              <a:t>- Trees and other vegatation were lost  after the earthquake and the tsunami.</a:t>
            </a:r>
            <a:endParaRPr lang="en-US"/>
          </a:p>
          <a:p>
            <a:pPr>
              <a:lnSpc>
                <a:spcPct val="95000"/>
              </a:lnSpc>
            </a:pPr>
            <a:r>
              <a:rPr lang="en-US" sz="2100">
                <a:solidFill>
                  <a:srgbClr val="000000"/>
                </a:solidFill>
                <a:latin typeface="Verdana" pitchFamily="34" charset="0"/>
              </a:rPr>
              <a:t>- Radiation and fires destroy crops and other plants. </a:t>
            </a:r>
            <a:endParaRPr lang="en-US"/>
          </a:p>
          <a:p>
            <a:pPr>
              <a:lnSpc>
                <a:spcPct val="95000"/>
              </a:lnSpc>
            </a:pPr>
            <a:r>
              <a:rPr lang="en-US" sz="2100">
                <a:solidFill>
                  <a:srgbClr val="000000"/>
                </a:solidFill>
                <a:latin typeface="Verdana" pitchFamily="34" charset="0"/>
              </a:rPr>
              <a:t>- The release of radiation and other gases interrupts the natural ecosystems.</a:t>
            </a:r>
            <a:endParaRPr lang="en-US"/>
          </a:p>
          <a:p>
            <a:pPr>
              <a:lnSpc>
                <a:spcPct val="95000"/>
              </a:lnSpc>
            </a:pPr>
            <a:r>
              <a:rPr lang="en-US" sz="2100">
                <a:solidFill>
                  <a:srgbClr val="000000"/>
                </a:solidFill>
                <a:latin typeface="Verdana" pitchFamily="34" charset="0"/>
              </a:rPr>
              <a:t>- Food affected by the radioactive material causing shortages of food and plants and animals can't be used for food anymore.</a:t>
            </a:r>
          </a:p>
        </p:txBody>
      </p:sp>
      <p:pic>
        <p:nvPicPr>
          <p:cNvPr id="22533" name="Picture 5"/>
          <p:cNvPicPr>
            <a:picLocks noChangeAspect="1" noChangeArrowheads="1"/>
          </p:cNvPicPr>
          <p:nvPr/>
        </p:nvPicPr>
        <p:blipFill>
          <a:blip r:embed="rId2" cstate="print"/>
          <a:srcRect/>
          <a:stretch>
            <a:fillRect/>
          </a:stretch>
        </p:blipFill>
        <p:spPr bwMode="auto">
          <a:xfrm>
            <a:off x="4978400" y="1625600"/>
            <a:ext cx="28575" cy="3838575"/>
          </a:xfrm>
          <a:prstGeom prst="rect">
            <a:avLst/>
          </a:prstGeom>
          <a:noFill/>
        </p:spPr>
      </p:pic>
      <p:pic>
        <p:nvPicPr>
          <p:cNvPr id="22534" name="Picture 6"/>
          <p:cNvPicPr>
            <a:picLocks noChangeAspect="1" noChangeArrowheads="1"/>
          </p:cNvPicPr>
          <p:nvPr/>
        </p:nvPicPr>
        <p:blipFill>
          <a:blip r:embed="rId3" cstate="print"/>
          <a:srcRect/>
          <a:stretch>
            <a:fillRect/>
          </a:stretch>
        </p:blipFill>
        <p:spPr bwMode="auto">
          <a:xfrm>
            <a:off x="6096000" y="1117600"/>
            <a:ext cx="2730500" cy="161131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831528" y="497632"/>
            <a:ext cx="8443913" cy="1227138"/>
          </a:xfrm>
        </p:spPr>
        <p:txBody>
          <a:bodyPr lIns="0" tIns="0" rIns="0" bIns="0" anchor="t"/>
          <a:lstStyle/>
          <a:p>
            <a:pPr>
              <a:lnSpc>
                <a:spcPct val="95000"/>
              </a:lnSpc>
            </a:pPr>
            <a:r>
              <a:rPr lang="en-US" sz="4800" dirty="0">
                <a:solidFill>
                  <a:srgbClr val="9C0000"/>
                </a:solidFill>
                <a:latin typeface="Arial" pitchFamily="34" charset="0"/>
              </a:rPr>
              <a:t>What</a:t>
            </a:r>
            <a:r>
              <a:rPr lang="en-US" sz="4800" dirty="0">
                <a:solidFill>
                  <a:srgbClr val="000000"/>
                </a:solidFill>
                <a:latin typeface="Arial" pitchFamily="34" charset="0"/>
              </a:rPr>
              <a:t> happened?</a:t>
            </a:r>
          </a:p>
        </p:txBody>
      </p:sp>
      <p:sp>
        <p:nvSpPr>
          <p:cNvPr id="24578" name="Rectangle 2"/>
          <p:cNvSpPr>
            <a:spLocks noGrp="1" noChangeArrowheads="1"/>
          </p:cNvSpPr>
          <p:nvPr>
            <p:ph type="subTitle" idx="1"/>
          </p:nvPr>
        </p:nvSpPr>
        <p:spPr>
          <a:xfrm>
            <a:off x="1784350" y="1625600"/>
            <a:ext cx="6613525" cy="4740275"/>
          </a:xfrm>
        </p:spPr>
        <p:txBody>
          <a:bodyPr lIns="0" tIns="0" rIns="0" bIns="0"/>
          <a:lstStyle/>
          <a:p>
            <a:pPr lvl="1" indent="-342900">
              <a:lnSpc>
                <a:spcPct val="95000"/>
              </a:lnSpc>
              <a:spcBef>
                <a:spcPct val="0"/>
              </a:spcBef>
              <a:buClr>
                <a:srgbClr val="000000"/>
              </a:buClr>
              <a:buFontTx/>
              <a:buChar char="•"/>
            </a:pPr>
            <a:r>
              <a:rPr lang="en-US" sz="2900" dirty="0">
                <a:solidFill>
                  <a:srgbClr val="000000"/>
                </a:solidFill>
                <a:latin typeface="Arial" pitchFamily="34" charset="0"/>
              </a:rPr>
              <a:t>Describe the management of the hazard event - before, during and after? </a:t>
            </a:r>
            <a:endParaRPr lang="en-US" dirty="0"/>
          </a:p>
          <a:p>
            <a:pPr>
              <a:lnSpc>
                <a:spcPct val="95000"/>
              </a:lnSpc>
              <a:spcBef>
                <a:spcPct val="0"/>
              </a:spcBef>
            </a:pPr>
            <a:r>
              <a:rPr lang="en-US" sz="2900" dirty="0">
                <a:solidFill>
                  <a:srgbClr val="000000"/>
                </a:solidFill>
                <a:latin typeface="Arial" pitchFamily="34" charset="0"/>
              </a:rPr>
              <a:t> </a:t>
            </a:r>
            <a:endParaRPr lang="en-US" dirty="0"/>
          </a:p>
          <a:p>
            <a:pPr lvl="1" indent="-342900">
              <a:lnSpc>
                <a:spcPct val="95000"/>
              </a:lnSpc>
              <a:spcBef>
                <a:spcPct val="0"/>
              </a:spcBef>
              <a:buClr>
                <a:srgbClr val="000000"/>
              </a:buClr>
              <a:buFontTx/>
              <a:buChar char="•"/>
            </a:pPr>
            <a:r>
              <a:rPr lang="en-US" sz="2900" dirty="0">
                <a:solidFill>
                  <a:srgbClr val="000000"/>
                </a:solidFill>
                <a:latin typeface="Arial" pitchFamily="34" charset="0"/>
              </a:rPr>
              <a:t>Planning, preparation, prediction, hazard mapping, evacuation, warnings.</a:t>
            </a:r>
            <a:endParaRPr lang="en-US" dirty="0"/>
          </a:p>
          <a:p>
            <a:pPr>
              <a:lnSpc>
                <a:spcPct val="95000"/>
              </a:lnSpc>
              <a:spcBef>
                <a:spcPct val="0"/>
              </a:spcBef>
            </a:pPr>
            <a:r>
              <a:rPr lang="en-US" sz="2900" dirty="0">
                <a:solidFill>
                  <a:srgbClr val="000000"/>
                </a:solidFill>
                <a:latin typeface="Arial" pitchFamily="34" charset="0"/>
              </a:rPr>
              <a:t> </a:t>
            </a:r>
            <a:endParaRPr lang="en-US" dirty="0"/>
          </a:p>
          <a:p>
            <a:pPr lvl="1" indent="-342900">
              <a:lnSpc>
                <a:spcPct val="95000"/>
              </a:lnSpc>
              <a:spcBef>
                <a:spcPct val="0"/>
              </a:spcBef>
              <a:buClr>
                <a:srgbClr val="000000"/>
              </a:buClr>
              <a:buFontTx/>
              <a:buChar char="•"/>
            </a:pPr>
            <a:r>
              <a:rPr lang="en-US" sz="2900" dirty="0">
                <a:solidFill>
                  <a:srgbClr val="000000"/>
                </a:solidFill>
                <a:latin typeface="Arial" pitchFamily="34" charset="0"/>
              </a:rPr>
              <a:t>Help with recovery, aid - local, regional and international, role of NGOs. </a:t>
            </a:r>
            <a:endParaRPr lang="en-US" dirty="0"/>
          </a:p>
          <a:p>
            <a:pPr>
              <a:lnSpc>
                <a:spcPct val="95000"/>
              </a:lnSpc>
              <a:spcBef>
                <a:spcPct val="0"/>
              </a:spcBef>
            </a:pPr>
            <a:r>
              <a:rPr lang="en-US" sz="2900" dirty="0">
                <a:solidFill>
                  <a:srgbClr val="000000"/>
                </a:solidFill>
                <a:latin typeface="Arial" pitchFamily="34" charset="0"/>
              </a:rPr>
              <a:t> </a:t>
            </a:r>
          </a:p>
        </p:txBody>
      </p:sp>
      <p:pic>
        <p:nvPicPr>
          <p:cNvPr id="24580" name="Picture 4"/>
          <p:cNvPicPr>
            <a:picLocks noChangeAspect="1" noChangeArrowheads="1"/>
          </p:cNvPicPr>
          <p:nvPr/>
        </p:nvPicPr>
        <p:blipFill>
          <a:blip r:embed="rId2" cstate="print"/>
          <a:srcRect/>
          <a:stretch>
            <a:fillRect/>
          </a:stretch>
        </p:blipFill>
        <p:spPr bwMode="auto">
          <a:xfrm>
            <a:off x="1695624" y="641648"/>
            <a:ext cx="609600" cy="609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r>
              <a:rPr lang="en-GB" dirty="0" smtClean="0"/>
              <a:t>No country is more prepared for earthquakes than Japan…</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36538" y="295275"/>
            <a:ext cx="9656762" cy="1271588"/>
          </a:xfrm>
        </p:spPr>
        <p:txBody>
          <a:bodyPr lIns="0" tIns="0" rIns="0" bIns="0" anchor="t"/>
          <a:lstStyle/>
          <a:p>
            <a:pPr algn="l">
              <a:lnSpc>
                <a:spcPct val="95000"/>
              </a:lnSpc>
            </a:pPr>
            <a:r>
              <a:rPr lang="en-US" sz="2900">
                <a:solidFill>
                  <a:srgbClr val="000000"/>
                </a:solidFill>
                <a:latin typeface="Arial" pitchFamily="34" charset="0"/>
              </a:rPr>
              <a:t>Describe the management of the hazard event - before, during and after?</a:t>
            </a:r>
          </a:p>
        </p:txBody>
      </p:sp>
      <p:sp>
        <p:nvSpPr>
          <p:cNvPr id="25602" name="Rectangle 2"/>
          <p:cNvSpPr>
            <a:spLocks noGrp="1" noChangeArrowheads="1"/>
          </p:cNvSpPr>
          <p:nvPr>
            <p:ph idx="1"/>
          </p:nvPr>
        </p:nvSpPr>
        <p:spPr>
          <a:xfrm>
            <a:off x="255464" y="1361728"/>
            <a:ext cx="9659937" cy="5487987"/>
          </a:xfrm>
        </p:spPr>
        <p:txBody>
          <a:bodyPr lIns="0" tIns="0" rIns="0" bIns="0"/>
          <a:lstStyle/>
          <a:p>
            <a:pPr marL="457200" lvl="1" indent="-342900">
              <a:lnSpc>
                <a:spcPct val="95000"/>
              </a:lnSpc>
              <a:spcBef>
                <a:spcPct val="0"/>
              </a:spcBef>
              <a:buClr>
                <a:srgbClr val="000000"/>
              </a:buClr>
              <a:buFontTx/>
              <a:buChar char="•"/>
            </a:pPr>
            <a:r>
              <a:rPr lang="en-US" sz="2700" dirty="0">
                <a:solidFill>
                  <a:srgbClr val="000000"/>
                </a:solidFill>
                <a:latin typeface="Arial" pitchFamily="34" charset="0"/>
              </a:rPr>
              <a:t> Earthquake</a:t>
            </a:r>
            <a:endParaRPr lang="en-US" dirty="0"/>
          </a:p>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Before</a:t>
            </a: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Early warning systems using seismographs were put in place in order to warn the population within </a:t>
            </a:r>
            <a:r>
              <a:rPr lang="en-US" sz="2700" dirty="0" smtClean="0">
                <a:solidFill>
                  <a:srgbClr val="000000"/>
                </a:solidFill>
                <a:latin typeface="Arial" pitchFamily="34" charset="0"/>
              </a:rPr>
              <a:t>Tokyo </a:t>
            </a:r>
            <a:r>
              <a:rPr lang="en-US" sz="2700" dirty="0">
                <a:solidFill>
                  <a:srgbClr val="000000"/>
                </a:solidFill>
                <a:latin typeface="Arial" pitchFamily="34" charset="0"/>
              </a:rPr>
              <a:t>about an oncoming </a:t>
            </a:r>
            <a:r>
              <a:rPr lang="en-US" sz="2700" dirty="0" smtClean="0">
                <a:solidFill>
                  <a:srgbClr val="000000"/>
                </a:solidFill>
                <a:latin typeface="Arial" pitchFamily="34" charset="0"/>
              </a:rPr>
              <a:t>earthquake</a:t>
            </a:r>
          </a:p>
          <a:p>
            <a:pPr marL="1257300" lvl="3">
              <a:lnSpc>
                <a:spcPct val="95000"/>
              </a:lnSpc>
              <a:spcBef>
                <a:spcPct val="0"/>
              </a:spcBef>
              <a:buClr>
                <a:srgbClr val="000000"/>
              </a:buClr>
              <a:buFont typeface="Wingdings" pitchFamily="2" charset="2"/>
              <a:buChar char="§"/>
            </a:pP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 Emergency services are subjected to simulations of what to do during an earthquake in order to get them ready for an actual earthquake allowing for efficient and swift action to help the injured and to prevent additional losses</a:t>
            </a:r>
            <a:r>
              <a:rPr lang="en-US" sz="2700" dirty="0" smtClean="0">
                <a:solidFill>
                  <a:srgbClr val="000000"/>
                </a:solidFill>
                <a:latin typeface="Arial" pitchFamily="34" charset="0"/>
              </a:rPr>
              <a:t>.</a:t>
            </a:r>
          </a:p>
          <a:p>
            <a:pPr marL="1257300" lvl="3">
              <a:lnSpc>
                <a:spcPct val="95000"/>
              </a:lnSpc>
              <a:spcBef>
                <a:spcPct val="0"/>
              </a:spcBef>
              <a:buClr>
                <a:srgbClr val="000000"/>
              </a:buClr>
              <a:buFont typeface="Wingdings" pitchFamily="2" charset="2"/>
              <a:buChar char="§"/>
            </a:pP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 People are given free tutorials in order to inform them on what to do in order to protect themselves during an earthquake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 </a:t>
            </a:r>
          </a:p>
        </p:txBody>
      </p:sp>
      <p:sp>
        <p:nvSpPr>
          <p:cNvPr id="26626" name="Rectangle 2"/>
          <p:cNvSpPr>
            <a:spLocks noGrp="1" noChangeArrowheads="1"/>
          </p:cNvSpPr>
          <p:nvPr>
            <p:ph idx="1"/>
          </p:nvPr>
        </p:nvSpPr>
        <p:spPr>
          <a:xfrm>
            <a:off x="255464" y="1073696"/>
            <a:ext cx="9664700" cy="5486400"/>
          </a:xfrm>
        </p:spPr>
        <p:txBody>
          <a:bodyPr lIns="0" tIns="0" rIns="0" bIns="0"/>
          <a:lstStyle/>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During</a:t>
            </a: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Warning systems are active causing a chain reaction with the Japanese population who took measures to protect themselves under table and away from any heavy objects that may fall causing injury</a:t>
            </a:r>
            <a:r>
              <a:rPr lang="en-US" sz="2700" dirty="0" smtClean="0">
                <a:solidFill>
                  <a:srgbClr val="000000"/>
                </a:solidFill>
                <a:latin typeface="Arial" pitchFamily="34" charset="0"/>
              </a:rPr>
              <a:t>.</a:t>
            </a:r>
          </a:p>
          <a:p>
            <a:pPr marL="1257300" lvl="3">
              <a:lnSpc>
                <a:spcPct val="95000"/>
              </a:lnSpc>
              <a:spcBef>
                <a:spcPct val="0"/>
              </a:spcBef>
              <a:buClr>
                <a:srgbClr val="000000"/>
              </a:buClr>
              <a:buFont typeface="Wingdings" pitchFamily="2" charset="2"/>
              <a:buChar char="§"/>
            </a:pPr>
            <a:endParaRPr lang="en-US" dirty="0"/>
          </a:p>
          <a:p>
            <a:pPr marL="857250" lvl="2" indent="-285750">
              <a:lnSpc>
                <a:spcPct val="95000"/>
              </a:lnSpc>
              <a:spcBef>
                <a:spcPct val="0"/>
              </a:spcBef>
              <a:buClr>
                <a:srgbClr val="000000"/>
              </a:buClr>
              <a:buSzPct val="80000"/>
              <a:buFont typeface="Courier New" pitchFamily="49" charset="0"/>
              <a:buChar char="o"/>
            </a:pPr>
            <a:r>
              <a:rPr lang="en-US" sz="2700" dirty="0">
                <a:solidFill>
                  <a:srgbClr val="000000"/>
                </a:solidFill>
                <a:latin typeface="Arial" pitchFamily="34" charset="0"/>
              </a:rPr>
              <a:t>After</a:t>
            </a:r>
            <a:endParaRPr lang="en-US" dirty="0"/>
          </a:p>
          <a:p>
            <a:pPr marL="1257300" lvl="3">
              <a:lnSpc>
                <a:spcPct val="95000"/>
              </a:lnSpc>
              <a:spcBef>
                <a:spcPct val="0"/>
              </a:spcBef>
              <a:buClr>
                <a:srgbClr val="000000"/>
              </a:buClr>
              <a:buFont typeface="Wingdings" pitchFamily="2" charset="2"/>
              <a:buChar char="§"/>
            </a:pPr>
            <a:r>
              <a:rPr lang="en-US" sz="2700" dirty="0">
                <a:solidFill>
                  <a:srgbClr val="000000"/>
                </a:solidFill>
                <a:latin typeface="Arial" pitchFamily="34" charset="0"/>
              </a:rPr>
              <a:t>Shelter's are set up in order to provide a location for those who have lost their homes because the infrastructure was not sound enough to withstand the magnitude of a high </a:t>
            </a:r>
            <a:r>
              <a:rPr lang="en-US" sz="2700" dirty="0" smtClean="0">
                <a:solidFill>
                  <a:srgbClr val="000000"/>
                </a:solidFill>
                <a:latin typeface="Arial" pitchFamily="34" charset="0"/>
              </a:rPr>
              <a:t>Richter Scale </a:t>
            </a:r>
            <a:r>
              <a:rPr lang="en-US" sz="2700" dirty="0">
                <a:solidFill>
                  <a:srgbClr val="000000"/>
                </a:solidFill>
                <a:latin typeface="Arial" pitchFamily="34" charset="0"/>
              </a:rPr>
              <a:t> earthquake.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Continued</a:t>
            </a:r>
          </a:p>
        </p:txBody>
      </p:sp>
      <p:sp>
        <p:nvSpPr>
          <p:cNvPr id="29698" name="Rectangle 2"/>
          <p:cNvSpPr>
            <a:spLocks noGrp="1" noChangeArrowheads="1"/>
          </p:cNvSpPr>
          <p:nvPr>
            <p:ph idx="1"/>
          </p:nvPr>
        </p:nvSpPr>
        <p:spPr>
          <a:xfrm>
            <a:off x="255464" y="1289720"/>
            <a:ext cx="9664700" cy="4478337"/>
          </a:xfrm>
        </p:spPr>
        <p:txBody>
          <a:bodyPr lIns="0" tIns="0" rIns="0" bIns="0"/>
          <a:lstStyle/>
          <a:p>
            <a:pPr marL="0" indent="0">
              <a:lnSpc>
                <a:spcPct val="95000"/>
              </a:lnSpc>
              <a:spcBef>
                <a:spcPct val="0"/>
              </a:spcBef>
              <a:buFontTx/>
              <a:buNone/>
            </a:pPr>
            <a:r>
              <a:rPr lang="en-US" sz="2700" dirty="0">
                <a:solidFill>
                  <a:srgbClr val="000000"/>
                </a:solidFill>
                <a:latin typeface="Arial" pitchFamily="34" charset="0"/>
              </a:rPr>
              <a:t>- After</a:t>
            </a:r>
            <a:endParaRPr lang="en-US" dirty="0"/>
          </a:p>
          <a:p>
            <a:pPr marL="0" indent="0">
              <a:lnSpc>
                <a:spcPct val="95000"/>
              </a:lnSpc>
              <a:spcBef>
                <a:spcPct val="0"/>
              </a:spcBef>
              <a:buFontTx/>
              <a:buNone/>
            </a:pPr>
            <a:r>
              <a:rPr lang="en-US" sz="2700" dirty="0">
                <a:solidFill>
                  <a:srgbClr val="000000"/>
                </a:solidFill>
                <a:latin typeface="Arial" pitchFamily="34" charset="0"/>
              </a:rPr>
              <a:t>        - The tsunami happened where around 10,000 people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have </a:t>
            </a:r>
            <a:r>
              <a:rPr lang="en-US" sz="2700" dirty="0">
                <a:solidFill>
                  <a:srgbClr val="000000"/>
                </a:solidFill>
                <a:latin typeface="Arial" pitchFamily="34" charset="0"/>
              </a:rPr>
              <a:t>died and up to 10,000 people are missing</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-A number of people have died due to radiation poisoning </a:t>
            </a:r>
            <a:r>
              <a:rPr lang="en-US" sz="2700" dirty="0" smtClean="0">
                <a:solidFill>
                  <a:srgbClr val="000000"/>
                </a:solidFill>
                <a:latin typeface="Arial" pitchFamily="34" charset="0"/>
              </a:rPr>
              <a:t> </a:t>
            </a: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after </a:t>
            </a:r>
            <a:r>
              <a:rPr lang="en-US" sz="2700" dirty="0">
                <a:solidFill>
                  <a:srgbClr val="000000"/>
                </a:solidFill>
                <a:latin typeface="Arial" pitchFamily="34" charset="0"/>
              </a:rPr>
              <a:t>a nuclear power plant explosion where over 1,700 </a:t>
            </a:r>
            <a:endParaRPr lang="en-US" sz="2700" dirty="0" smtClean="0">
              <a:solidFill>
                <a:srgbClr val="000000"/>
              </a:solidFill>
              <a:latin typeface="Arial" pitchFamily="34" charset="0"/>
            </a:endParaRPr>
          </a:p>
          <a:p>
            <a:pPr marL="0" indent="0">
              <a:lnSpc>
                <a:spcPct val="95000"/>
              </a:lnSpc>
              <a:spcBef>
                <a:spcPct val="0"/>
              </a:spcBef>
              <a:buFontTx/>
              <a:buNone/>
            </a:pPr>
            <a:r>
              <a:rPr lang="en-US" sz="2700" dirty="0">
                <a:solidFill>
                  <a:srgbClr val="000000"/>
                </a:solidFill>
                <a:latin typeface="Arial" pitchFamily="34" charset="0"/>
              </a:rPr>
              <a:t> </a:t>
            </a:r>
            <a:r>
              <a:rPr lang="en-US" sz="2700" dirty="0" smtClean="0">
                <a:solidFill>
                  <a:srgbClr val="000000"/>
                </a:solidFill>
                <a:latin typeface="Arial" pitchFamily="34" charset="0"/>
              </a:rPr>
              <a:t>       people </a:t>
            </a:r>
            <a:r>
              <a:rPr lang="en-US" sz="2700" dirty="0">
                <a:solidFill>
                  <a:srgbClr val="000000"/>
                </a:solidFill>
                <a:latin typeface="Arial" pitchFamily="34" charset="0"/>
              </a:rPr>
              <a:t>have died. </a:t>
            </a:r>
            <a:endParaRPr lang="en-US" sz="2700" dirty="0" smtClean="0">
              <a:solidFill>
                <a:srgbClr val="000000"/>
              </a:solidFill>
              <a:latin typeface="Arial" pitchFamily="34" charset="0"/>
            </a:endParaRP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-215,000 people are in emergency shelters</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-Around 50,000 rescuers have been deployed</a:t>
            </a:r>
            <a:r>
              <a:rPr lang="en-US" sz="2700" dirty="0" smtClean="0">
                <a:solidFill>
                  <a:srgbClr val="000000"/>
                </a:solidFill>
                <a:latin typeface="Arial" pitchFamily="34" charset="0"/>
              </a:rPr>
              <a:t>.</a:t>
            </a:r>
          </a:p>
          <a:p>
            <a:pPr marL="0" indent="0">
              <a:lnSpc>
                <a:spcPct val="95000"/>
              </a:lnSpc>
              <a:spcBef>
                <a:spcPct val="0"/>
              </a:spcBef>
              <a:buFontTx/>
              <a:buNone/>
            </a:pPr>
            <a:endParaRPr lang="en-US" dirty="0"/>
          </a:p>
          <a:p>
            <a:pPr marL="0" indent="0">
              <a:lnSpc>
                <a:spcPct val="95000"/>
              </a:lnSpc>
              <a:spcBef>
                <a:spcPct val="0"/>
              </a:spcBef>
              <a:buFontTx/>
              <a:buNone/>
            </a:pPr>
            <a:r>
              <a:rPr lang="en-US" sz="2700" dirty="0">
                <a:solidFill>
                  <a:srgbClr val="000000"/>
                </a:solidFill>
                <a:latin typeface="Arial" pitchFamily="34" charset="0"/>
              </a:rPr>
              <a:t>       -Six </a:t>
            </a:r>
            <a:r>
              <a:rPr lang="en-US" sz="2700" dirty="0" smtClean="0">
                <a:solidFill>
                  <a:srgbClr val="000000"/>
                </a:solidFill>
                <a:latin typeface="Arial" pitchFamily="34" charset="0"/>
              </a:rPr>
              <a:t>fires </a:t>
            </a:r>
            <a:r>
              <a:rPr lang="en-US" sz="2700" dirty="0">
                <a:solidFill>
                  <a:srgbClr val="000000"/>
                </a:solidFill>
                <a:latin typeface="Arial" pitchFamily="34" charset="0"/>
              </a:rPr>
              <a:t>occurred </a:t>
            </a:r>
            <a:r>
              <a:rPr lang="en-US" sz="2700" dirty="0" smtClean="0">
                <a:solidFill>
                  <a:srgbClr val="000000"/>
                </a:solidFill>
                <a:latin typeface="Arial" pitchFamily="34" charset="0"/>
              </a:rPr>
              <a:t>in </a:t>
            </a:r>
            <a:r>
              <a:rPr lang="en-US" sz="2700" dirty="0">
                <a:solidFill>
                  <a:srgbClr val="000000"/>
                </a:solidFill>
                <a:latin typeface="Arial" pitchFamily="34" charset="0"/>
              </a:rPr>
              <a:t>Tokyo after the earthquake.</a:t>
            </a:r>
            <a:endParaRPr lang="en-US" dirty="0"/>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247650" y="304800"/>
            <a:ext cx="9664700" cy="914400"/>
          </a:xfrm>
        </p:spPr>
        <p:txBody>
          <a:bodyPr lIns="0" tIns="0" rIns="0" bIns="0" anchor="t"/>
          <a:lstStyle/>
          <a:p>
            <a:pPr algn="l">
              <a:lnSpc>
                <a:spcPct val="95000"/>
              </a:lnSpc>
            </a:pPr>
            <a:r>
              <a:rPr lang="en-US" sz="4300">
                <a:solidFill>
                  <a:srgbClr val="000000"/>
                </a:solidFill>
                <a:latin typeface="Arial" pitchFamily="34" charset="0"/>
              </a:rPr>
              <a:t> </a:t>
            </a:r>
          </a:p>
        </p:txBody>
      </p:sp>
      <p:sp>
        <p:nvSpPr>
          <p:cNvPr id="5122" name="Rectangle 2"/>
          <p:cNvSpPr>
            <a:spLocks noGrp="1" noChangeArrowheads="1"/>
          </p:cNvSpPr>
          <p:nvPr>
            <p:ph idx="1"/>
          </p:nvPr>
        </p:nvSpPr>
        <p:spPr>
          <a:xfrm>
            <a:off x="247650" y="1828800"/>
            <a:ext cx="9664700" cy="5486400"/>
          </a:xfrm>
        </p:spPr>
        <p:txBody>
          <a:bodyPr lIns="0" tIns="0" rIns="0" bIns="0"/>
          <a:lstStyle/>
          <a:p>
            <a:pPr marL="0" indent="0">
              <a:lnSpc>
                <a:spcPct val="95000"/>
              </a:lnSpc>
              <a:spcBef>
                <a:spcPct val="0"/>
              </a:spcBef>
              <a:buFontTx/>
              <a:buNone/>
            </a:pPr>
            <a:r>
              <a:rPr lang="en-US" sz="2700">
                <a:solidFill>
                  <a:srgbClr val="000000"/>
                </a:solidFill>
                <a:latin typeface="Arial" pitchFamily="34" charset="0"/>
              </a:rPr>
              <a:t> </a:t>
            </a:r>
          </a:p>
        </p:txBody>
      </p:sp>
      <p:pic>
        <p:nvPicPr>
          <p:cNvPr id="5124" name="Picture 4"/>
          <p:cNvPicPr>
            <a:picLocks noChangeAspect="1" noChangeArrowheads="1"/>
          </p:cNvPicPr>
          <p:nvPr/>
        </p:nvPicPr>
        <p:blipFill>
          <a:blip r:embed="rId2" cstate="print"/>
          <a:srcRect/>
          <a:stretch>
            <a:fillRect/>
          </a:stretch>
        </p:blipFill>
        <p:spPr bwMode="auto">
          <a:xfrm>
            <a:off x="399480" y="353616"/>
            <a:ext cx="8207375" cy="6858000"/>
          </a:xfrm>
          <a:prstGeom prst="rect">
            <a:avLst/>
          </a:prstGeom>
          <a:noFill/>
        </p:spPr>
      </p:pic>
      <p:pic>
        <p:nvPicPr>
          <p:cNvPr id="7" name="Picture 6" descr="http://romancatholicworld.files.wordpress.com/2011/03/sendai-earthquake-and-tsunami-japan-march-11-2011.png"/>
          <p:cNvPicPr>
            <a:picLocks noChangeAspect="1" noChangeArrowheads="1"/>
          </p:cNvPicPr>
          <p:nvPr/>
        </p:nvPicPr>
        <p:blipFill>
          <a:blip r:embed="rId3" cstate="print"/>
          <a:srcRect/>
          <a:stretch>
            <a:fillRect/>
          </a:stretch>
        </p:blipFill>
        <p:spPr bwMode="auto">
          <a:xfrm>
            <a:off x="7384256" y="353616"/>
            <a:ext cx="2438400" cy="217170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cstate="print"/>
          <a:srcRect/>
          <a:stretch>
            <a:fillRect/>
          </a:stretch>
        </p:blipFill>
        <p:spPr bwMode="auto">
          <a:xfrm>
            <a:off x="320228" y="203200"/>
            <a:ext cx="9512300" cy="72056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were the </a:t>
            </a:r>
            <a:r>
              <a:rPr lang="en-US" dirty="0" smtClean="0">
                <a:solidFill>
                  <a:srgbClr val="FF0000"/>
                </a:solidFill>
              </a:rPr>
              <a:t>mitigation</a:t>
            </a:r>
            <a:r>
              <a:rPr lang="en-US" dirty="0" smtClean="0"/>
              <a:t> strategies?</a:t>
            </a:r>
            <a:r>
              <a:rPr lang="en-US" dirty="0" smtClean="0"/>
              <a:t/>
            </a:r>
            <a:br>
              <a:rPr lang="en-US" dirty="0" smtClean="0"/>
            </a:br>
            <a:r>
              <a:rPr lang="en-US" dirty="0" smtClean="0"/>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44450" y="101600"/>
            <a:ext cx="10029825" cy="7404100"/>
          </a:xfrm>
        </p:spPr>
        <p:txBody>
          <a:bodyPr lIns="0" tIns="0" rIns="0" bIns="0"/>
          <a:lstStyle/>
          <a:p>
            <a:pPr lvl="1" indent="-342900" algn="l">
              <a:lnSpc>
                <a:spcPct val="95000"/>
              </a:lnSpc>
              <a:spcBef>
                <a:spcPct val="0"/>
              </a:spcBef>
              <a:buClr>
                <a:srgbClr val="000000"/>
              </a:buClr>
              <a:buFontTx/>
              <a:buChar char="•"/>
            </a:pPr>
            <a:r>
              <a:rPr lang="en-US" sz="3200" dirty="0">
                <a:solidFill>
                  <a:srgbClr val="000000"/>
                </a:solidFill>
                <a:latin typeface="Arial" pitchFamily="34" charset="0"/>
              </a:rPr>
              <a:t>One minute before the effects of the earthquake hit Japan, the Earthquake Early Warning system sent out warnings on television warning the people of </a:t>
            </a:r>
            <a:r>
              <a:rPr lang="en-US" sz="3200" dirty="0" smtClean="0">
                <a:solidFill>
                  <a:srgbClr val="000000"/>
                </a:solidFill>
                <a:latin typeface="Arial" pitchFamily="34" charset="0"/>
              </a:rPr>
              <a:t>Japan.</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a:solidFill>
                  <a:srgbClr val="000000"/>
                </a:solidFill>
                <a:latin typeface="Arial" pitchFamily="34" charset="0"/>
              </a:rPr>
              <a:t>This early warnings saved many lives</a:t>
            </a:r>
            <a:r>
              <a:rPr lang="en-US" sz="3200" dirty="0" smtClean="0">
                <a:solidFill>
                  <a:srgbClr val="000000"/>
                </a:solidFill>
                <a:latin typeface="Arial" pitchFamily="34" charset="0"/>
              </a:rPr>
              <a:t>.</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a:solidFill>
                  <a:srgbClr val="000000"/>
                </a:solidFill>
                <a:latin typeface="Arial" pitchFamily="34" charset="0"/>
              </a:rPr>
              <a:t>Tsunami warnings were issued in at least 20 other countries as </a:t>
            </a:r>
            <a:r>
              <a:rPr lang="en-US" sz="3200" dirty="0" smtClean="0">
                <a:solidFill>
                  <a:srgbClr val="000000"/>
                </a:solidFill>
                <a:latin typeface="Arial" pitchFamily="34" charset="0"/>
              </a:rPr>
              <a:t>well.</a:t>
            </a:r>
          </a:p>
          <a:p>
            <a:pPr lvl="1" indent="-342900" algn="l">
              <a:lnSpc>
                <a:spcPct val="95000"/>
              </a:lnSpc>
              <a:spcBef>
                <a:spcPct val="0"/>
              </a:spcBef>
              <a:buClr>
                <a:srgbClr val="000000"/>
              </a:buClr>
              <a:buFontTx/>
              <a:buChar cha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551608" y="1178511"/>
            <a:ext cx="7128792" cy="4154984"/>
          </a:xfrm>
          <a:prstGeom prst="rect">
            <a:avLst/>
          </a:prstGeom>
        </p:spPr>
        <p:txBody>
          <a:bodyPr wrap="square">
            <a:spAutoFit/>
          </a:bodyPr>
          <a:lstStyle/>
          <a:p>
            <a:r>
              <a:rPr lang="en-US" b="1" dirty="0" smtClean="0"/>
              <a:t>Warning Service – reading the signals</a:t>
            </a:r>
          </a:p>
          <a:p>
            <a:r>
              <a:rPr lang="en-US" dirty="0" smtClean="0"/>
              <a:t/>
            </a:r>
            <a:br>
              <a:rPr lang="en-US" dirty="0" smtClean="0"/>
            </a:br>
            <a:r>
              <a:rPr lang="en-US" dirty="0" smtClean="0"/>
              <a:t>An effective warning system requires continuous monitoring of our planet; on local, regional and global scales. Several global infrastructures serves various nations needs depending on their particular natural hazards challenges. A multitude of instruments picks up a vast number of signals like crustal movements, sea level changes, seismic waves etc.</a:t>
            </a:r>
            <a:br>
              <a:rPr lang="en-US" dirty="0" smtClean="0"/>
            </a:br>
            <a:r>
              <a:rPr lang="en-US" dirty="0" smtClean="0"/>
              <a:t/>
            </a:r>
            <a:br>
              <a:rPr lang="en-US" dirty="0" smtClean="0"/>
            </a:b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551608" y="1178510"/>
            <a:ext cx="7200800" cy="3416320"/>
          </a:xfrm>
          <a:prstGeom prst="rect">
            <a:avLst/>
          </a:prstGeom>
        </p:spPr>
        <p:txBody>
          <a:bodyPr wrap="square">
            <a:spAutoFit/>
          </a:bodyPr>
          <a:lstStyle/>
          <a:p>
            <a:r>
              <a:rPr lang="en-US" dirty="0" smtClean="0"/>
              <a:t>In the case of an event (earthquake) the seismic signals are immediately recorded and used to make the first estimates of where (location) the earthquake takes place and it's size (magnitude). However, in cases where the earthquakes are so big as the Tohoku earthquake (9.0), the seismic techniques are not quick enough to produce correct estimates of the magnitudes which in turn provides the basis for tsunami warnings with times of arrival, sea level and inundation maps.</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US" i="1" dirty="0" smtClean="0"/>
              <a:t>The international GNSS (Global Navigation Satellite System) stations, which consist of GPS stations from countries all over the world, form the basis for monitoring crustal movements. </a:t>
            </a:r>
            <a:r>
              <a:rPr lang="en-US" dirty="0" smtClean="0"/>
              <a:t/>
            </a:r>
            <a:br>
              <a:rPr lang="en-US" dirty="0" smtClean="0"/>
            </a:br>
            <a:endParaRPr lang="en-GB" dirty="0"/>
          </a:p>
        </p:txBody>
      </p:sp>
      <p:pic>
        <p:nvPicPr>
          <p:cNvPr id="5" name="Picture 2" descr="GNSS network">
            <a:hlinkClick r:id="rId2"/>
          </p:cNvPr>
          <p:cNvPicPr>
            <a:picLocks noChangeAspect="1" noChangeArrowheads="1"/>
          </p:cNvPicPr>
          <p:nvPr/>
        </p:nvPicPr>
        <p:blipFill>
          <a:blip r:embed="rId3" cstate="print"/>
          <a:srcRect/>
          <a:stretch>
            <a:fillRect/>
          </a:stretch>
        </p:blipFill>
        <p:spPr bwMode="auto">
          <a:xfrm>
            <a:off x="1983656" y="713656"/>
            <a:ext cx="6191250" cy="34290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687512" y="809179"/>
            <a:ext cx="8928992" cy="4154984"/>
          </a:xfrm>
          <a:prstGeom prst="rect">
            <a:avLst/>
          </a:prstGeom>
        </p:spPr>
        <p:txBody>
          <a:bodyPr wrap="square">
            <a:spAutoFit/>
          </a:bodyPr>
          <a:lstStyle/>
          <a:p>
            <a:r>
              <a:rPr lang="en-US" b="1" dirty="0" smtClean="0"/>
              <a:t>Early Warning and Mitigation</a:t>
            </a:r>
            <a:r>
              <a:rPr lang="en-US" dirty="0" smtClean="0"/>
              <a:t/>
            </a:r>
            <a:br>
              <a:rPr lang="en-US" dirty="0" smtClean="0"/>
            </a:br>
            <a:endParaRPr lang="en-US" dirty="0" smtClean="0"/>
          </a:p>
          <a:p>
            <a:r>
              <a:rPr lang="en-US" dirty="0" smtClean="0"/>
              <a:t>The UN International Strategy for Disaster Reduction (UNISDR) has defined what an early warning system is.</a:t>
            </a:r>
          </a:p>
          <a:p>
            <a:endParaRPr lang="en-US" dirty="0" smtClean="0"/>
          </a:p>
          <a:p>
            <a:r>
              <a:rPr lang="en-US" dirty="0" smtClean="0"/>
              <a:t>In general terms an early warning is the provision of timely and effective information that allows individuals exposed to a hazard to take action to avoid or reduce their risk and prepare for effective response. </a:t>
            </a:r>
          </a:p>
          <a:p>
            <a:endParaRPr lang="en-US" dirty="0"/>
          </a:p>
          <a:p>
            <a:r>
              <a:rPr lang="en-US" dirty="0" smtClean="0"/>
              <a:t>An early warning system therefore consist of the following 4 elements: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775744" y="1073696"/>
            <a:ext cx="7112000" cy="1947863"/>
          </a:xfrm>
        </p:spPr>
        <p:txBody>
          <a:bodyPr/>
          <a:lstStyle/>
          <a:p>
            <a:r>
              <a:rPr lang="en-US" dirty="0">
                <a:solidFill>
                  <a:schemeClr val="tx1"/>
                </a:solidFill>
                <a:latin typeface="+mn-lt"/>
                <a:ea typeface="+mn-ea"/>
                <a:cs typeface="+mn-cs"/>
              </a:rPr>
              <a:t>The Japan Meteorological Agency (JMA) provides residents in Japan with Earthquake Early Warnings. This is a new system that issues prompt alerts just as an earthquake starts, providing valuable seconds for people to protect themselves before strong tremors arrive</a:t>
            </a:r>
            <a:r>
              <a:rPr lang="en-US" dirty="0" smtClean="0">
                <a:solidFill>
                  <a:schemeClr val="tx1"/>
                </a:solidFill>
                <a:latin typeface="+mn-lt"/>
                <a:ea typeface="+mn-ea"/>
                <a:cs typeface="+mn-cs"/>
              </a:rPr>
              <a:t>.</a:t>
            </a:r>
          </a:p>
          <a:p>
            <a:r>
              <a:rPr lang="en-US" dirty="0">
                <a:solidFill>
                  <a:schemeClr val="tx1"/>
                </a:solidFill>
                <a:latin typeface="+mn-lt"/>
                <a:ea typeface="+mn-ea"/>
                <a:cs typeface="+mn-cs"/>
              </a:rPr>
              <a:t/>
            </a:r>
            <a:br>
              <a:rPr lang="en-US" dirty="0">
                <a:solidFill>
                  <a:schemeClr val="tx1"/>
                </a:solidFill>
                <a:latin typeface="+mn-lt"/>
                <a:ea typeface="+mn-ea"/>
                <a:cs typeface="+mn-cs"/>
              </a:rPr>
            </a:br>
            <a:r>
              <a:rPr lang="en-US" dirty="0">
                <a:solidFill>
                  <a:schemeClr val="tx1"/>
                </a:solidFill>
                <a:latin typeface="+mn-lt"/>
                <a:ea typeface="+mn-ea"/>
                <a:cs typeface="+mn-cs"/>
              </a:rPr>
              <a:t/>
            </a:r>
            <a:br>
              <a:rPr lang="en-US" dirty="0">
                <a:solidFill>
                  <a:schemeClr val="tx1"/>
                </a:solidFill>
                <a:latin typeface="+mn-lt"/>
                <a:ea typeface="+mn-ea"/>
                <a:cs typeface="+mn-cs"/>
              </a:rPr>
            </a:br>
            <a:endParaRPr lang="en-GB" dirty="0"/>
          </a:p>
        </p:txBody>
      </p:sp>
      <p:sp>
        <p:nvSpPr>
          <p:cNvPr id="4" name="Rectangle 3"/>
          <p:cNvSpPr/>
          <p:nvPr/>
        </p:nvSpPr>
        <p:spPr>
          <a:xfrm>
            <a:off x="3351808" y="353616"/>
            <a:ext cx="5170390" cy="584775"/>
          </a:xfrm>
          <a:prstGeom prst="rect">
            <a:avLst/>
          </a:prstGeom>
        </p:spPr>
        <p:txBody>
          <a:bodyPr wrap="none">
            <a:spAutoFit/>
          </a:bodyPr>
          <a:lstStyle/>
          <a:p>
            <a:r>
              <a:rPr lang="en-GB" sz="3200" b="1" dirty="0"/>
              <a:t>Earthquake Early Warnings</a:t>
            </a:r>
            <a:endParaRPr lang="en-GB" sz="3200" dirty="0"/>
          </a:p>
        </p:txBody>
      </p:sp>
      <p:pic>
        <p:nvPicPr>
          <p:cNvPr id="65538" name="Picture 2" descr="Earthquake Early Warning"/>
          <p:cNvPicPr>
            <a:picLocks noChangeAspect="1" noChangeArrowheads="1"/>
          </p:cNvPicPr>
          <p:nvPr/>
        </p:nvPicPr>
        <p:blipFill>
          <a:blip r:embed="rId2" cstate="print"/>
          <a:srcRect/>
          <a:stretch>
            <a:fillRect/>
          </a:stretch>
        </p:blipFill>
        <p:spPr bwMode="auto">
          <a:xfrm>
            <a:off x="255464" y="281608"/>
            <a:ext cx="2520280" cy="252028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59394" name="Picture 2" descr="Japan Meteorological Agency">
            <a:hlinkClick r:id="rId2"/>
          </p:cNvPr>
          <p:cNvPicPr>
            <a:picLocks noChangeAspect="1" noChangeArrowheads="1"/>
          </p:cNvPicPr>
          <p:nvPr/>
        </p:nvPicPr>
        <p:blipFill>
          <a:blip r:embed="rId3" cstate="print"/>
          <a:srcRect/>
          <a:stretch>
            <a:fillRect/>
          </a:stretch>
        </p:blipFill>
        <p:spPr bwMode="auto">
          <a:xfrm>
            <a:off x="6592168" y="6618312"/>
            <a:ext cx="1143000" cy="447675"/>
          </a:xfrm>
          <a:prstGeom prst="rect">
            <a:avLst/>
          </a:prstGeom>
          <a:noFill/>
        </p:spPr>
      </p:pic>
      <p:sp>
        <p:nvSpPr>
          <p:cNvPr id="5" name="Rectangle 4"/>
          <p:cNvSpPr/>
          <p:nvPr/>
        </p:nvSpPr>
        <p:spPr>
          <a:xfrm>
            <a:off x="399480" y="641648"/>
            <a:ext cx="9577064" cy="3785652"/>
          </a:xfrm>
          <a:prstGeom prst="rect">
            <a:avLst/>
          </a:prstGeom>
        </p:spPr>
        <p:txBody>
          <a:bodyPr wrap="square">
            <a:spAutoFit/>
          </a:bodyPr>
          <a:lstStyle/>
          <a:p>
            <a:r>
              <a:rPr lang="en-US" dirty="0"/>
              <a:t/>
            </a:r>
            <a:br>
              <a:rPr lang="en-US" dirty="0"/>
            </a:br>
            <a:r>
              <a:rPr lang="en-US" dirty="0" smtClean="0"/>
              <a:t>When </a:t>
            </a:r>
            <a:r>
              <a:rPr lang="en-US" dirty="0"/>
              <a:t>an earthquake occurs, JMA immediately issues information on its hypocenter, magnitude and observed seismic intensity. If the seismic intensity is 3 or greater, the Agency issues a Seismic Intensity Information report within one and a half minutes. The information is provided to disaster prevention authorities via dedicated lines, and reaches the public through local governments and the media. This information also plays a vital role as a trigger for the initiation of rescue and relief operations related to earthquake disasters. </a:t>
            </a:r>
            <a:br>
              <a:rPr lang="en-US" dirty="0"/>
            </a:b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5" name="Rectangle 4"/>
          <p:cNvSpPr/>
          <p:nvPr/>
        </p:nvSpPr>
        <p:spPr>
          <a:xfrm>
            <a:off x="903536" y="5311676"/>
            <a:ext cx="8136904" cy="2308324"/>
          </a:xfrm>
          <a:prstGeom prst="rect">
            <a:avLst/>
          </a:prstGeom>
        </p:spPr>
        <p:txBody>
          <a:bodyPr wrap="square">
            <a:spAutoFit/>
          </a:bodyPr>
          <a:lstStyle/>
          <a:p>
            <a:r>
              <a:rPr lang="en-US" b="1" dirty="0"/>
              <a:t>The Earthquake Early Warning system provides advance announcement </a:t>
            </a:r>
            <a:br>
              <a:rPr lang="en-US" b="1" dirty="0"/>
            </a:br>
            <a:r>
              <a:rPr lang="en-US" b="1" dirty="0"/>
              <a:t>of the estimated seismic intensities and expected arrival time of principal motion.</a:t>
            </a:r>
            <a:r>
              <a:rPr lang="en-US" dirty="0"/>
              <a:t/>
            </a:r>
            <a:br>
              <a:rPr lang="en-US" dirty="0"/>
            </a:br>
            <a:r>
              <a:rPr lang="en-US" dirty="0"/>
              <a:t/>
            </a:r>
            <a:br>
              <a:rPr lang="en-US" dirty="0"/>
            </a:br>
            <a:endParaRPr lang="en-GB" dirty="0"/>
          </a:p>
        </p:txBody>
      </p:sp>
      <p:pic>
        <p:nvPicPr>
          <p:cNvPr id="61444" name="Picture 4" descr="http://www.jma.go.jp/jma/en/Activities/image/eew1.png"/>
          <p:cNvPicPr>
            <a:picLocks noChangeAspect="1" noChangeArrowheads="1"/>
          </p:cNvPicPr>
          <p:nvPr/>
        </p:nvPicPr>
        <p:blipFill>
          <a:blip r:embed="rId2" cstate="print"/>
          <a:srcRect/>
          <a:stretch>
            <a:fillRect/>
          </a:stretch>
        </p:blipFill>
        <p:spPr bwMode="auto">
          <a:xfrm>
            <a:off x="759520" y="-294456"/>
            <a:ext cx="9144000" cy="6858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857250" y="711200"/>
            <a:ext cx="8443913" cy="1227138"/>
          </a:xfrm>
        </p:spPr>
        <p:txBody>
          <a:bodyPr lIns="0" tIns="0" rIns="0" bIns="0" anchor="t"/>
          <a:lstStyle/>
          <a:p>
            <a:pPr>
              <a:lnSpc>
                <a:spcPct val="95000"/>
              </a:lnSpc>
            </a:pPr>
            <a:r>
              <a:rPr lang="en-US" sz="4800">
                <a:solidFill>
                  <a:srgbClr val="990000"/>
                </a:solidFill>
                <a:latin typeface="Arial" pitchFamily="34" charset="0"/>
              </a:rPr>
              <a:t>When</a:t>
            </a:r>
            <a:r>
              <a:rPr lang="en-US" sz="4800">
                <a:solidFill>
                  <a:srgbClr val="000000"/>
                </a:solidFill>
                <a:latin typeface="Arial" pitchFamily="34" charset="0"/>
              </a:rPr>
              <a:t> did it happen?</a:t>
            </a:r>
          </a:p>
        </p:txBody>
      </p:sp>
      <p:pic>
        <p:nvPicPr>
          <p:cNvPr id="8196" name="Picture 4"/>
          <p:cNvPicPr>
            <a:picLocks noChangeAspect="1" noChangeArrowheads="1"/>
          </p:cNvPicPr>
          <p:nvPr/>
        </p:nvPicPr>
        <p:blipFill>
          <a:blip r:embed="rId2" cstate="print"/>
          <a:srcRect/>
          <a:stretch>
            <a:fillRect/>
          </a:stretch>
        </p:blipFill>
        <p:spPr bwMode="auto">
          <a:xfrm>
            <a:off x="1524000" y="812800"/>
            <a:ext cx="609600" cy="609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Earthquake Early Warning Announcement</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How It Works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How It Works 2</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Earthquake Early Warning Video</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512" y="0"/>
            <a:ext cx="8636000" cy="1633537"/>
          </a:xfrm>
        </p:spPr>
        <p:txBody>
          <a:bodyPr/>
          <a:lstStyle/>
          <a:p>
            <a:r>
              <a:rPr lang="en-GB" sz="4800" dirty="0" smtClean="0"/>
              <a:t>Tohoku Earthquake</a:t>
            </a:r>
            <a:endParaRPr lang="en-GB" sz="4800" dirty="0"/>
          </a:p>
        </p:txBody>
      </p:sp>
      <p:sp>
        <p:nvSpPr>
          <p:cNvPr id="3" name="Subtitle 2"/>
          <p:cNvSpPr>
            <a:spLocks noGrp="1"/>
          </p:cNvSpPr>
          <p:nvPr>
            <p:ph type="subTitle" idx="1"/>
          </p:nvPr>
        </p:nvSpPr>
        <p:spPr>
          <a:xfrm>
            <a:off x="1551608" y="1433736"/>
            <a:ext cx="7112000" cy="2235895"/>
          </a:xfrm>
        </p:spPr>
        <p:txBody>
          <a:bodyPr/>
          <a:lstStyle/>
          <a:p>
            <a:endParaRPr lang="en-GB" sz="2800" dirty="0" smtClean="0"/>
          </a:p>
          <a:p>
            <a:r>
              <a:rPr lang="en-GB" sz="2800" dirty="0" smtClean="0"/>
              <a:t>prior to the effects of the earthquake being felt in Tokyo, the earthquake </a:t>
            </a:r>
            <a:r>
              <a:rPr lang="en-GB" sz="2800" dirty="0" err="1" smtClean="0"/>
              <a:t>Earthquake</a:t>
            </a:r>
            <a:r>
              <a:rPr lang="en-GB" sz="2800" dirty="0" smtClean="0"/>
              <a:t> Early Warning system connected to more than 1000 seismometers in Japan sent out warnings on television of an impending earthquake to millions. </a:t>
            </a:r>
          </a:p>
          <a:p>
            <a:endParaRPr lang="en-GB" sz="1000" dirty="0" smtClean="0"/>
          </a:p>
          <a:p>
            <a:r>
              <a:rPr lang="en-GB" sz="2800" dirty="0" smtClean="0"/>
              <a:t>This was possible because the damaging seismic S-waves, travelling at 4 </a:t>
            </a:r>
            <a:r>
              <a:rPr lang="en-GB" sz="2800" dirty="0" err="1" smtClean="0"/>
              <a:t>kilometers</a:t>
            </a:r>
            <a:r>
              <a:rPr lang="en-GB" sz="2800" dirty="0" smtClean="0"/>
              <a:t> per second, took about 90 seconds to travel the 373 km to Tokyo. The early warning is believed by the Japan Meteorological Agency to have saved many lives. </a:t>
            </a:r>
            <a:endParaRPr lang="en-GB" sz="2800" dirty="0"/>
          </a:p>
        </p:txBody>
      </p:sp>
      <p:sp>
        <p:nvSpPr>
          <p:cNvPr id="4" name="Rectangle 3"/>
          <p:cNvSpPr/>
          <p:nvPr/>
        </p:nvSpPr>
        <p:spPr>
          <a:xfrm>
            <a:off x="3308908" y="1145704"/>
            <a:ext cx="2954655" cy="923330"/>
          </a:xfrm>
          <a:prstGeom prst="rect">
            <a:avLst/>
          </a:prstGeom>
          <a:noFill/>
        </p:spPr>
        <p:txBody>
          <a:bodyPr wrap="none" lIns="91440" tIns="45720" rIns="91440" bIns="45720">
            <a:spAutoFit/>
          </a:bodyPr>
          <a:lstStyle/>
          <a:p>
            <a:pPr algn="ctr"/>
            <a:r>
              <a:rPr lang="en-GB" sz="5400" b="1" dirty="0">
                <a:ln w="12700">
                  <a:solidFill>
                    <a:schemeClr val="tx2">
                      <a:satMod val="155000"/>
                    </a:schemeClr>
                  </a:solidFill>
                  <a:prstDash val="solid"/>
                </a:ln>
                <a:solidFill>
                  <a:srgbClr val="B029FB"/>
                </a:solidFill>
                <a:effectLst>
                  <a:innerShdw blurRad="63500" dist="50800" dir="13500000">
                    <a:prstClr val="black">
                      <a:alpha val="50000"/>
                    </a:prstClr>
                  </a:innerShdw>
                </a:effectLst>
              </a:rPr>
              <a:t>1</a:t>
            </a:r>
            <a:r>
              <a:rPr lang="en-GB" sz="5400" b="1" dirty="0" smtClean="0">
                <a:ln w="12700">
                  <a:solidFill>
                    <a:schemeClr val="tx2">
                      <a:satMod val="155000"/>
                    </a:schemeClr>
                  </a:solidFill>
                  <a:prstDash val="solid"/>
                </a:ln>
                <a:solidFill>
                  <a:srgbClr val="B029FB"/>
                </a:solidFill>
                <a:effectLst>
                  <a:innerShdw blurRad="63500" dist="50800" dir="13500000">
                    <a:prstClr val="black">
                      <a:alpha val="50000"/>
                    </a:prstClr>
                  </a:innerShdw>
                </a:effectLst>
              </a:rPr>
              <a:t> minute </a:t>
            </a:r>
            <a:endParaRPr lang="en-GB" sz="5400" b="1" dirty="0">
              <a:ln w="12700">
                <a:solidFill>
                  <a:schemeClr val="tx2">
                    <a:satMod val="155000"/>
                  </a:schemeClr>
                </a:solidFill>
                <a:prstDash val="solid"/>
              </a:ln>
              <a:solidFill>
                <a:srgbClr val="B029FB"/>
              </a:solidFill>
              <a:effectLst>
                <a:innerShdw blurRad="63500" dist="50800" dir="13500000">
                  <a:prstClr val="black">
                    <a:alpha val="50000"/>
                  </a:prstClr>
                </a:inn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9052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nvGraphicFramePr>
        <p:xfrm>
          <a:off x="1695624" y="1289720"/>
          <a:ext cx="6773333" cy="5567680"/>
        </p:xfrm>
        <a:graphic>
          <a:graphicData uri="http://schemas.openxmlformats.org/drawingml/2006/table">
            <a:tbl>
              <a:tblPr/>
              <a:tblGrid>
                <a:gridCol w="6773333"/>
              </a:tblGrid>
              <a:tr h="4470400">
                <a:tc>
                  <a:txBody>
                    <a:bodyPr/>
                    <a:lstStyle/>
                    <a:p>
                      <a:pPr algn="ctr">
                        <a:lnSpc>
                          <a:spcPct val="150000"/>
                        </a:lnSpc>
                      </a:pPr>
                      <a:r>
                        <a:rPr lang="en-GB" sz="3200" b="1" kern="1200" dirty="0" smtClean="0">
                          <a:solidFill>
                            <a:schemeClr val="tx1"/>
                          </a:solidFill>
                          <a:latin typeface="+mn-lt"/>
                          <a:ea typeface="+mn-ea"/>
                          <a:cs typeface="+mn-cs"/>
                        </a:rPr>
                        <a:t>Tsunami Warnings</a:t>
                      </a:r>
                    </a:p>
                    <a:p>
                      <a:pPr>
                        <a:lnSpc>
                          <a:spcPct val="150000"/>
                        </a:lnSpc>
                      </a:pPr>
                      <a:endParaRPr lang="en-US" sz="1600" dirty="0" smtClean="0">
                        <a:solidFill>
                          <a:srgbClr val="333333"/>
                        </a:solidFill>
                        <a:latin typeface="verdana"/>
                      </a:endParaRPr>
                    </a:p>
                    <a:p>
                      <a:pPr>
                        <a:lnSpc>
                          <a:spcPct val="150000"/>
                        </a:lnSpc>
                      </a:pPr>
                      <a:r>
                        <a:rPr lang="en-US" sz="1600" dirty="0" smtClean="0">
                          <a:solidFill>
                            <a:srgbClr val="333333"/>
                          </a:solidFill>
                          <a:latin typeface="verdana"/>
                        </a:rPr>
                        <a:t>To </a:t>
                      </a:r>
                      <a:r>
                        <a:rPr lang="en-US" sz="1600" dirty="0">
                          <a:solidFill>
                            <a:srgbClr val="333333"/>
                          </a:solidFill>
                          <a:latin typeface="verdana"/>
                        </a:rPr>
                        <a:t>reduce and mitigate catastrophic losses caused by tsunamis, immediate provision of tsunami information for coastal regions is essential. When an earthquake occurs, JMA estimates the possibility of tsunami generation from seismic observation data. If a damaging tsunami is expected in coastal regions, JMA issues a Tsunami Warning/Advisory for each region within around two to three minutes of the quake. If tsunamis are generated by seismic events far from Japan, the Agency engages in coordinated action with the Pacific Tsunami Warning Center (PTWC) in Hawaii and issues warnings for long-propagating tsunamis. </a:t>
                      </a:r>
                      <a:br>
                        <a:rPr lang="en-US" sz="1600" dirty="0">
                          <a:solidFill>
                            <a:srgbClr val="333333"/>
                          </a:solidFill>
                          <a:latin typeface="verdana"/>
                        </a:rPr>
                      </a:br>
                      <a:endParaRPr lang="en-US" sz="1600" dirty="0">
                        <a:solidFill>
                          <a:srgbClr val="333333"/>
                        </a:solidFill>
                        <a:latin typeface="verdana"/>
                      </a:endParaRPr>
                    </a:p>
                  </a:txBody>
                  <a:tcPr marL="81280" marR="81280" marT="40640" marB="4064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335584" y="0"/>
            <a:ext cx="8136904" cy="3416320"/>
          </a:xfrm>
          <a:prstGeom prst="rect">
            <a:avLst/>
          </a:prstGeom>
        </p:spPr>
        <p:txBody>
          <a:bodyPr wrap="square">
            <a:spAutoFit/>
          </a:bodyPr>
          <a:lstStyle/>
          <a:p>
            <a:r>
              <a:rPr lang="en-US" b="1" dirty="0"/>
              <a:t>Timing</a:t>
            </a:r>
            <a:r>
              <a:rPr lang="en-US" dirty="0"/>
              <a:t/>
            </a:r>
            <a:br>
              <a:rPr lang="en-US" dirty="0"/>
            </a:br>
            <a:r>
              <a:rPr lang="en-US" dirty="0"/>
              <a:t> </a:t>
            </a:r>
            <a:r>
              <a:rPr lang="en-US" dirty="0" smtClean="0"/>
              <a:t>The </a:t>
            </a:r>
            <a:r>
              <a:rPr lang="en-US" dirty="0"/>
              <a:t>window of time from the announcement of an Earthquake Early Warning until the arrival of the main tremors is very short, i.e. a matter of seconds (or between several seconds and a few tens of seconds).</a:t>
            </a:r>
            <a:br>
              <a:rPr lang="en-US" dirty="0"/>
            </a:br>
            <a:r>
              <a:rPr lang="en-US" dirty="0"/>
              <a:t> </a:t>
            </a:r>
            <a:r>
              <a:rPr lang="en-US" dirty="0" smtClean="0"/>
              <a:t>In </a:t>
            </a:r>
            <a:r>
              <a:rPr lang="en-US" dirty="0"/>
              <a:t>areas that are close to the focus of the earthquake, the warning may not be transmitted before strong tremors hit.</a:t>
            </a:r>
            <a:br>
              <a:rPr lang="en-US" dirty="0"/>
            </a:br>
            <a:r>
              <a:rPr lang="en-US" dirty="0"/>
              <a:t/>
            </a:r>
            <a:br>
              <a:rPr lang="en-US" dirty="0"/>
            </a:br>
            <a:endParaRPr lang="en-GB" dirty="0"/>
          </a:p>
        </p:txBody>
      </p:sp>
      <p:sp>
        <p:nvSpPr>
          <p:cNvPr id="5" name="Rectangle 4"/>
          <p:cNvSpPr/>
          <p:nvPr/>
        </p:nvSpPr>
        <p:spPr>
          <a:xfrm>
            <a:off x="1119560" y="2726353"/>
            <a:ext cx="7992888" cy="5262979"/>
          </a:xfrm>
          <a:prstGeom prst="rect">
            <a:avLst/>
          </a:prstGeom>
        </p:spPr>
        <p:txBody>
          <a:bodyPr wrap="square">
            <a:spAutoFit/>
          </a:bodyPr>
          <a:lstStyle/>
          <a:p>
            <a:r>
              <a:rPr lang="en-US" b="1" dirty="0"/>
              <a:t>False alarms</a:t>
            </a:r>
            <a:r>
              <a:rPr lang="en-US" dirty="0"/>
              <a:t/>
            </a:r>
            <a:br>
              <a:rPr lang="en-US" dirty="0"/>
            </a:br>
            <a:r>
              <a:rPr lang="en-US" dirty="0"/>
              <a:t> </a:t>
            </a:r>
            <a:r>
              <a:rPr lang="en-US" dirty="0" smtClean="0"/>
              <a:t>When </a:t>
            </a:r>
            <a:r>
              <a:rPr lang="en-US" dirty="0"/>
              <a:t>using data from only one seismograph, false Earthquake Early Warnings may occur as a result of noise from accidents, lightning or device failure.</a:t>
            </a:r>
            <a:br>
              <a:rPr lang="en-US" dirty="0"/>
            </a:br>
            <a:r>
              <a:rPr lang="en-US" dirty="0"/>
              <a:t/>
            </a:r>
            <a:br>
              <a:rPr lang="en-US" dirty="0"/>
            </a:br>
            <a:r>
              <a:rPr lang="en-US" b="1" dirty="0"/>
              <a:t>Magnitude estimation</a:t>
            </a:r>
            <a:r>
              <a:rPr lang="en-US" dirty="0"/>
              <a:t/>
            </a:r>
            <a:br>
              <a:rPr lang="en-US" dirty="0"/>
            </a:br>
            <a:r>
              <a:rPr lang="en-US" dirty="0"/>
              <a:t> </a:t>
            </a:r>
            <a:r>
              <a:rPr lang="en-US" dirty="0" smtClean="0"/>
              <a:t>There </a:t>
            </a:r>
            <a:r>
              <a:rPr lang="en-US" dirty="0"/>
              <a:t>are limits to the accuracy of estimating magnitude, </a:t>
            </a:r>
            <a:r>
              <a:rPr lang="en-US" dirty="0" smtClean="0"/>
              <a:t> especially </a:t>
            </a:r>
            <a:r>
              <a:rPr lang="en-US" dirty="0"/>
              <a:t>for large earthquakes</a:t>
            </a:r>
            <a:r>
              <a:rPr lang="en-US" dirty="0" smtClean="0"/>
              <a:t>.</a:t>
            </a:r>
          </a:p>
          <a:p>
            <a:r>
              <a:rPr lang="en-US" dirty="0"/>
              <a:t/>
            </a:r>
            <a:br>
              <a:rPr lang="en-US" dirty="0"/>
            </a:br>
            <a:r>
              <a:rPr lang="en-US" dirty="0" smtClean="0"/>
              <a:t>It </a:t>
            </a:r>
            <a:r>
              <a:rPr lang="en-US" dirty="0"/>
              <a:t>is difficult to separate earthquakes and provide accurate warnings when multiple earthquakes occur almost simultaneously or in close proximity to each other.</a:t>
            </a:r>
            <a:br>
              <a:rPr lang="en-US" dirty="0"/>
            </a:br>
            <a:r>
              <a:rPr lang="en-US" dirty="0"/>
              <a:t/>
            </a:r>
            <a:br>
              <a:rPr lang="en-US" dirty="0"/>
            </a:br>
            <a:endParaRPr lang="en-GB" dirty="0"/>
          </a:p>
        </p:txBody>
      </p:sp>
      <p:pic>
        <p:nvPicPr>
          <p:cNvPr id="64514" name="Picture 2" descr="Earthquake Early Warning"/>
          <p:cNvPicPr>
            <a:picLocks noChangeAspect="1" noChangeArrowheads="1"/>
          </p:cNvPicPr>
          <p:nvPr/>
        </p:nvPicPr>
        <p:blipFill>
          <a:blip r:embed="rId2" cstate="print"/>
          <a:srcRect/>
          <a:stretch>
            <a:fillRect/>
          </a:stretch>
        </p:blipFill>
        <p:spPr bwMode="auto">
          <a:xfrm>
            <a:off x="255464" y="209600"/>
            <a:ext cx="638175" cy="63817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Tsunami Detection Buoy</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95234" name="Picture 2" descr="Time sequence for issuance of information on tsunamis and earthquakes">
            <a:hlinkClick r:id="rId2"/>
          </p:cNvPr>
          <p:cNvPicPr>
            <a:picLocks noChangeAspect="1" noChangeArrowheads="1"/>
          </p:cNvPicPr>
          <p:nvPr/>
        </p:nvPicPr>
        <p:blipFill>
          <a:blip r:embed="rId3" cstate="print"/>
          <a:srcRect/>
          <a:stretch>
            <a:fillRect/>
          </a:stretch>
        </p:blipFill>
        <p:spPr bwMode="auto">
          <a:xfrm>
            <a:off x="166138" y="425624"/>
            <a:ext cx="9810406" cy="66076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755650" y="203200"/>
            <a:ext cx="8431213" cy="1211263"/>
          </a:xfrm>
        </p:spPr>
        <p:txBody>
          <a:bodyPr lIns="0" tIns="0" rIns="0" bIns="0" anchor="t"/>
          <a:lstStyle/>
          <a:p>
            <a:pPr>
              <a:lnSpc>
                <a:spcPct val="95000"/>
              </a:lnSpc>
            </a:pPr>
            <a:r>
              <a:rPr lang="en-US" sz="4800">
                <a:solidFill>
                  <a:srgbClr val="000000"/>
                </a:solidFill>
                <a:latin typeface="Arial" pitchFamily="34" charset="0"/>
              </a:rPr>
              <a:t>The Earthquake</a:t>
            </a:r>
          </a:p>
        </p:txBody>
      </p:sp>
      <p:sp>
        <p:nvSpPr>
          <p:cNvPr id="6146" name="Rectangle 2"/>
          <p:cNvSpPr>
            <a:spLocks noGrp="1" noChangeArrowheads="1"/>
          </p:cNvSpPr>
          <p:nvPr>
            <p:ph type="subTitle" idx="1"/>
          </p:nvPr>
        </p:nvSpPr>
        <p:spPr>
          <a:xfrm>
            <a:off x="146050" y="1727200"/>
            <a:ext cx="9829800" cy="5654675"/>
          </a:xfrm>
        </p:spPr>
        <p:txBody>
          <a:bodyPr lIns="0" tIns="0" rIns="0" bIns="0"/>
          <a:lstStyle/>
          <a:p>
            <a:pPr lvl="1" indent="-342900" algn="l">
              <a:lnSpc>
                <a:spcPct val="95000"/>
              </a:lnSpc>
              <a:spcBef>
                <a:spcPct val="0"/>
              </a:spcBef>
              <a:buClr>
                <a:srgbClr val="000000"/>
              </a:buClr>
              <a:buFontTx/>
              <a:buChar char="•"/>
            </a:pPr>
            <a:r>
              <a:rPr lang="en-US" sz="3200" dirty="0">
                <a:solidFill>
                  <a:srgbClr val="000000"/>
                </a:solidFill>
                <a:latin typeface="Arial" pitchFamily="34" charset="0"/>
              </a:rPr>
              <a:t>9.0 magnitude earthquake at </a:t>
            </a:r>
            <a:r>
              <a:rPr lang="en-US" sz="4000" b="1" dirty="0">
                <a:solidFill>
                  <a:srgbClr val="000000"/>
                </a:solidFill>
                <a:latin typeface="Arial" pitchFamily="34" charset="0"/>
              </a:rPr>
              <a:t>14:46</a:t>
            </a:r>
            <a:r>
              <a:rPr lang="en-US" sz="3200" dirty="0">
                <a:solidFill>
                  <a:srgbClr val="000000"/>
                </a:solidFill>
                <a:latin typeface="Arial" pitchFamily="34" charset="0"/>
              </a:rPr>
              <a:t> on the </a:t>
            </a:r>
            <a:r>
              <a:rPr lang="en-US" sz="3200" dirty="0" smtClean="0">
                <a:solidFill>
                  <a:srgbClr val="000000"/>
                </a:solidFill>
                <a:latin typeface="Arial" pitchFamily="34" charset="0"/>
              </a:rPr>
              <a:t>      </a:t>
            </a:r>
            <a:r>
              <a:rPr lang="en-US" sz="4000" b="1" dirty="0" smtClean="0">
                <a:solidFill>
                  <a:srgbClr val="000000"/>
                </a:solidFill>
                <a:latin typeface="Arial" pitchFamily="34" charset="0"/>
              </a:rPr>
              <a:t>11th </a:t>
            </a:r>
            <a:r>
              <a:rPr lang="en-US" sz="4000" b="1" dirty="0">
                <a:solidFill>
                  <a:srgbClr val="000000"/>
                </a:solidFill>
                <a:latin typeface="Arial" pitchFamily="34" charset="0"/>
              </a:rPr>
              <a:t>of March </a:t>
            </a:r>
            <a:r>
              <a:rPr lang="en-US" sz="4000" b="1" dirty="0" smtClean="0">
                <a:solidFill>
                  <a:srgbClr val="000000"/>
                </a:solidFill>
                <a:latin typeface="Arial" pitchFamily="34" charset="0"/>
              </a:rPr>
              <a:t>2011</a:t>
            </a:r>
          </a:p>
          <a:p>
            <a:pPr lvl="1" indent="-342900" algn="l">
              <a:lnSpc>
                <a:spcPct val="95000"/>
              </a:lnSpc>
              <a:spcBef>
                <a:spcPct val="0"/>
              </a:spcBef>
              <a:buClr>
                <a:srgbClr val="000000"/>
              </a:buClr>
              <a:buFontTx/>
              <a:buChar char="•"/>
            </a:pPr>
            <a:endParaRPr lang="en-US" dirty="0"/>
          </a:p>
          <a:p>
            <a:pPr lvl="1" indent="-342900" algn="l">
              <a:lnSpc>
                <a:spcPct val="95000"/>
              </a:lnSpc>
              <a:spcBef>
                <a:spcPct val="0"/>
              </a:spcBef>
              <a:buClr>
                <a:srgbClr val="000000"/>
              </a:buClr>
              <a:buFontTx/>
              <a:buChar char="•"/>
            </a:pPr>
            <a:r>
              <a:rPr lang="en-US" sz="3200" dirty="0" smtClean="0">
                <a:solidFill>
                  <a:srgbClr val="000000"/>
                </a:solidFill>
                <a:latin typeface="Arial" pitchFamily="34" charset="0"/>
              </a:rPr>
              <a:t>The </a:t>
            </a:r>
            <a:r>
              <a:rPr lang="en-US" sz="3200" dirty="0">
                <a:solidFill>
                  <a:srgbClr val="000000"/>
                </a:solidFill>
                <a:latin typeface="Arial" pitchFamily="34" charset="0"/>
              </a:rPr>
              <a:t>earthquake caused waves of up to 14 meters </a:t>
            </a:r>
            <a:r>
              <a:rPr lang="en-US" sz="3200" dirty="0" smtClean="0">
                <a:solidFill>
                  <a:srgbClr val="000000"/>
                </a:solidFill>
                <a:latin typeface="Arial" pitchFamily="34" charset="0"/>
              </a:rPr>
              <a:t>tall </a:t>
            </a:r>
            <a:r>
              <a:rPr lang="en-US" sz="3200" dirty="0">
                <a:solidFill>
                  <a:srgbClr val="000000"/>
                </a:solidFill>
                <a:latin typeface="Arial" pitchFamily="34" charset="0"/>
              </a:rPr>
              <a:t>and some of them traveled 10km </a:t>
            </a:r>
            <a:r>
              <a:rPr lang="en-US" sz="3200" dirty="0" smtClean="0">
                <a:solidFill>
                  <a:srgbClr val="000000"/>
                </a:solidFill>
                <a:latin typeface="Arial" pitchFamily="34" charset="0"/>
              </a:rPr>
              <a:t>inland</a:t>
            </a:r>
          </a:p>
          <a:p>
            <a:pPr lvl="1" indent="-342900" algn="l">
              <a:lnSpc>
                <a:spcPct val="95000"/>
              </a:lnSpc>
              <a:spcBef>
                <a:spcPct val="0"/>
              </a:spcBef>
              <a:buClr>
                <a:srgbClr val="000000"/>
              </a:buClr>
              <a:buFontTx/>
              <a:buChar cha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4" name="Rectangle 3"/>
          <p:cNvSpPr/>
          <p:nvPr/>
        </p:nvSpPr>
        <p:spPr>
          <a:xfrm>
            <a:off x="255464" y="929680"/>
            <a:ext cx="5080000" cy="3416320"/>
          </a:xfrm>
          <a:prstGeom prst="rect">
            <a:avLst/>
          </a:prstGeom>
        </p:spPr>
        <p:txBody>
          <a:bodyPr wrap="square">
            <a:spAutoFit/>
          </a:bodyPr>
          <a:lstStyle/>
          <a:p>
            <a:r>
              <a:rPr lang="en-US" b="1" dirty="0"/>
              <a:t>Activities of Aftershock</a:t>
            </a:r>
          </a:p>
          <a:p>
            <a:r>
              <a:rPr lang="en-US" dirty="0" smtClean="0"/>
              <a:t>The </a:t>
            </a:r>
            <a:r>
              <a:rPr lang="en-US" dirty="0"/>
              <a:t>activities of aftershocks of "The 2011 off the Pacific coast of Tohoku Earthquake" has been very active. </a:t>
            </a:r>
            <a:endParaRPr lang="en-US" dirty="0" smtClean="0"/>
          </a:p>
          <a:p>
            <a:endParaRPr lang="en-US" dirty="0"/>
          </a:p>
          <a:p>
            <a:r>
              <a:rPr lang="en-US" dirty="0" smtClean="0"/>
              <a:t>As </a:t>
            </a:r>
            <a:r>
              <a:rPr lang="en-US" dirty="0"/>
              <a:t>of 12:00 JST, 16 March, the aftershocks larger than magnitude 7.0 occurred 3 times, and those larger than 6.0 occurred 48 times. </a:t>
            </a:r>
            <a:endParaRPr lang="en-GB" dirty="0"/>
          </a:p>
        </p:txBody>
      </p:sp>
      <p:sp>
        <p:nvSpPr>
          <p:cNvPr id="5" name="Rectangle 4"/>
          <p:cNvSpPr/>
          <p:nvPr/>
        </p:nvSpPr>
        <p:spPr>
          <a:xfrm>
            <a:off x="5080000" y="785664"/>
            <a:ext cx="5080000" cy="6740307"/>
          </a:xfrm>
          <a:prstGeom prst="rect">
            <a:avLst/>
          </a:prstGeom>
        </p:spPr>
        <p:txBody>
          <a:bodyPr>
            <a:spAutoFit/>
          </a:bodyPr>
          <a:lstStyle/>
          <a:p>
            <a:r>
              <a:rPr lang="en-US" b="1" dirty="0"/>
              <a:t>Notes on Disaster Prevention</a:t>
            </a:r>
          </a:p>
          <a:p>
            <a:r>
              <a:rPr lang="en-US" dirty="0"/>
              <a:t>In the area where strong shaking was observed, keep vigilant to tremors by aftershocks which may cause landslides and house collapses. </a:t>
            </a:r>
            <a:endParaRPr lang="en-US" dirty="0" smtClean="0"/>
          </a:p>
          <a:p>
            <a:endParaRPr lang="en-US" dirty="0"/>
          </a:p>
          <a:p>
            <a:r>
              <a:rPr lang="en-US" dirty="0"/>
              <a:t>Many places could be dangerous after tsunami and earthquakes. Be cautious and ensure adequate safety on your way back from the evacuation center, by following instructions and directions of the local emergency officers. </a:t>
            </a:r>
            <a:endParaRPr lang="en-US" dirty="0" smtClean="0"/>
          </a:p>
          <a:p>
            <a:endParaRPr lang="en-US" dirty="0"/>
          </a:p>
          <a:p>
            <a:r>
              <a:rPr lang="en-US" dirty="0"/>
              <a:t>Stay away from coasts when tsunami warnings/advisories are issued. </a:t>
            </a:r>
          </a:p>
          <a:p>
            <a:r>
              <a:rPr lang="en-US" dirty="0"/>
              <a:t/>
            </a:r>
            <a:br>
              <a:rPr lang="en-US" dirty="0"/>
            </a:br>
            <a:r>
              <a:rPr lang="en-US" dirty="0"/>
              <a:t/>
            </a:r>
            <a:br>
              <a:rPr lang="en-US" dirty="0"/>
            </a:b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504" y="1649760"/>
            <a:ext cx="8636000" cy="1633537"/>
          </a:xfrm>
        </p:spPr>
        <p:txBody>
          <a:bodyPr/>
          <a:lstStyle/>
          <a:p>
            <a:r>
              <a:rPr lang="en-GB" b="1" dirty="0" smtClean="0">
                <a:solidFill>
                  <a:srgbClr val="FF0000"/>
                </a:solidFill>
              </a:rPr>
              <a:t>AID</a:t>
            </a:r>
            <a:br>
              <a:rPr lang="en-GB" b="1" dirty="0" smtClean="0">
                <a:solidFill>
                  <a:srgbClr val="FF0000"/>
                </a:solidFill>
              </a:rPr>
            </a:br>
            <a:r>
              <a:rPr lang="en-GB" sz="3200" dirty="0" smtClean="0"/>
              <a:t/>
            </a:r>
            <a:br>
              <a:rPr lang="en-GB" sz="3200" dirty="0" smtClean="0"/>
            </a:br>
            <a:r>
              <a:rPr lang="en-GB" sz="3200" dirty="0" smtClean="0"/>
              <a:t>In the beginning Japan only wanted aid from its neighbours, like sniffing dogs from South Korea.</a:t>
            </a:r>
            <a:r>
              <a:rPr lang="en-GB" dirty="0" smtClean="0"/>
              <a:t/>
            </a:r>
            <a:br>
              <a:rPr lang="en-GB" dirty="0" smtClean="0"/>
            </a:br>
            <a:endParaRPr lang="en-GB" dirty="0"/>
          </a:p>
        </p:txBody>
      </p:sp>
      <p:sp>
        <p:nvSpPr>
          <p:cNvPr id="3" name="Subtitle 2"/>
          <p:cNvSpPr>
            <a:spLocks noGrp="1"/>
          </p:cNvSpPr>
          <p:nvPr>
            <p:ph type="subTitle" idx="1"/>
          </p:nvPr>
        </p:nvSpPr>
        <p:spPr>
          <a:xfrm>
            <a:off x="1479600" y="2801888"/>
            <a:ext cx="7112000" cy="1947863"/>
          </a:xfrm>
        </p:spPr>
        <p:txBody>
          <a:bodyPr/>
          <a:lstStyle/>
          <a:p>
            <a:endParaRPr lang="en-US" b="1" dirty="0" smtClean="0"/>
          </a:p>
          <a:p>
            <a:r>
              <a:rPr lang="en-US" dirty="0" smtClean="0"/>
              <a:t>Response to Japan's earthquake has now come from more than 90 nations. Nations struggling to meet their own needs, such as Afghanistan,  Sri Lanka and North Korea have sent money for emergency supplies. </a:t>
            </a:r>
          </a:p>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20" y="929680"/>
            <a:ext cx="8636000" cy="1633537"/>
          </a:xfrm>
        </p:spPr>
        <p:txBody>
          <a:bodyPr/>
          <a:lstStyle/>
          <a:p>
            <a:r>
              <a:rPr lang="en-US" b="1" dirty="0" smtClean="0"/>
              <a:t>Donations to Japan lag far behind Haiti or Katrina</a:t>
            </a:r>
            <a:br>
              <a:rPr lang="en-US" b="1" dirty="0" smtClean="0"/>
            </a:br>
            <a:r>
              <a:rPr lang="en-US" b="1" dirty="0" smtClean="0"/>
              <a:t/>
            </a:r>
            <a:br>
              <a:rPr lang="en-US" b="1" dirty="0" smtClean="0"/>
            </a:br>
            <a:endParaRPr lang="en-GB" dirty="0"/>
          </a:p>
        </p:txBody>
      </p:sp>
      <p:sp>
        <p:nvSpPr>
          <p:cNvPr id="3" name="Subtitle 2"/>
          <p:cNvSpPr>
            <a:spLocks noGrp="1"/>
          </p:cNvSpPr>
          <p:nvPr>
            <p:ph type="subTitle" idx="1"/>
          </p:nvPr>
        </p:nvSpPr>
        <p:spPr/>
        <p:txBody>
          <a:bodyPr/>
          <a:lstStyle/>
          <a:p>
            <a:endParaRPr lang="en-GB" dirty="0"/>
          </a:p>
        </p:txBody>
      </p:sp>
      <p:pic>
        <p:nvPicPr>
          <p:cNvPr id="1026" name="Picture 2" descr="japan_earthquake_relief.gi.top.jpg"/>
          <p:cNvPicPr>
            <a:picLocks noChangeAspect="1" noChangeArrowheads="1"/>
          </p:cNvPicPr>
          <p:nvPr/>
        </p:nvPicPr>
        <p:blipFill>
          <a:blip r:embed="rId2" cstate="print"/>
          <a:srcRect/>
          <a:stretch>
            <a:fillRect/>
          </a:stretch>
        </p:blipFill>
        <p:spPr bwMode="auto">
          <a:xfrm>
            <a:off x="1839640" y="2369840"/>
            <a:ext cx="6726745" cy="424847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536" y="1649760"/>
            <a:ext cx="8636000" cy="1633537"/>
          </a:xfrm>
        </p:spPr>
        <p:txBody>
          <a:bodyPr/>
          <a:lstStyle/>
          <a:p>
            <a:r>
              <a:rPr lang="en-US" sz="2800" dirty="0" smtClean="0"/>
              <a:t>Japan, with the world's third largest economy, has significant disaster, health and safety infrastructures. And, with the largest mobilization of its highly trained military since World War II, the nation has rolled out its own massive rescue effort.</a:t>
            </a:r>
            <a:br>
              <a:rPr lang="en-US" sz="2800" dirty="0" smtClean="0"/>
            </a:br>
            <a:r>
              <a:rPr lang="en-US" sz="3200" dirty="0" smtClean="0"/>
              <a:t/>
            </a:r>
            <a:br>
              <a:rPr lang="en-US" sz="3200" dirty="0" smtClean="0"/>
            </a:br>
            <a:r>
              <a:rPr lang="en-US" dirty="0" smtClean="0"/>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a:xfrm>
            <a:off x="1623616" y="2297832"/>
            <a:ext cx="7112000" cy="1947863"/>
          </a:xfrm>
        </p:spPr>
        <p:txBody>
          <a:bodyPr/>
          <a:lstStyle/>
          <a:p>
            <a:r>
              <a:rPr lang="en-US" sz="2800" dirty="0" smtClean="0"/>
              <a:t>But the enormous scope of the still-unfolding tragedy — and the looming specter of possible nuclear disaster — means that the country will need help, some now and more eventually, officials say. But it should be up to the Japanese, they say, to decide what is needed and when. And cash provides the greatest flexibility for filling needs as they are identified.</a:t>
            </a:r>
            <a:r>
              <a:rPr lang="en-US" dirty="0" smtClean="0"/>
              <a:t/>
            </a:r>
            <a:br>
              <a:rPr lang="en-US" dirty="0" smtClean="0"/>
            </a:br>
            <a:r>
              <a:rPr lang="en-US" sz="2800" dirty="0" smtClean="0">
                <a:solidFill>
                  <a:srgbClr val="7030A0"/>
                </a:solidFill>
              </a:rPr>
              <a:t>"The most important thing to remember: The government of Japan is still trying to learn what it needs."</a:t>
            </a:r>
          </a:p>
          <a:p>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Japan Aid</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le:JAPAN EARTHQUAKE 20110311.png">
            <a:hlinkClick r:id="rId2"/>
          </p:cNvPr>
          <p:cNvPicPr>
            <a:picLocks noChangeAspect="1" noChangeArrowheads="1"/>
          </p:cNvPicPr>
          <p:nvPr/>
        </p:nvPicPr>
        <p:blipFill>
          <a:blip r:embed="rId3" cstate="print"/>
          <a:srcRect/>
          <a:stretch>
            <a:fillRect/>
          </a:stretch>
        </p:blipFill>
        <p:spPr bwMode="auto">
          <a:xfrm>
            <a:off x="1047553" y="274663"/>
            <a:ext cx="7992888" cy="714714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hlinkClick r:id="rId2"/>
              </a:rPr>
              <a:t>Timeline</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654050" y="609600"/>
            <a:ext cx="8443913" cy="1227138"/>
          </a:xfrm>
        </p:spPr>
        <p:txBody>
          <a:bodyPr lIns="0" tIns="0" rIns="0" bIns="0" anchor="t"/>
          <a:lstStyle/>
          <a:p>
            <a:pPr>
              <a:lnSpc>
                <a:spcPct val="95000"/>
              </a:lnSpc>
            </a:pPr>
            <a:r>
              <a:rPr lang="en-US" sz="4800">
                <a:solidFill>
                  <a:srgbClr val="990000"/>
                </a:solidFill>
                <a:latin typeface="Arial" pitchFamily="34" charset="0"/>
              </a:rPr>
              <a:t>Why</a:t>
            </a:r>
            <a:r>
              <a:rPr lang="en-US" sz="4800">
                <a:solidFill>
                  <a:srgbClr val="000000"/>
                </a:solidFill>
                <a:latin typeface="Arial" pitchFamily="34" charset="0"/>
              </a:rPr>
              <a:t> did it happen?</a:t>
            </a:r>
          </a:p>
        </p:txBody>
      </p:sp>
      <p:pic>
        <p:nvPicPr>
          <p:cNvPr id="10244" name="Picture 4"/>
          <p:cNvPicPr>
            <a:picLocks noChangeAspect="1" noChangeArrowheads="1"/>
          </p:cNvPicPr>
          <p:nvPr/>
        </p:nvPicPr>
        <p:blipFill>
          <a:blip r:embed="rId2" cstate="print"/>
          <a:srcRect/>
          <a:stretch>
            <a:fillRect/>
          </a:stretch>
        </p:blipFill>
        <p:spPr bwMode="auto">
          <a:xfrm>
            <a:off x="1320800" y="711200"/>
            <a:ext cx="609600" cy="609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1128</TotalTime>
  <Words>1405</Words>
  <Application>Microsoft Macintosh PowerPoint</Application>
  <PresentationFormat>Custom</PresentationFormat>
  <Paragraphs>223</Paragraphs>
  <Slides>64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'courier new'</vt:lpstr>
      <vt:lpstr>Courier New</vt:lpstr>
      <vt:lpstr>Times New Roman</vt:lpstr>
      <vt:lpstr>verdana</vt:lpstr>
      <vt:lpstr>verdana</vt:lpstr>
      <vt:lpstr>Wingdings</vt:lpstr>
      <vt:lpstr>Arial</vt:lpstr>
      <vt:lpstr>Default Design</vt:lpstr>
      <vt:lpstr>2011 Tōhoku  Earthquake and Tsunami  </vt:lpstr>
      <vt:lpstr>Where did it happen?</vt:lpstr>
      <vt:lpstr>Location</vt:lpstr>
      <vt:lpstr> </vt:lpstr>
      <vt:lpstr>When did it happen?</vt:lpstr>
      <vt:lpstr>The Earthquake</vt:lpstr>
      <vt:lpstr>PowerPoint Presentation</vt:lpstr>
      <vt:lpstr>Timeline</vt:lpstr>
      <vt:lpstr>Why did it happen?</vt:lpstr>
      <vt:lpstr>Convection Currents</vt:lpstr>
      <vt:lpstr>Subduction</vt:lpstr>
      <vt:lpstr>PowerPoint Presentation</vt:lpstr>
      <vt:lpstr>PowerPoint Presentation</vt:lpstr>
      <vt:lpstr>PowerPoint Presentation</vt:lpstr>
      <vt:lpstr>PowerPoint Presentation</vt:lpstr>
      <vt:lpstr>PowerPoint Presentation</vt:lpstr>
      <vt:lpstr>Why did it happen?</vt:lpstr>
      <vt:lpstr>Nuclear Reactor at Fukushima</vt:lpstr>
      <vt:lpstr>11th of March 2011</vt:lpstr>
      <vt:lpstr>PowerPoint Presentation</vt:lpstr>
      <vt:lpstr>Inside the Plant</vt:lpstr>
      <vt:lpstr>PowerPoint Presentation</vt:lpstr>
      <vt:lpstr>Who was affected by it happening?</vt:lpstr>
      <vt:lpstr>PowerPoint Presentation</vt:lpstr>
      <vt:lpstr>Aerial Footage of Sendai</vt:lpstr>
      <vt:lpstr>ECONOMIC IMPACTS</vt:lpstr>
      <vt:lpstr>PowerPoint Presentation</vt:lpstr>
      <vt:lpstr>PowerPoint Presentation</vt:lpstr>
      <vt:lpstr>Before and After</vt:lpstr>
      <vt:lpstr>Social Effects </vt:lpstr>
      <vt:lpstr>Social Effects</vt:lpstr>
      <vt:lpstr>Social Effects</vt:lpstr>
      <vt:lpstr>Environmental Effects    </vt:lpstr>
      <vt:lpstr>Environmental Effects:</vt:lpstr>
      <vt:lpstr>What happened?</vt:lpstr>
      <vt:lpstr>PowerPoint Presentation</vt:lpstr>
      <vt:lpstr>Describe the management of the hazard event - before, during and after?</vt:lpstr>
      <vt:lpstr> </vt:lpstr>
      <vt:lpstr>Continued</vt:lpstr>
      <vt:lpstr>PowerPoint Presentation</vt:lpstr>
      <vt:lpstr>What were the mitigation strategies?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Earthquake Early Warning Announcement</vt:lpstr>
      <vt:lpstr>How It Works</vt:lpstr>
      <vt:lpstr>How It Works 2</vt:lpstr>
      <vt:lpstr>Earthquake Early Warning Video</vt:lpstr>
      <vt:lpstr>Tohoku Earthquake</vt:lpstr>
      <vt:lpstr>PowerPoint Presentation</vt:lpstr>
      <vt:lpstr>PowerPoint Presentation</vt:lpstr>
      <vt:lpstr>PowerPoint Presentation</vt:lpstr>
      <vt:lpstr>Tsunami Detection Buoy</vt:lpstr>
      <vt:lpstr>PowerPoint Presentation</vt:lpstr>
      <vt:lpstr>PowerPoint Presentation</vt:lpstr>
      <vt:lpstr>AID  In the beginning Japan only wanted aid from its neighbours, like sniffing dogs from South Korea. </vt:lpstr>
      <vt:lpstr>Donations to Japan lag far behind Haiti or Katrina  </vt:lpstr>
      <vt:lpstr>Japan, with the world's third largest economy, has significant disaster, health and safety infrastructures. And, with the largest mobilization of its highly trained military since World War II, the nation has rolled out its own massive rescue effort.    </vt:lpstr>
      <vt:lpstr>Japan Aid</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St. Pierre, Nicole</cp:lastModifiedBy>
  <cp:revision>67</cp:revision>
  <dcterms:created xsi:type="dcterms:W3CDTF">2011-05-19T22:39:53Z</dcterms:created>
  <dcterms:modified xsi:type="dcterms:W3CDTF">2018-03-04T13:02:44Z</dcterms:modified>
</cp:coreProperties>
</file>